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1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B7320-15CA-4405-BDC3-ADAEDD92B0C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EF76-72A7-4F94-9C53-AEB7076E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A786-22F6-4BF0-B8DC-F8DEA18B850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BE7F-4ED1-42F1-A509-50885FAF1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BE7F-4ED1-42F1-A509-50885FAF16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6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8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3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0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7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4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FD6C-0F57-44FB-B611-9198AA2B3E4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AFF9-58FC-4B04-8F3A-B45A30B8B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2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rUQZnm89JYY&amp;list=UUPtmylrUkGoDkAAWMaUH91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6"/>
            <a:ext cx="7772400" cy="762000"/>
          </a:xfrm>
        </p:spPr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85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Resource-Rich Nation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Forests are another of the US’s rich resources.</a:t>
            </a:r>
          </a:p>
          <a:p>
            <a:pPr lvl="1"/>
            <a:r>
              <a:rPr lang="en-US" dirty="0" smtClean="0"/>
              <a:t>Provide material for housing, furniture, paper, rayon, photographic film, artificial sponges, charcoal, methanol, medicinal chemicals, maple sugar and even plastics. </a:t>
            </a:r>
          </a:p>
          <a:p>
            <a:r>
              <a:rPr lang="en-US" dirty="0" smtClean="0"/>
              <a:t>US lumber industry began in colonial New England. </a:t>
            </a:r>
          </a:p>
          <a:p>
            <a:pPr lvl="1"/>
            <a:r>
              <a:rPr lang="en-US" dirty="0" smtClean="0"/>
              <a:t>Sawed timber for barrel staves and board lumber.</a:t>
            </a:r>
          </a:p>
          <a:p>
            <a:pPr lvl="1"/>
            <a:r>
              <a:rPr lang="en-US" dirty="0" smtClean="0"/>
              <a:t>Harvested trees to make ships’ masts, etc. </a:t>
            </a:r>
          </a:p>
        </p:txBody>
      </p:sp>
    </p:spTree>
    <p:extLst>
      <p:ext uri="{BB962C8B-B14F-4D97-AF65-F5344CB8AC3E}">
        <p14:creationId xmlns:p14="http://schemas.microsoft.com/office/powerpoint/2010/main" val="25636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Forests are a renewable resource.</a:t>
            </a:r>
          </a:p>
          <a:p>
            <a:pPr lvl="1"/>
            <a:r>
              <a:rPr lang="en-US" dirty="0" smtClean="0"/>
              <a:t>Grazing laws</a:t>
            </a:r>
          </a:p>
          <a:p>
            <a:pPr lvl="1"/>
            <a:r>
              <a:rPr lang="en-US" dirty="0" smtClean="0"/>
              <a:t>Harvesting regulations </a:t>
            </a:r>
          </a:p>
          <a:p>
            <a:pPr lvl="1"/>
            <a:r>
              <a:rPr lang="en-US" dirty="0" smtClean="0"/>
              <a:t>Better logging practices</a:t>
            </a:r>
          </a:p>
          <a:p>
            <a:pPr lvl="1"/>
            <a:r>
              <a:rPr lang="en-US" dirty="0" smtClean="0"/>
              <a:t>Reforestation programs</a:t>
            </a:r>
          </a:p>
          <a:p>
            <a:pPr lvl="1"/>
            <a:r>
              <a:rPr lang="en-US" dirty="0" smtClean="0"/>
              <a:t>Thousands of acres have been set aside as national parks.</a:t>
            </a:r>
          </a:p>
          <a:p>
            <a:pPr lvl="1"/>
            <a:r>
              <a:rPr lang="en-US" dirty="0" smtClean="0"/>
              <a:t>*** However, only 5% of the nation’s virgin forest remains.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95" y="381000"/>
            <a:ext cx="27291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792162"/>
          </a:xfrm>
        </p:spPr>
        <p:txBody>
          <a:bodyPr/>
          <a:lstStyle/>
          <a:p>
            <a:r>
              <a:rPr lang="en-US" dirty="0" smtClean="0"/>
              <a:t>Finding Wealth Underground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9" y="762000"/>
            <a:ext cx="8229600" cy="4525963"/>
          </a:xfrm>
        </p:spPr>
        <p:txBody>
          <a:bodyPr/>
          <a:lstStyle/>
          <a:p>
            <a:r>
              <a:rPr lang="en-US" dirty="0" smtClean="0"/>
              <a:t>Abundance of mineral resources. </a:t>
            </a:r>
          </a:p>
          <a:p>
            <a:pPr lvl="1"/>
            <a:r>
              <a:rPr lang="en-US" dirty="0" smtClean="0"/>
              <a:t>Coal = one of the most abundant minerals in US. </a:t>
            </a:r>
          </a:p>
          <a:p>
            <a:pPr lvl="2"/>
            <a:r>
              <a:rPr lang="en-US" dirty="0" smtClean="0"/>
              <a:t>Solid fossil fuel that is used as a source of energy for industry, transportation and homes. </a:t>
            </a:r>
          </a:p>
          <a:p>
            <a:pPr lvl="1"/>
            <a:r>
              <a:rPr lang="en-US" dirty="0" smtClean="0"/>
              <a:t>USA produces 1/5 of world’s coal supply. </a:t>
            </a:r>
          </a:p>
          <a:p>
            <a:pPr lvl="1"/>
            <a:r>
              <a:rPr lang="en-US" dirty="0" smtClean="0"/>
              <a:t>Oil and Natural Gas are also found in US. </a:t>
            </a:r>
          </a:p>
          <a:p>
            <a:pPr lvl="2"/>
            <a:r>
              <a:rPr lang="en-US" dirty="0" smtClean="0"/>
              <a:t>Lie beneath central and western plains, and Alaska. </a:t>
            </a:r>
          </a:p>
          <a:p>
            <a:pPr lvl="1"/>
            <a:r>
              <a:rPr lang="en-US" dirty="0" smtClean="0"/>
              <a:t>Americans concerned with management of oil, gas and coal.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48350" y="4632717"/>
            <a:ext cx="3295650" cy="21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U.S. also produces significant amounts of copper, gold, lead, titanium, uranium, zinc and other non-fuel minerals. </a:t>
            </a:r>
          </a:p>
          <a:p>
            <a:pPr lvl="1"/>
            <a:r>
              <a:rPr lang="en-US" dirty="0" smtClean="0"/>
              <a:t>Important for trade but also development of industry. </a:t>
            </a:r>
          </a:p>
          <a:p>
            <a:pPr lvl="2"/>
            <a:r>
              <a:rPr lang="en-US" dirty="0" smtClean="0"/>
              <a:t>Ex. Copper, used in building construction, electrical and electronic equipment, transportation, and consumer products.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46" y="4030424"/>
            <a:ext cx="4266954" cy="2844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419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Resources, Goods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US would not have turned its resources into wealth without the development of new technologies for transportation. </a:t>
            </a:r>
          </a:p>
          <a:p>
            <a:pPr lvl="1"/>
            <a:r>
              <a:rPr lang="en-US" dirty="0" smtClean="0"/>
              <a:t>Travel by land and water.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48" y="3074963"/>
            <a:ext cx="3256919" cy="3783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7" y="3657599"/>
            <a:ext cx="60483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Travel Over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5" y="685800"/>
            <a:ext cx="8229600" cy="4525963"/>
          </a:xfrm>
        </p:spPr>
        <p:txBody>
          <a:bodyPr/>
          <a:lstStyle/>
          <a:p>
            <a:r>
              <a:rPr lang="en-US" dirty="0" smtClean="0"/>
              <a:t>1800s, transportation was faster on water than land. </a:t>
            </a:r>
          </a:p>
          <a:p>
            <a:pPr lvl="1"/>
            <a:r>
              <a:rPr lang="en-US" dirty="0" smtClean="0"/>
              <a:t>A boat could take 6 weeks to float down the Mississippi and 4 months to make a return trip. </a:t>
            </a:r>
          </a:p>
          <a:p>
            <a:pPr lvl="1"/>
            <a:r>
              <a:rPr lang="en-US" dirty="0" smtClean="0"/>
              <a:t>Steam engines changed all of that. </a:t>
            </a:r>
          </a:p>
          <a:p>
            <a:pPr lvl="2"/>
            <a:r>
              <a:rPr lang="en-US" dirty="0" smtClean="0"/>
              <a:t>Steam provided boats with power to travel against both wind and current. </a:t>
            </a:r>
          </a:p>
          <a:p>
            <a:pPr lvl="2"/>
            <a:r>
              <a:rPr lang="en-US" dirty="0" smtClean="0"/>
              <a:t>Steamboats turned the Great Lakes into important transportation routes.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419600"/>
            <a:ext cx="5267325" cy="25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1800s, US began building </a:t>
            </a:r>
            <a:r>
              <a:rPr lang="en-US" b="1" dirty="0" smtClean="0"/>
              <a:t>canals</a:t>
            </a:r>
            <a:r>
              <a:rPr lang="en-US" dirty="0"/>
              <a:t> </a:t>
            </a:r>
            <a:r>
              <a:rPr lang="en-US" dirty="0" smtClean="0"/>
              <a:t>to make more places accessible by water. </a:t>
            </a:r>
          </a:p>
          <a:p>
            <a:pPr lvl="1"/>
            <a:r>
              <a:rPr lang="en-US" dirty="0" smtClean="0"/>
              <a:t>Made process of steamboat travel cheap and fast.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330191"/>
            <a:ext cx="4876800" cy="3043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85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Movement over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3886200"/>
          </a:xfrm>
        </p:spPr>
        <p:txBody>
          <a:bodyPr/>
          <a:lstStyle/>
          <a:p>
            <a:r>
              <a:rPr lang="en-US" dirty="0" smtClean="0"/>
              <a:t>Steam-powered railroads later replaced steamboats. </a:t>
            </a:r>
          </a:p>
          <a:p>
            <a:r>
              <a:rPr lang="en-US" dirty="0" smtClean="0"/>
              <a:t>1869, transcontinental railroad linked the East and West coasts of the United States.</a:t>
            </a:r>
          </a:p>
          <a:p>
            <a:r>
              <a:rPr lang="en-US" dirty="0" smtClean="0"/>
              <a:t>By 1900, people and goods in every settled part of the US were located near railroads. </a:t>
            </a:r>
          </a:p>
          <a:p>
            <a:r>
              <a:rPr lang="en-US" dirty="0" smtClean="0"/>
              <a:t>Network of railroads spurred economic growth.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48" y="4378657"/>
            <a:ext cx="3969224" cy="2679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36761"/>
            <a:ext cx="3429000" cy="24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305800" cy="5537200"/>
          </a:xfrm>
        </p:spPr>
      </p:pic>
    </p:spTree>
    <p:extLst>
      <p:ext uri="{BB962C8B-B14F-4D97-AF65-F5344CB8AC3E}">
        <p14:creationId xmlns:p14="http://schemas.microsoft.com/office/powerpoint/2010/main" val="18971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Movement over land 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Invention of automobile in 1890s heralded the next revolution in transportation. </a:t>
            </a:r>
          </a:p>
          <a:p>
            <a:r>
              <a:rPr lang="en-US" dirty="0" smtClean="0"/>
              <a:t>Powerful diesel engines were used to power heavy-duty modes of transportation like…</a:t>
            </a:r>
          </a:p>
          <a:p>
            <a:pPr lvl="1"/>
            <a:r>
              <a:rPr lang="en-US" dirty="0" smtClean="0"/>
              <a:t>Ships</a:t>
            </a:r>
          </a:p>
          <a:p>
            <a:pPr lvl="1"/>
            <a:r>
              <a:rPr lang="en-US" dirty="0" smtClean="0"/>
              <a:t>Trains</a:t>
            </a:r>
          </a:p>
          <a:p>
            <a:pPr lvl="1"/>
            <a:r>
              <a:rPr lang="en-US" dirty="0" smtClean="0"/>
              <a:t>Trucks</a:t>
            </a:r>
          </a:p>
          <a:p>
            <a:pPr lvl="1"/>
            <a:r>
              <a:rPr lang="en-US" dirty="0" smtClean="0"/>
              <a:t>Tractors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0"/>
            <a:ext cx="6145817" cy="35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9573" y="970227"/>
            <a:ext cx="6542617" cy="4906963"/>
          </a:xfrm>
        </p:spPr>
      </p:pic>
    </p:spTree>
    <p:extLst>
      <p:ext uri="{BB962C8B-B14F-4D97-AF65-F5344CB8AC3E}">
        <p14:creationId xmlns:p14="http://schemas.microsoft.com/office/powerpoint/2010/main" val="14843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Nation enjoyed benefits of greater freedom of movement by 1950s.</a:t>
            </a:r>
          </a:p>
          <a:p>
            <a:r>
              <a:rPr lang="en-US" dirty="0" smtClean="0"/>
              <a:t>More and more people owned cars, the nation began building an </a:t>
            </a:r>
            <a:r>
              <a:rPr lang="en-US" b="1" dirty="0" smtClean="0"/>
              <a:t>interstate highway system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Network of roads that link major cities across the nation.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28398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Communication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Industrial and economic growth of US tied to improved communications.  </a:t>
            </a:r>
          </a:p>
          <a:p>
            <a:r>
              <a:rPr lang="en-US" dirty="0" smtClean="0"/>
              <a:t>Early 1800s, communication required the transportation of people or paper.</a:t>
            </a:r>
          </a:p>
          <a:p>
            <a:pPr lvl="1"/>
            <a:r>
              <a:rPr lang="en-US" dirty="0" smtClean="0"/>
              <a:t>Samuel F.B. Morse changed all of that. </a:t>
            </a:r>
          </a:p>
          <a:p>
            <a:pPr lvl="1"/>
            <a:r>
              <a:rPr lang="en-US" dirty="0" smtClean="0"/>
              <a:t>Morse found a way to send messages by an electric current. </a:t>
            </a:r>
          </a:p>
          <a:p>
            <a:pPr lvl="1"/>
            <a:r>
              <a:rPr lang="en-US" dirty="0" smtClean="0"/>
              <a:t>1837, first Morse Code telegraph sent using patterns of long and short sounds or printed dots and dashes that were converted to letters of the alphabet.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800600"/>
          </a:xfrm>
        </p:spPr>
        <p:txBody>
          <a:bodyPr/>
          <a:lstStyle/>
          <a:p>
            <a:r>
              <a:rPr lang="en-US" dirty="0" smtClean="0"/>
              <a:t>Telegraph lines were strung along railroads in exchange for free service to railroad companies. </a:t>
            </a:r>
          </a:p>
          <a:p>
            <a:pPr lvl="1"/>
            <a:r>
              <a:rPr lang="en-US" dirty="0" smtClean="0"/>
              <a:t>Trains were now able to coordinate train schedules, locate trains and establish standardized time. </a:t>
            </a:r>
          </a:p>
          <a:p>
            <a:pPr lvl="1"/>
            <a:r>
              <a:rPr lang="en-US" dirty="0" smtClean="0"/>
              <a:t>By 1860, telegraph lines were in every important city. </a:t>
            </a:r>
          </a:p>
          <a:p>
            <a:pPr lvl="1"/>
            <a:r>
              <a:rPr lang="en-US" dirty="0" smtClean="0"/>
              <a:t>Telegraphs allowed information to be transferred in minutes instead of days.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American businesses could now communicate more efficiently with the people who supplied raw materials and parts for their machines, as well as customers. </a:t>
            </a:r>
          </a:p>
          <a:p>
            <a:r>
              <a:rPr lang="en-US" dirty="0" smtClean="0"/>
              <a:t>1876, new forms of communication sprung. </a:t>
            </a:r>
          </a:p>
          <a:p>
            <a:pPr lvl="1"/>
            <a:r>
              <a:rPr lang="en-US" dirty="0" smtClean="0"/>
              <a:t>Alexander Graham Bell invented the telephone. </a:t>
            </a:r>
          </a:p>
          <a:p>
            <a:pPr lvl="1"/>
            <a:r>
              <a:rPr lang="en-US" dirty="0" smtClean="0"/>
              <a:t>By 1915, telephone wires connected people from coast to coast. </a:t>
            </a:r>
          </a:p>
          <a:p>
            <a:pPr lvl="1"/>
            <a:r>
              <a:rPr lang="en-US" dirty="0" smtClean="0"/>
              <a:t>Today cell phones are continuously replacing wired phones.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96811"/>
            <a:ext cx="3962400" cy="22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and businesses today communicate and exchange info. via computer networks.  </a:t>
            </a:r>
          </a:p>
          <a:p>
            <a:r>
              <a:rPr lang="en-US" dirty="0" smtClean="0"/>
              <a:t>The internet, telephone, satellite and other forms of </a:t>
            </a:r>
            <a:r>
              <a:rPr lang="en-US" b="1" dirty="0" smtClean="0"/>
              <a:t>telecommunication</a:t>
            </a:r>
            <a:r>
              <a:rPr lang="en-US" dirty="0" smtClean="0"/>
              <a:t> are vital to business.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53437"/>
            <a:ext cx="4800600" cy="2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Respecting Individual Freedoms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5" y="1295400"/>
            <a:ext cx="9129215" cy="2819400"/>
          </a:xfrm>
        </p:spPr>
        <p:txBody>
          <a:bodyPr/>
          <a:lstStyle/>
          <a:p>
            <a:r>
              <a:rPr lang="en-US" dirty="0" smtClean="0"/>
              <a:t>Interaction between production, transportation and communication has been vital to the United State’s economic and political success. </a:t>
            </a:r>
          </a:p>
          <a:p>
            <a:r>
              <a:rPr lang="en-US" dirty="0" smtClean="0"/>
              <a:t>Belief in individual equality, opportunity and freedom.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15" y="4337348"/>
            <a:ext cx="3454400" cy="2499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52800"/>
            <a:ext cx="3539319" cy="35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84"/>
            <a:ext cx="8229600" cy="868362"/>
          </a:xfrm>
        </p:spPr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4525963"/>
          </a:xfrm>
        </p:spPr>
        <p:txBody>
          <a:bodyPr/>
          <a:lstStyle/>
          <a:p>
            <a:r>
              <a:rPr lang="en-US" dirty="0"/>
              <a:t>Belief that individuals acting in their own interest may also serve interests of others. </a:t>
            </a:r>
          </a:p>
          <a:p>
            <a:pPr lvl="1"/>
            <a:r>
              <a:rPr lang="en-US" dirty="0"/>
              <a:t>Supported by </a:t>
            </a:r>
            <a:r>
              <a:rPr lang="en-US" b="1" dirty="0" smtClean="0"/>
              <a:t>Free enterprise</a:t>
            </a:r>
            <a:r>
              <a:rPr lang="en-US" dirty="0" smtClean="0"/>
              <a:t>.  </a:t>
            </a:r>
            <a:endParaRPr lang="en-US" dirty="0"/>
          </a:p>
          <a:p>
            <a:pPr lvl="2"/>
            <a:r>
              <a:rPr lang="en-US" dirty="0"/>
              <a:t>Any hard working individual, regardless of wealth, cultural background, or religion, can find opportunity and success in the United States.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65" y="3496101"/>
            <a:ext cx="55626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5" y="8382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5400" y="-1676400"/>
            <a:ext cx="6858000" cy="1021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Chapter 6, Section 2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Nation of Cities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U.S.’s economy grew from a farming based economy to an industrial and manufacturer economy. </a:t>
            </a:r>
          </a:p>
          <a:p>
            <a:r>
              <a:rPr lang="en-US" dirty="0"/>
              <a:t>Service industries (Tertiary Activity) have begun to make up a larger share of the nation’s </a:t>
            </a:r>
            <a:r>
              <a:rPr lang="en-US" dirty="0" smtClean="0"/>
              <a:t>economy.</a:t>
            </a:r>
          </a:p>
          <a:p>
            <a:pPr lvl="1"/>
            <a:r>
              <a:rPr lang="en-US" dirty="0" smtClean="0"/>
              <a:t>Ex</a:t>
            </a:r>
            <a:r>
              <a:rPr lang="en-US" dirty="0"/>
              <a:t>. Healthcare, education, entertainment, banking, transportation and government are all service industries. </a:t>
            </a:r>
            <a:endParaRPr lang="en-US" dirty="0" smtClean="0"/>
          </a:p>
          <a:p>
            <a:r>
              <a:rPr lang="en-US" dirty="0" smtClean="0"/>
              <a:t>By 1890, cities became the centers of transportation and production in the new industry economy.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8" y="1600200"/>
            <a:ext cx="8033584" cy="4525963"/>
          </a:xfrm>
        </p:spPr>
      </p:pic>
    </p:spTree>
    <p:extLst>
      <p:ext uri="{BB962C8B-B14F-4D97-AF65-F5344CB8AC3E}">
        <p14:creationId xmlns:p14="http://schemas.microsoft.com/office/powerpoint/2010/main" val="9257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34"/>
            <a:ext cx="8229600" cy="990600"/>
          </a:xfrm>
        </p:spPr>
        <p:txBody>
          <a:bodyPr/>
          <a:lstStyle/>
          <a:p>
            <a:r>
              <a:rPr lang="en-US" dirty="0" smtClean="0"/>
              <a:t>Metropolitan Areas and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United States has more than 250 </a:t>
            </a:r>
            <a:r>
              <a:rPr lang="en-US" b="1" dirty="0" smtClean="0"/>
              <a:t>metropolitan areas. </a:t>
            </a:r>
          </a:p>
          <a:p>
            <a:pPr lvl="1"/>
            <a:r>
              <a:rPr lang="en-US" b="1" dirty="0" smtClean="0"/>
              <a:t>Ex. </a:t>
            </a:r>
            <a:r>
              <a:rPr lang="en-US" dirty="0" smtClean="0"/>
              <a:t>Boulder is now part of Denver, Colorado’s metropolitan area. </a:t>
            </a:r>
          </a:p>
          <a:p>
            <a:r>
              <a:rPr lang="en-US" b="1" dirty="0" smtClean="0"/>
              <a:t>Why do some areas grow faster than others? </a:t>
            </a:r>
          </a:p>
          <a:p>
            <a:pPr lvl="1"/>
            <a:r>
              <a:rPr lang="en-US" dirty="0" smtClean="0"/>
              <a:t>Value of a city’s location, is affected by changes in transportation, changes in economic activities, and changes in popular preferences.  </a:t>
            </a:r>
          </a:p>
          <a:p>
            <a:pPr lvl="2"/>
            <a:r>
              <a:rPr lang="en-US" dirty="0" smtClean="0"/>
              <a:t>Ex. </a:t>
            </a:r>
          </a:p>
          <a:p>
            <a:pPr lvl="3"/>
            <a:r>
              <a:rPr lang="en-US" dirty="0" smtClean="0"/>
              <a:t>New York City 2 bedroom apartment rent = $4,000 per month. </a:t>
            </a:r>
          </a:p>
          <a:p>
            <a:pPr lvl="3"/>
            <a:r>
              <a:rPr lang="en-US" dirty="0" smtClean="0"/>
              <a:t>Pa average for same thing is less than $1,000. </a:t>
            </a:r>
          </a:p>
          <a:p>
            <a:pPr lvl="3"/>
            <a:r>
              <a:rPr lang="en-US" dirty="0" smtClean="0"/>
              <a:t>In Hazleton you could buy a $600,000 dollar house with no down payment and pay less than $4,000 a month.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79" y="4921831"/>
            <a:ext cx="4494321" cy="19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Transportation Affects Patterns of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525963"/>
          </a:xfrm>
        </p:spPr>
        <p:txBody>
          <a:bodyPr/>
          <a:lstStyle/>
          <a:p>
            <a:r>
              <a:rPr lang="en-US" dirty="0" smtClean="0"/>
              <a:t>Cities along the Atlantic Coast served as ports for trading between the United States and Europe. </a:t>
            </a:r>
          </a:p>
          <a:p>
            <a:pPr lvl="1"/>
            <a:r>
              <a:rPr lang="en-US" dirty="0" smtClean="0"/>
              <a:t>Some of the largest were Baltimore, Boston, New York and Philadelphia.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78918"/>
            <a:ext cx="7458501" cy="36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" y="685800"/>
            <a:ext cx="9067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As the interior of the continent developed, settlers relied on rivers to transport crops. </a:t>
            </a:r>
          </a:p>
          <a:p>
            <a:pPr lvl="1"/>
            <a:r>
              <a:rPr lang="en-US" dirty="0" smtClean="0"/>
              <a:t>Many of which were tributaries of Mississippi River.</a:t>
            </a:r>
          </a:p>
          <a:p>
            <a:pPr lvl="1"/>
            <a:r>
              <a:rPr lang="en-US" dirty="0" smtClean="0"/>
              <a:t>At the mouth of the Mississippi, lies New Orleans, which flourished from steady trade of goods from the Midwest and rest of the world.  </a:t>
            </a:r>
          </a:p>
          <a:p>
            <a:r>
              <a:rPr lang="en-US" dirty="0" smtClean="0"/>
              <a:t>This influenced DeWitt Clinton (Governor of NY), to dig 363 mile canal from Lake Erie to the Hudson River.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75" y="4724399"/>
            <a:ext cx="4729162" cy="24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10571108" cy="5467350"/>
          </a:xfrm>
        </p:spPr>
      </p:pic>
    </p:spTree>
    <p:extLst>
      <p:ext uri="{BB962C8B-B14F-4D97-AF65-F5344CB8AC3E}">
        <p14:creationId xmlns:p14="http://schemas.microsoft.com/office/powerpoint/2010/main" val="3139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Canals Continued..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774584"/>
          </a:xfrm>
        </p:spPr>
        <p:txBody>
          <a:bodyPr>
            <a:normAutofit/>
          </a:bodyPr>
          <a:lstStyle/>
          <a:p>
            <a:r>
              <a:rPr lang="en-US" dirty="0" smtClean="0"/>
              <a:t>Western crops could be floated east through the Great Lakes into the canal to the Hudson River.</a:t>
            </a:r>
          </a:p>
          <a:p>
            <a:r>
              <a:rPr lang="en-US" dirty="0" smtClean="0"/>
              <a:t>New cities were established on the shores of the Great Lakes and also along the Ohio, Mississippi, and Missouri Rivers.  </a:t>
            </a:r>
          </a:p>
          <a:p>
            <a:r>
              <a:rPr lang="en-US" dirty="0" smtClean="0"/>
              <a:t>Buffalo, Cleveland, Detroit and Chicago soon rivaled the older cities of the East,</a:t>
            </a:r>
          </a:p>
          <a:p>
            <a:pPr marL="457200" lvl="1" indent="0">
              <a:buNone/>
            </a:pPr>
            <a:r>
              <a:rPr lang="en-US" dirty="0" smtClean="0"/>
              <a:t>Erie canal sparked a canal-</a:t>
            </a:r>
          </a:p>
          <a:p>
            <a:pPr marL="457200" lvl="1" indent="0">
              <a:buNone/>
            </a:pPr>
            <a:r>
              <a:rPr lang="en-US" dirty="0"/>
              <a:t>b</a:t>
            </a:r>
            <a:r>
              <a:rPr lang="en-US" dirty="0" smtClean="0"/>
              <a:t>uilding boom.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57" y="3984009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successful railroad in the US was built in 1830.</a:t>
            </a:r>
          </a:p>
          <a:p>
            <a:r>
              <a:rPr lang="en-US" dirty="0" smtClean="0"/>
              <a:t>Began in the East, in 1862, the US government decided to build a single rail line connecting the East and West. </a:t>
            </a:r>
          </a:p>
          <a:p>
            <a:r>
              <a:rPr lang="en-US" dirty="0" smtClean="0"/>
              <a:t>Thousands of Chinese and European immigrants performed dangerous and difficult work of laying the tracks through the Rocky Mountains and Sierra Nevada.</a:t>
            </a:r>
          </a:p>
          <a:p>
            <a:r>
              <a:rPr lang="en-US" dirty="0" smtClean="0"/>
              <a:t>Transcontinental railroad completed in 1869.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86400"/>
            <a:ext cx="24955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83418" cy="5495925"/>
          </a:xfrm>
        </p:spPr>
      </p:pic>
    </p:spTree>
    <p:extLst>
      <p:ext uri="{BB962C8B-B14F-4D97-AF65-F5344CB8AC3E}">
        <p14:creationId xmlns:p14="http://schemas.microsoft.com/office/powerpoint/2010/main" val="32663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Railroads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After the end of the Civil War in 1865, railroads became the country’s most important form of transportation. </a:t>
            </a:r>
          </a:p>
          <a:p>
            <a:r>
              <a:rPr lang="en-US" dirty="0" smtClean="0"/>
              <a:t>Cities along the railroads grew rapidly. </a:t>
            </a:r>
          </a:p>
          <a:p>
            <a:pPr lvl="1"/>
            <a:r>
              <a:rPr lang="en-US" dirty="0" smtClean="0"/>
              <a:t>Chicago, located centrally between the coasts, had the best location and therefore became the largest city in the Midwest. </a:t>
            </a:r>
          </a:p>
          <a:p>
            <a:pPr lvl="1"/>
            <a:r>
              <a:rPr lang="en-US" dirty="0" smtClean="0"/>
              <a:t>New York City, acquired so many people, businesses, and activities it developed into the most important metropolitan area in the United States.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6" y="762000"/>
            <a:ext cx="8984174" cy="5048250"/>
          </a:xfrm>
        </p:spPr>
      </p:pic>
    </p:spTree>
    <p:extLst>
      <p:ext uri="{BB962C8B-B14F-4D97-AF65-F5344CB8AC3E}">
        <p14:creationId xmlns:p14="http://schemas.microsoft.com/office/powerpoint/2010/main" val="41920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026096" cy="5361432"/>
          </a:xfrm>
        </p:spPr>
      </p:pic>
    </p:spTree>
    <p:extLst>
      <p:ext uri="{BB962C8B-B14F-4D97-AF65-F5344CB8AC3E}">
        <p14:creationId xmlns:p14="http://schemas.microsoft.com/office/powerpoint/2010/main" val="5421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" y="2133600"/>
            <a:ext cx="9117995" cy="3152048"/>
          </a:xfrm>
        </p:spPr>
      </p:pic>
    </p:spTree>
    <p:extLst>
      <p:ext uri="{BB962C8B-B14F-4D97-AF65-F5344CB8AC3E}">
        <p14:creationId xmlns:p14="http://schemas.microsoft.com/office/powerpoint/2010/main" val="3800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89200"/>
            <a:ext cx="3505200" cy="233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Automobiles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399"/>
            <a:ext cx="3860801" cy="2286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762000"/>
            <a:ext cx="3379337" cy="2534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20051"/>
            <a:ext cx="297180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52644"/>
            <a:ext cx="3581400" cy="21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the invention of the automobile, efficient travel was limited to waterways and railroads. </a:t>
            </a:r>
          </a:p>
          <a:p>
            <a:r>
              <a:rPr lang="en-US" dirty="0" smtClean="0"/>
              <a:t>The automobile gave Americans a new freedom.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10232"/>
            <a:ext cx="5334000" cy="36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Automobiles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Americans now could go anywhere there were roads, at any time they wished. </a:t>
            </a:r>
          </a:p>
          <a:p>
            <a:r>
              <a:rPr lang="en-US" dirty="0" smtClean="0"/>
              <a:t>1950s, manufacturers produced 8 million new cars each year. </a:t>
            </a:r>
          </a:p>
          <a:p>
            <a:r>
              <a:rPr lang="en-US" dirty="0" smtClean="0"/>
              <a:t>Federal-Aid Highway Act of 1956 provided $26 billion to build an interstate highway system more than 4,000 miles long. </a:t>
            </a:r>
          </a:p>
          <a:p>
            <a:r>
              <a:rPr lang="en-US" dirty="0" smtClean="0"/>
              <a:t>People were able to travel longer distances to work thanks to the increased availability of automobiles and public transportation.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Automobiles 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After WWII, many businesses and people moved from the cities to the suburbs (residential areas on the outer edges of a city).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Impact of Migration on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" y="609600"/>
            <a:ext cx="8229600" cy="5486400"/>
          </a:xfrm>
        </p:spPr>
        <p:txBody>
          <a:bodyPr/>
          <a:lstStyle/>
          <a:p>
            <a:r>
              <a:rPr lang="en-US" dirty="0" smtClean="0"/>
              <a:t>Advances in transportation allowed people freedom to select where their business would operate and where they would live. </a:t>
            </a:r>
          </a:p>
          <a:p>
            <a:r>
              <a:rPr lang="en-US" dirty="0" smtClean="0"/>
              <a:t>People choose location that they feel offer the best possible surroundings. </a:t>
            </a:r>
          </a:p>
          <a:p>
            <a:pPr lvl="1"/>
            <a:r>
              <a:rPr lang="en-US" dirty="0" smtClean="0"/>
              <a:t>As a result, cities in the South and West, where winters are less severe than in the Northeast, have flourished.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76875" y="4380753"/>
            <a:ext cx="3667125" cy="2547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3886200" cy="25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Present to 1800s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Due to new industries and cultural attractions, New Orleans has regained the importance it lost when railroads replaced steamboats.</a:t>
            </a:r>
          </a:p>
          <a:p>
            <a:r>
              <a:rPr lang="en-US" dirty="0" smtClean="0"/>
              <a:t>Places like New York and Chicago maintained their positions because they offer many jobs and varied activities.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" y="3812275"/>
            <a:ext cx="4571428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75" y="3812275"/>
            <a:ext cx="4324350" cy="17481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9394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Cities and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80% of all people in the USA live in metropolitan areas teeming with business and industry. </a:t>
            </a:r>
            <a:endParaRPr lang="en-US" dirty="0"/>
          </a:p>
          <a:p>
            <a:r>
              <a:rPr lang="en-US" dirty="0" smtClean="0"/>
              <a:t>20% continue to live in small towns and villages.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5600"/>
            <a:ext cx="5715000" cy="38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years ago, vegetables probably would not have gone farther than the dinner table on the farm where they were grown. </a:t>
            </a:r>
          </a:p>
          <a:p>
            <a:r>
              <a:rPr lang="en-US" dirty="0" smtClean="0"/>
              <a:t>Advances in technology have allowed consumers to find canned and fresh vegetables in cities many miles from the nearest field.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Functions and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r>
              <a:rPr lang="en-US" dirty="0" smtClean="0"/>
              <a:t>Geographers talk about the nation’s urban places in terms of a hierarchy, or rank, according to their function.</a:t>
            </a:r>
          </a:p>
          <a:p>
            <a:pPr lvl="1"/>
            <a:r>
              <a:rPr lang="en-US" dirty="0" smtClean="0"/>
              <a:t>Larger areas provide more functions.</a:t>
            </a:r>
          </a:p>
          <a:p>
            <a:r>
              <a:rPr lang="en-US" dirty="0" smtClean="0"/>
              <a:t>Large cities are called metropolises. </a:t>
            </a:r>
          </a:p>
          <a:p>
            <a:pPr lvl="1"/>
            <a:r>
              <a:rPr lang="en-US" dirty="0" smtClean="0"/>
              <a:t>Their large areas of influence are their hinterlands.</a:t>
            </a:r>
          </a:p>
          <a:p>
            <a:pPr lvl="2"/>
            <a:r>
              <a:rPr lang="en-US" dirty="0" smtClean="0"/>
              <a:t>Ex. New York is the most important financial center in the western hemisphere.</a:t>
            </a:r>
          </a:p>
          <a:p>
            <a:pPr lvl="2"/>
            <a:r>
              <a:rPr lang="en-US" dirty="0" smtClean="0"/>
              <a:t>LA – World’s  leading film production center.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54" y="1346993"/>
            <a:ext cx="8229600" cy="4525963"/>
          </a:xfrm>
        </p:spPr>
        <p:txBody>
          <a:bodyPr/>
          <a:lstStyle/>
          <a:p>
            <a:r>
              <a:rPr lang="en-US" dirty="0" smtClean="0"/>
              <a:t>Large metropolises have advanced medical facilities, art galleries, major league sport teams and stores that sell expensive clothing.</a:t>
            </a:r>
          </a:p>
          <a:p>
            <a:pPr lvl="1"/>
            <a:r>
              <a:rPr lang="en-US" dirty="0" smtClean="0"/>
              <a:t>People often travel here to enjoy these things.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2" y="3609975"/>
            <a:ext cx="60674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571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– limited range of activities and smaller hinterlands. </a:t>
            </a:r>
          </a:p>
          <a:p>
            <a:r>
              <a:rPr lang="en-US" dirty="0" smtClean="0"/>
              <a:t>Towns – Car dealers, supermarkets, fast food restaurants. </a:t>
            </a:r>
          </a:p>
          <a:p>
            <a:r>
              <a:rPr lang="en-US" dirty="0" smtClean="0"/>
              <a:t>Villages – general stores.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Introduction to United States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8" y="609600"/>
            <a:ext cx="891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United States is HUUUUUUUUGE. 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largest country in </a:t>
            </a:r>
            <a:r>
              <a:rPr lang="en-US" u="sng" dirty="0" smtClean="0"/>
              <a:t>area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 most </a:t>
            </a:r>
            <a:r>
              <a:rPr lang="en-US" u="sng" dirty="0" smtClean="0"/>
              <a:t>populous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Wealthy nation. </a:t>
            </a:r>
          </a:p>
          <a:p>
            <a:pPr lvl="1"/>
            <a:r>
              <a:rPr lang="en-US" dirty="0" smtClean="0"/>
              <a:t>Abundance of natural resources</a:t>
            </a:r>
          </a:p>
          <a:p>
            <a:pPr lvl="1"/>
            <a:r>
              <a:rPr lang="en-US" dirty="0" smtClean="0"/>
              <a:t>Innovations in transportation</a:t>
            </a:r>
          </a:p>
          <a:p>
            <a:pPr lvl="1"/>
            <a:r>
              <a:rPr lang="en-US" dirty="0" smtClean="0"/>
              <a:t>Innovations in communication</a:t>
            </a:r>
          </a:p>
          <a:p>
            <a:pPr lvl="1"/>
            <a:r>
              <a:rPr lang="en-US" dirty="0" smtClean="0"/>
              <a:t>Respect for individual freedoms. </a:t>
            </a:r>
          </a:p>
          <a:p>
            <a:r>
              <a:rPr lang="en-US" b="1" dirty="0" smtClean="0"/>
              <a:t>Gross National Product (GNP)</a:t>
            </a:r>
            <a:r>
              <a:rPr lang="en-US" dirty="0" smtClean="0"/>
              <a:t> highest in world.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07689"/>
            <a:ext cx="4557214" cy="23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Abundance of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Land (one of the most abundant natural resources in the US). </a:t>
            </a:r>
          </a:p>
          <a:p>
            <a:pPr lvl="1"/>
            <a:r>
              <a:rPr lang="en-US" dirty="0" smtClean="0"/>
              <a:t>After US was established, people could gain parcels of land from the government by promising to live on the land for at least five (5) years. </a:t>
            </a:r>
          </a:p>
          <a:p>
            <a:pPr lvl="1"/>
            <a:r>
              <a:rPr lang="en-US" dirty="0" smtClean="0"/>
              <a:t>1790, 1</a:t>
            </a:r>
            <a:r>
              <a:rPr lang="en-US" baseline="30000" dirty="0" smtClean="0"/>
              <a:t>st</a:t>
            </a:r>
            <a:r>
              <a:rPr lang="en-US" dirty="0" smtClean="0"/>
              <a:t> census established that 3/4</a:t>
            </a:r>
            <a:r>
              <a:rPr lang="en-US" baseline="30000" dirty="0" smtClean="0"/>
              <a:t>ths</a:t>
            </a:r>
            <a:r>
              <a:rPr lang="en-US" dirty="0" smtClean="0"/>
              <a:t> of the nation’s people lived on a farm.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70960"/>
            <a:ext cx="53340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1862, Homestead Act encouraged inhabiting the Great Plains for agricultural purposes. </a:t>
            </a:r>
          </a:p>
          <a:p>
            <a:pPr lvl="1"/>
            <a:r>
              <a:rPr lang="en-US" dirty="0" smtClean="0"/>
              <a:t>Act granted 160 acres of land to settlers who agreed to farm. </a:t>
            </a:r>
          </a:p>
          <a:p>
            <a:pPr lvl="1"/>
            <a:r>
              <a:rPr lang="en-US" dirty="0" smtClean="0"/>
              <a:t>1862, Department of Agriculture developed to promote farming.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87865"/>
            <a:ext cx="5001904" cy="34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Today, fewer than 1/4</a:t>
            </a:r>
            <a:r>
              <a:rPr lang="en-US" baseline="30000" dirty="0" smtClean="0"/>
              <a:t>th</a:t>
            </a:r>
            <a:r>
              <a:rPr lang="en-US" dirty="0" smtClean="0"/>
              <a:t> of Americans live in rural areas.</a:t>
            </a:r>
          </a:p>
          <a:p>
            <a:pPr lvl="1"/>
            <a:r>
              <a:rPr lang="en-US" dirty="0" smtClean="0"/>
              <a:t>Still, farming exports bring in about $50 billion annually. </a:t>
            </a:r>
          </a:p>
          <a:p>
            <a:pPr lvl="1"/>
            <a:r>
              <a:rPr lang="en-US" dirty="0" smtClean="0"/>
              <a:t>Almost half the US is used for raising crops or animals. </a:t>
            </a:r>
          </a:p>
          <a:p>
            <a:pPr lvl="1"/>
            <a:r>
              <a:rPr lang="en-US" dirty="0" smtClean="0"/>
              <a:t>90% of Nebraska is used for farming.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91000"/>
            <a:ext cx="5715000" cy="32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11749</TotalTime>
  <Words>1927</Words>
  <Application>Microsoft Office PowerPoint</Application>
  <PresentationFormat>On-screen Show (4:3)</PresentationFormat>
  <Paragraphs>184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Chapter 6</vt:lpstr>
      <vt:lpstr>PowerPoint Presentation</vt:lpstr>
      <vt:lpstr>PowerPoint Presentation</vt:lpstr>
      <vt:lpstr>PowerPoint Presentation</vt:lpstr>
      <vt:lpstr>PowerPoint Presentation</vt:lpstr>
      <vt:lpstr>Introduction to United States </vt:lpstr>
      <vt:lpstr>Abundance of Natural Resources</vt:lpstr>
      <vt:lpstr>Continued… </vt:lpstr>
      <vt:lpstr>Continued… </vt:lpstr>
      <vt:lpstr>Continued… </vt:lpstr>
      <vt:lpstr>Forests</vt:lpstr>
      <vt:lpstr>Finding Wealth Underground</vt:lpstr>
      <vt:lpstr>Continued… </vt:lpstr>
      <vt:lpstr>Moving Resources, Goods and People</vt:lpstr>
      <vt:lpstr>Travel Over Water</vt:lpstr>
      <vt:lpstr>Continued… </vt:lpstr>
      <vt:lpstr>Movement over Land</vt:lpstr>
      <vt:lpstr>PowerPoint Presentation</vt:lpstr>
      <vt:lpstr>Movement over land continued… </vt:lpstr>
      <vt:lpstr>Continued…</vt:lpstr>
      <vt:lpstr>Communication Technology</vt:lpstr>
      <vt:lpstr>Continued…</vt:lpstr>
      <vt:lpstr>Continued…</vt:lpstr>
      <vt:lpstr>Continued…</vt:lpstr>
      <vt:lpstr>Respecting Individual Freedoms</vt:lpstr>
      <vt:lpstr>Continued… </vt:lpstr>
      <vt:lpstr>PowerPoint Presentation</vt:lpstr>
      <vt:lpstr>Chapter 6, Section 2 A Nation of Cities</vt:lpstr>
      <vt:lpstr>Introduction</vt:lpstr>
      <vt:lpstr>Metropolitan Areas and Location</vt:lpstr>
      <vt:lpstr>Transportation Affects Patterns of Settlement</vt:lpstr>
      <vt:lpstr>Canals</vt:lpstr>
      <vt:lpstr>PowerPoint Presentation</vt:lpstr>
      <vt:lpstr>Canals Continued.. </vt:lpstr>
      <vt:lpstr>Railroads</vt:lpstr>
      <vt:lpstr>PowerPoint Presentation</vt:lpstr>
      <vt:lpstr>Railroads continued…</vt:lpstr>
      <vt:lpstr>PowerPoint Presentation</vt:lpstr>
      <vt:lpstr>PowerPoint Presentation</vt:lpstr>
      <vt:lpstr>Automobiles</vt:lpstr>
      <vt:lpstr>Automobiles </vt:lpstr>
      <vt:lpstr>Automobiles continued…</vt:lpstr>
      <vt:lpstr>Automobiles continued… </vt:lpstr>
      <vt:lpstr>The Impact of Migration on the Nation</vt:lpstr>
      <vt:lpstr>Comparison of Present to 1800s</vt:lpstr>
      <vt:lpstr>Cities and Towns</vt:lpstr>
      <vt:lpstr>Interconnections</vt:lpstr>
      <vt:lpstr>Functions and Size</vt:lpstr>
      <vt:lpstr>Continued… </vt:lpstr>
      <vt:lpstr>Continued…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User</dc:creator>
  <cp:lastModifiedBy>User</cp:lastModifiedBy>
  <cp:revision>39</cp:revision>
  <cp:lastPrinted>2014-12-08T18:59:02Z</cp:lastPrinted>
  <dcterms:created xsi:type="dcterms:W3CDTF">2014-11-24T16:33:53Z</dcterms:created>
  <dcterms:modified xsi:type="dcterms:W3CDTF">2014-12-09T17:10:46Z</dcterms:modified>
</cp:coreProperties>
</file>