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8" r:id="rId2"/>
    <p:sldId id="284" r:id="rId3"/>
    <p:sldId id="285" r:id="rId4"/>
    <p:sldId id="291" r:id="rId5"/>
    <p:sldId id="292" r:id="rId6"/>
    <p:sldId id="288" r:id="rId7"/>
    <p:sldId id="293" r:id="rId8"/>
    <p:sldId id="294" r:id="rId9"/>
  </p:sldIdLst>
  <p:sldSz cx="12192000" cy="6858000"/>
  <p:notesSz cx="9388475" cy="71024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3" autoAdjust="0"/>
    <p:restoredTop sz="94660"/>
  </p:normalViewPr>
  <p:slideViewPr>
    <p:cSldViewPr snapToGrid="0">
      <p:cViewPr varScale="1">
        <p:scale>
          <a:sx n="93" d="100"/>
          <a:sy n="93" d="100"/>
        </p:scale>
        <p:origin x="72" y="29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933517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851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8467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787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0692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9388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8/21/2020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5197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0906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8/21/2020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6734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C7870F65-632F-4004-BDC8-3A66322F913F}" type="datetimeFigureOut">
              <a:rPr lang="en-US" smtClean="0"/>
              <a:t>8/21/2020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5811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7443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7870F65-632F-4004-BDC8-3A66322F913F}" type="datetimeFigureOut">
              <a:rPr lang="en-US" smtClean="0"/>
              <a:t>8/21/2020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0912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7E1829-8405-4BBD-A763-DEE59F26F5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79" y="758952"/>
            <a:ext cx="10270375" cy="3566160"/>
          </a:xfrm>
        </p:spPr>
        <p:txBody>
          <a:bodyPr>
            <a:normAutofit/>
          </a:bodyPr>
          <a:lstStyle/>
          <a:p>
            <a:r>
              <a:rPr lang="en-US" sz="115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Section 10.3</a:t>
            </a:r>
            <a:br>
              <a:rPr lang="en-US" sz="115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Composition and Inverses of Functions</a:t>
            </a:r>
            <a:endParaRPr lang="en-US" sz="11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B72FCAF-EFC0-4C66-8A32-B4023D38584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Algebra II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4C15FAC-AA89-4804-B85E-1632CA6095A8}"/>
              </a:ext>
            </a:extLst>
          </p:cNvPr>
          <p:cNvSpPr txBox="1"/>
          <p:nvPr/>
        </p:nvSpPr>
        <p:spPr>
          <a:xfrm>
            <a:off x="5637068" y="2971800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77517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115484"/>
            <a:ext cx="12192000" cy="86241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73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Composite Functions</a:t>
            </a:r>
            <a:endParaRPr lang="en-US" sz="60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977896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22B9A917-78AA-4BEC-98D1-B3BA7069AF78}"/>
                  </a:ext>
                </a:extLst>
              </p:cNvPr>
              <p:cNvSpPr txBox="1"/>
              <p:nvPr/>
            </p:nvSpPr>
            <p:spPr>
              <a:xfrm>
                <a:off x="309093" y="1159099"/>
                <a:ext cx="11565228" cy="13849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The function whose value at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28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is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28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8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𝑔</m:t>
                    </m:r>
                    <m:d>
                      <m:dPr>
                        <m:ctrlPr>
                          <a:rPr lang="en-US" sz="28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28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8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is called the </a:t>
                </a:r>
                <a:r>
                  <a:rPr lang="en-US" sz="2800" b="1" u="sng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COMPOSITE</a:t>
                </a:r>
                <a:r>
                  <a:rPr lang="en-US" sz="28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of the function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en-US" sz="28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𝑔</m:t>
                    </m:r>
                  </m:oMath>
                </a14:m>
                <a:r>
                  <a:rPr lang="en-US" sz="28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. The operation that combines </a:t>
                </a:r>
                <a14:m>
                  <m:oMath xmlns:m="http://schemas.openxmlformats.org/officeDocument/2006/math">
                    <m:r>
                      <a:rPr lang="en-US" sz="2800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en-US" sz="28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2800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𝑔</m:t>
                    </m:r>
                  </m:oMath>
                </a14:m>
                <a:r>
                  <a:rPr lang="en-US" sz="28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to produce their composite is called a </a:t>
                </a:r>
                <a:r>
                  <a:rPr lang="en-US" sz="2800" b="1" u="sng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COMPOSITION</a:t>
                </a:r>
                <a:r>
                  <a:rPr lang="en-US" sz="28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.</a:t>
                </a: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22B9A917-78AA-4BEC-98D1-B3BA7069AF7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9093" y="1159099"/>
                <a:ext cx="11565228" cy="1384995"/>
              </a:xfrm>
              <a:prstGeom prst="rect">
                <a:avLst/>
              </a:prstGeom>
              <a:blipFill>
                <a:blip r:embed="rId2"/>
                <a:stretch>
                  <a:fillRect l="-1160" t="-4405" b="-1453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741EDC12-900A-4CAF-8F50-5F187BD6CEE9}"/>
                  </a:ext>
                </a:extLst>
              </p:cNvPr>
              <p:cNvSpPr txBox="1"/>
              <p:nvPr/>
            </p:nvSpPr>
            <p:spPr>
              <a:xfrm>
                <a:off x="2193845" y="2647993"/>
                <a:ext cx="7795724" cy="677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𝐼𝑓</m:t>
                      </m:r>
                      <m:r>
                        <a:rPr lang="en-US" sz="4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4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4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4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+1 </m:t>
                      </m:r>
                      <m:r>
                        <a:rPr lang="en-US" sz="4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𝑎𝑛𝑑</m:t>
                      </m:r>
                      <m:r>
                        <a:rPr lang="en-US" sz="4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4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𝑔</m:t>
                      </m:r>
                      <m:d>
                        <m:dPr>
                          <m:ctrlP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4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=5</m:t>
                      </m:r>
                      <m:r>
                        <a:rPr lang="en-US" sz="4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4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,</m:t>
                      </m:r>
                    </m:oMath>
                  </m:oMathPara>
                </a14:m>
                <a:endParaRPr lang="en-US" sz="4400" b="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741EDC12-900A-4CAF-8F50-5F187BD6CEE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93845" y="2647993"/>
                <a:ext cx="7795724" cy="677108"/>
              </a:xfrm>
              <a:prstGeom prst="rect">
                <a:avLst/>
              </a:prstGeom>
              <a:blipFill>
                <a:blip r:embed="rId3"/>
                <a:stretch>
                  <a:fillRect b="-270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34E0FCCE-F024-4A93-9C82-7A8C2C220481}"/>
                  </a:ext>
                </a:extLst>
              </p:cNvPr>
              <p:cNvSpPr txBox="1"/>
              <p:nvPr/>
            </p:nvSpPr>
            <p:spPr>
              <a:xfrm>
                <a:off x="1436971" y="3429000"/>
                <a:ext cx="3035446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𝑓𝑖𝑛𝑑</m:t>
                      </m:r>
                      <m:r>
                        <a:rPr lang="en-US" sz="4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4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4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4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𝑔</m:t>
                      </m:r>
                      <m:d>
                        <m:dPr>
                          <m:ctrlPr>
                            <a:rPr lang="en-US" sz="4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5</m:t>
                          </m:r>
                        </m:e>
                      </m:d>
                      <m:r>
                        <a:rPr lang="en-US" sz="4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4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34E0FCCE-F024-4A93-9C82-7A8C2C22048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36971" y="3429000"/>
                <a:ext cx="3035446" cy="615553"/>
              </a:xfrm>
              <a:prstGeom prst="rect">
                <a:avLst/>
              </a:prstGeom>
              <a:blipFill>
                <a:blip r:embed="rId4"/>
                <a:stretch>
                  <a:fillRect b="-3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49980A9-D893-4B67-AE84-2B6DE19B4D71}"/>
                  </a:ext>
                </a:extLst>
              </p:cNvPr>
              <p:cNvSpPr txBox="1"/>
              <p:nvPr/>
            </p:nvSpPr>
            <p:spPr>
              <a:xfrm>
                <a:off x="7719583" y="3429000"/>
                <a:ext cx="3035446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𝑓𝑖𝑛𝑑</m:t>
                      </m:r>
                      <m:r>
                        <a:rPr lang="en-US" sz="4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4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𝑔</m:t>
                      </m:r>
                      <m:r>
                        <a:rPr lang="en-US" sz="4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4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4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d>
                      <m:r>
                        <a:rPr lang="en-US" sz="4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4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49980A9-D893-4B67-AE84-2B6DE19B4D7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19583" y="3429000"/>
                <a:ext cx="3035446" cy="615553"/>
              </a:xfrm>
              <a:prstGeom prst="rect">
                <a:avLst/>
              </a:prstGeom>
              <a:blipFill>
                <a:blip r:embed="rId5"/>
                <a:stretch>
                  <a:fillRect b="-3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061630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977896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AF9DC588-F92F-4933-8CCA-959C057E8C4B}"/>
              </a:ext>
            </a:extLst>
          </p:cNvPr>
          <p:cNvCxnSpPr>
            <a:cxnSpLocks/>
          </p:cNvCxnSpPr>
          <p:nvPr/>
        </p:nvCxnSpPr>
        <p:spPr>
          <a:xfrm>
            <a:off x="6096000" y="977896"/>
            <a:ext cx="0" cy="5397149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EF3C8D2C-D7FD-44A3-9F4E-36A4F128451E}"/>
                  </a:ext>
                </a:extLst>
              </p:cNvPr>
              <p:cNvSpPr txBox="1"/>
              <p:nvPr/>
            </p:nvSpPr>
            <p:spPr>
              <a:xfrm>
                <a:off x="46267" y="1009311"/>
                <a:ext cx="2525691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54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5400" b="0" i="1" smtClean="0">
                          <a:latin typeface="Cambria Math" panose="02040503050406030204" pitchFamily="18" charset="0"/>
                        </a:rPr>
                        <m:t>𝑔</m:t>
                      </m:r>
                      <m:d>
                        <m:dPr>
                          <m:ctrlPr>
                            <a:rPr lang="en-US" sz="5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5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d>
                      <m:r>
                        <a:rPr lang="en-US" sz="54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5400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EF3C8D2C-D7FD-44A3-9F4E-36A4F12845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267" y="1009311"/>
                <a:ext cx="2525691" cy="83099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5EB1D123-1A89-42FD-B89C-C76061E14DC8}"/>
                  </a:ext>
                </a:extLst>
              </p:cNvPr>
              <p:cNvSpPr txBox="1"/>
              <p:nvPr/>
            </p:nvSpPr>
            <p:spPr>
              <a:xfrm>
                <a:off x="2198138" y="63454"/>
                <a:ext cx="8166275" cy="75674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𝐼𝑓</m:t>
                      </m:r>
                      <m:r>
                        <a:rPr lang="en-US" sz="4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4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4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4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+5 </m:t>
                      </m:r>
                      <m:r>
                        <a:rPr lang="en-US" sz="4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𝑎𝑛𝑑</m:t>
                      </m:r>
                      <m:r>
                        <a:rPr lang="en-US" sz="4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4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𝑔</m:t>
                      </m:r>
                      <m:d>
                        <m:dPr>
                          <m:ctrlP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4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rad>
                      <m:r>
                        <a:rPr lang="en-US" sz="4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,</m:t>
                      </m:r>
                    </m:oMath>
                  </m:oMathPara>
                </a14:m>
                <a:endParaRPr lang="en-US" sz="4400" b="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5EB1D123-1A89-42FD-B89C-C76061E14DC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98138" y="63454"/>
                <a:ext cx="8166275" cy="756746"/>
              </a:xfrm>
              <a:prstGeom prst="rect">
                <a:avLst/>
              </a:prstGeom>
              <a:blipFill>
                <a:blip r:embed="rId3"/>
                <a:stretch>
                  <a:fillRect b="-32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0B3032B-3ED6-4F3A-AF50-BC15D1A564A1}"/>
                  </a:ext>
                </a:extLst>
              </p:cNvPr>
              <p:cNvSpPr txBox="1"/>
              <p:nvPr/>
            </p:nvSpPr>
            <p:spPr>
              <a:xfrm>
                <a:off x="6281275" y="1009311"/>
                <a:ext cx="2525691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0" i="1" smtClean="0">
                          <a:latin typeface="Cambria Math" panose="02040503050406030204" pitchFamily="18" charset="0"/>
                        </a:rPr>
                        <m:t>𝑔</m:t>
                      </m:r>
                      <m:r>
                        <a:rPr lang="en-US" sz="54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54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5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5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d>
                      <m:r>
                        <a:rPr lang="en-US" sz="54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5400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0B3032B-3ED6-4F3A-AF50-BC15D1A564A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81275" y="1009311"/>
                <a:ext cx="2525691" cy="83099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434914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977896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AF9DC588-F92F-4933-8CCA-959C057E8C4B}"/>
              </a:ext>
            </a:extLst>
          </p:cNvPr>
          <p:cNvCxnSpPr>
            <a:cxnSpLocks/>
          </p:cNvCxnSpPr>
          <p:nvPr/>
        </p:nvCxnSpPr>
        <p:spPr>
          <a:xfrm>
            <a:off x="6096000" y="977896"/>
            <a:ext cx="0" cy="5397149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EF3C8D2C-D7FD-44A3-9F4E-36A4F128451E}"/>
                  </a:ext>
                </a:extLst>
              </p:cNvPr>
              <p:cNvSpPr txBox="1"/>
              <p:nvPr/>
            </p:nvSpPr>
            <p:spPr>
              <a:xfrm>
                <a:off x="46267" y="1009311"/>
                <a:ext cx="2532232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54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5400" b="0" i="1" smtClean="0">
                          <a:latin typeface="Cambria Math" panose="02040503050406030204" pitchFamily="18" charset="0"/>
                        </a:rPr>
                        <m:t>𝑔</m:t>
                      </m:r>
                      <m:d>
                        <m:dPr>
                          <m:ctrlPr>
                            <a:rPr lang="en-US" sz="5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5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54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5400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EF3C8D2C-D7FD-44A3-9F4E-36A4F12845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267" y="1009311"/>
                <a:ext cx="2532232" cy="83099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5EB1D123-1A89-42FD-B89C-C76061E14DC8}"/>
                  </a:ext>
                </a:extLst>
              </p:cNvPr>
              <p:cNvSpPr txBox="1"/>
              <p:nvPr/>
            </p:nvSpPr>
            <p:spPr>
              <a:xfrm>
                <a:off x="2198138" y="63454"/>
                <a:ext cx="8166275" cy="75674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𝐼𝑓</m:t>
                      </m:r>
                      <m:r>
                        <a:rPr lang="en-US" sz="4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4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4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4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+5 </m:t>
                      </m:r>
                      <m:r>
                        <a:rPr lang="en-US" sz="4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𝑎𝑛𝑑</m:t>
                      </m:r>
                      <m:r>
                        <a:rPr lang="en-US" sz="4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4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𝑔</m:t>
                      </m:r>
                      <m:d>
                        <m:dPr>
                          <m:ctrlP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4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rad>
                      <m:r>
                        <a:rPr lang="en-US" sz="4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,</m:t>
                      </m:r>
                    </m:oMath>
                  </m:oMathPara>
                </a14:m>
                <a:endParaRPr lang="en-US" sz="4400" b="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5EB1D123-1A89-42FD-B89C-C76061E14DC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98138" y="63454"/>
                <a:ext cx="8166275" cy="756746"/>
              </a:xfrm>
              <a:prstGeom prst="rect">
                <a:avLst/>
              </a:prstGeom>
              <a:blipFill>
                <a:blip r:embed="rId3"/>
                <a:stretch>
                  <a:fillRect b="-32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0B3032B-3ED6-4F3A-AF50-BC15D1A564A1}"/>
                  </a:ext>
                </a:extLst>
              </p:cNvPr>
              <p:cNvSpPr txBox="1"/>
              <p:nvPr/>
            </p:nvSpPr>
            <p:spPr>
              <a:xfrm>
                <a:off x="6281275" y="1009311"/>
                <a:ext cx="2532232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0" i="1" smtClean="0">
                          <a:latin typeface="Cambria Math" panose="02040503050406030204" pitchFamily="18" charset="0"/>
                        </a:rPr>
                        <m:t>𝑔</m:t>
                      </m:r>
                      <m:r>
                        <a:rPr lang="en-US" sz="54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54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5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5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54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5400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0B3032B-3ED6-4F3A-AF50-BC15D1A564A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81275" y="1009311"/>
                <a:ext cx="2532232" cy="83099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528522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1362620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AF9DC588-F92F-4933-8CCA-959C057E8C4B}"/>
              </a:ext>
            </a:extLst>
          </p:cNvPr>
          <p:cNvCxnSpPr>
            <a:cxnSpLocks/>
          </p:cNvCxnSpPr>
          <p:nvPr/>
        </p:nvCxnSpPr>
        <p:spPr>
          <a:xfrm>
            <a:off x="6096000" y="1362620"/>
            <a:ext cx="0" cy="5012425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EF3C8D2C-D7FD-44A3-9F4E-36A4F128451E}"/>
                  </a:ext>
                </a:extLst>
              </p:cNvPr>
              <p:cNvSpPr txBox="1"/>
              <p:nvPr/>
            </p:nvSpPr>
            <p:spPr>
              <a:xfrm>
                <a:off x="97782" y="1424809"/>
                <a:ext cx="2525691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54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5400" b="0" i="1" smtClean="0">
                          <a:latin typeface="Cambria Math" panose="02040503050406030204" pitchFamily="18" charset="0"/>
                        </a:rPr>
                        <m:t>𝑔</m:t>
                      </m:r>
                      <m:d>
                        <m:dPr>
                          <m:ctrlPr>
                            <a:rPr lang="en-US" sz="5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5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d>
                      <m:r>
                        <a:rPr lang="en-US" sz="54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5400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EF3C8D2C-D7FD-44A3-9F4E-36A4F12845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782" y="1424809"/>
                <a:ext cx="2525691" cy="83099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5EB1D123-1A89-42FD-B89C-C76061E14DC8}"/>
                  </a:ext>
                </a:extLst>
              </p:cNvPr>
              <p:cNvSpPr txBox="1"/>
              <p:nvPr/>
            </p:nvSpPr>
            <p:spPr>
              <a:xfrm>
                <a:off x="2065569" y="20073"/>
                <a:ext cx="8060861" cy="11501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𝐼𝑓</m:t>
                      </m:r>
                      <m:r>
                        <a:rPr lang="en-US" sz="4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4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4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4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4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4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+4</m:t>
                          </m:r>
                        </m:num>
                        <m:den>
                          <m:r>
                            <a:rPr lang="en-US" sz="4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4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4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𝑎𝑛𝑑</m:t>
                      </m:r>
                      <m:r>
                        <a:rPr lang="en-US" sz="4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4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𝑔</m:t>
                      </m:r>
                      <m:d>
                        <m:dPr>
                          <m:ctrlPr>
                            <a:rPr lang="en-US" sz="4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4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US" sz="4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4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−4,</m:t>
                      </m:r>
                    </m:oMath>
                  </m:oMathPara>
                </a14:m>
                <a:endParaRPr lang="en-US" sz="4000" b="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5EB1D123-1A89-42FD-B89C-C76061E14DC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65569" y="20073"/>
                <a:ext cx="8060861" cy="1150187"/>
              </a:xfrm>
              <a:prstGeom prst="rect">
                <a:avLst/>
              </a:prstGeom>
              <a:blipFill>
                <a:blip r:embed="rId3"/>
                <a:stretch>
                  <a:fillRect b="-582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0B3032B-3ED6-4F3A-AF50-BC15D1A564A1}"/>
                  </a:ext>
                </a:extLst>
              </p:cNvPr>
              <p:cNvSpPr txBox="1"/>
              <p:nvPr/>
            </p:nvSpPr>
            <p:spPr>
              <a:xfrm>
                <a:off x="6377828" y="1424808"/>
                <a:ext cx="2532232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0" i="1" smtClean="0">
                          <a:latin typeface="Cambria Math" panose="02040503050406030204" pitchFamily="18" charset="0"/>
                        </a:rPr>
                        <m:t>𝑔</m:t>
                      </m:r>
                      <m:r>
                        <a:rPr lang="en-US" sz="54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54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5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5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54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5400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0B3032B-3ED6-4F3A-AF50-BC15D1A564A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77828" y="1424808"/>
                <a:ext cx="2532232" cy="83099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20460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12192000" cy="86241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73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Inverse Functions</a:t>
            </a:r>
            <a:endParaRPr lang="en-US" sz="60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798017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50015F17-6419-4712-8488-89EBBF216779}"/>
                  </a:ext>
                </a:extLst>
              </p:cNvPr>
              <p:cNvSpPr txBox="1"/>
              <p:nvPr/>
            </p:nvSpPr>
            <p:spPr>
              <a:xfrm>
                <a:off x="197476" y="1108557"/>
                <a:ext cx="11797048" cy="23204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𝑻𝒉𝒆</m:t>
                      </m:r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𝒇𝒖𝒏𝒄𝒕𝒊𝒐𝒏</m:t>
                      </m:r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𝒇</m:t>
                      </m:r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𝒂𝒏𝒅</m:t>
                      </m:r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𝒈</m:t>
                      </m:r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𝒂𝒓𝒆</m:t>
                      </m:r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𝑰𝒏𝒗𝒆𝒓𝒔𝒆</m:t>
                      </m:r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𝑭𝒖𝒏𝒄𝒕𝒊𝒐𝒏𝒔</m:t>
                      </m:r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𝒊𝒇</m:t>
                      </m:r>
                    </m:oMath>
                  </m:oMathPara>
                </a14:m>
                <a:endParaRPr lang="en-US" sz="4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endParaRPr lang="en-US" sz="11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en-US" sz="36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6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𝒈</m:t>
                          </m:r>
                          <m:d>
                            <m:dPr>
                              <m:ctrlPr>
                                <a:rPr lang="en-US" sz="36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36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</m:d>
                        </m:e>
                      </m:d>
                      <m:r>
                        <a:rPr lang="en-US" sz="3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3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3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𝒇𝒐𝒓</m:t>
                      </m:r>
                      <m:r>
                        <a:rPr lang="en-US" sz="3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3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𝒂𝒍𝒍</m:t>
                      </m:r>
                      <m:r>
                        <a:rPr lang="en-US" sz="3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3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3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3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𝒊𝒏</m:t>
                      </m:r>
                      <m:r>
                        <a:rPr lang="en-US" sz="3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3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𝒕𝒉𝒆</m:t>
                      </m:r>
                      <m:r>
                        <a:rPr lang="en-US" sz="3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3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𝒅𝒐𝒎𝒂𝒊𝒏</m:t>
                      </m:r>
                      <m:r>
                        <a:rPr lang="en-US" sz="3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3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𝒐𝒇</m:t>
                      </m:r>
                      <m:r>
                        <a:rPr lang="en-US" sz="3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3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𝒈</m:t>
                      </m:r>
                    </m:oMath>
                  </m:oMathPara>
                </a14:m>
                <a:endParaRPr lang="en-US" sz="3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algn="ctr"/>
                <a:endParaRPr lang="en-US" sz="11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algn="ctr"/>
                <a14:m>
                  <m:oMath xmlns:m="http://schemas.openxmlformats.org/officeDocument/2006/math"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𝒈</m:t>
                    </m:r>
                    <m:d>
                      <m:dPr>
                        <m:ctrlPr>
                          <a:rPr lang="en-US" sz="36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36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𝒇</m:t>
                        </m:r>
                        <m:d>
                          <m:dPr>
                            <m:ctrlPr>
                              <a:rPr lang="en-US" sz="3600" b="1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3600" b="1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</m:d>
                      </m:e>
                    </m:d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𝒇𝒐𝒓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𝒂𝒍𝒍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𝒊𝒏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𝒕𝒉𝒆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𝒅𝒐𝒎𝒂𝒊𝒏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𝒐𝒇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𝒇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r>
                  <a:rPr lang="en-US" sz="36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 </a:t>
                </a:r>
                <a:endParaRPr lang="en-US" sz="4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50015F17-6419-4712-8488-89EBBF21677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476" y="1108557"/>
                <a:ext cx="11797048" cy="232044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A74168BF-F9DE-4B7C-BB9E-B6287533360D}"/>
                  </a:ext>
                </a:extLst>
              </p:cNvPr>
              <p:cNvSpPr txBox="1"/>
              <p:nvPr/>
            </p:nvSpPr>
            <p:spPr>
              <a:xfrm>
                <a:off x="243019" y="4189725"/>
                <a:ext cx="11705961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540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54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n-US" sz="54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r>
                      <a:rPr lang="en-US" sz="54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54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54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54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is the </a:t>
                </a:r>
                <a:r>
                  <a:rPr lang="en-US" sz="5400" b="1" u="sng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INVERSE FUNCTION</a:t>
                </a:r>
                <a:r>
                  <a:rPr lang="en-US" sz="54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of </a:t>
                </a:r>
                <a14:m>
                  <m:oMath xmlns:m="http://schemas.openxmlformats.org/officeDocument/2006/math">
                    <m:r>
                      <a:rPr lang="en-US" sz="54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54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54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54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5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A74168BF-F9DE-4B7C-BB9E-B6287533360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019" y="4189725"/>
                <a:ext cx="11705961" cy="830997"/>
              </a:xfrm>
              <a:prstGeom prst="rect">
                <a:avLst/>
              </a:prstGeom>
              <a:blipFill>
                <a:blip r:embed="rId3"/>
                <a:stretch>
                  <a:fillRect l="-156" t="-26277" b="-554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968035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12192000" cy="86241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73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Inverse Functions</a:t>
            </a:r>
            <a:endParaRPr lang="en-US" sz="60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798017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B83C269E-27F3-4858-94B9-9C1EA22734FA}"/>
                  </a:ext>
                </a:extLst>
              </p:cNvPr>
              <p:cNvSpPr txBox="1"/>
              <p:nvPr/>
            </p:nvSpPr>
            <p:spPr>
              <a:xfrm>
                <a:off x="7250544" y="1093810"/>
                <a:ext cx="4567707" cy="41395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b="1" u="sng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Steps to Find the Inverse Function</a:t>
                </a:r>
              </a:p>
              <a:p>
                <a:pPr marL="514350" indent="-514350">
                  <a:buFont typeface="+mj-lt"/>
                  <a:buAutoNum type="arabicParenR"/>
                </a:pPr>
                <a:endParaRPr lang="en-US" sz="1100" b="1" u="sng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514350" indent="-514350">
                  <a:buFont typeface="+mj-lt"/>
                  <a:buAutoNum type="arabicParenR"/>
                </a:pPr>
                <a:r>
                  <a:rPr lang="en-US" sz="28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Replace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28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en-US" sz="28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with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sz="28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.</a:t>
                </a:r>
              </a:p>
              <a:p>
                <a:pPr marL="514350" indent="-514350">
                  <a:buFont typeface="+mj-lt"/>
                  <a:buAutoNum type="arabicParenR"/>
                </a:pPr>
                <a:endParaRPr lang="en-US" sz="2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514350" indent="-514350">
                  <a:buFont typeface="+mj-lt"/>
                  <a:buAutoNum type="arabicParenR"/>
                </a:pPr>
                <a:r>
                  <a:rPr lang="en-US" sz="28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Switch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28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with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sz="28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.</a:t>
                </a:r>
              </a:p>
              <a:p>
                <a:pPr marL="514350" indent="-514350">
                  <a:buFont typeface="+mj-lt"/>
                  <a:buAutoNum type="arabicParenR"/>
                </a:pPr>
                <a:endParaRPr lang="en-US" sz="2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514350" indent="-514350">
                  <a:buFont typeface="+mj-lt"/>
                  <a:buAutoNum type="arabicParenR"/>
                </a:pPr>
                <a:r>
                  <a:rPr lang="en-US" sz="28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Solve for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endParaRPr lang="en-US" sz="2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514350" indent="-514350">
                  <a:buFont typeface="+mj-lt"/>
                  <a:buAutoNum type="arabicParenR"/>
                </a:pPr>
                <a:endParaRPr lang="en-US" sz="2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514350" indent="-514350">
                  <a:buFont typeface="+mj-lt"/>
                  <a:buAutoNum type="arabicParenR"/>
                </a:pPr>
                <a:r>
                  <a:rPr lang="en-US" sz="28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Replace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sz="28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with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80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n-US" sz="28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r>
                      <a:rPr lang="en-US" sz="28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8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8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2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B83C269E-27F3-4858-94B9-9C1EA22734F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50544" y="1093810"/>
                <a:ext cx="4567707" cy="4139595"/>
              </a:xfrm>
              <a:prstGeom prst="rect">
                <a:avLst/>
              </a:prstGeom>
              <a:blipFill>
                <a:blip r:embed="rId2"/>
                <a:stretch>
                  <a:fillRect l="-2933" t="-1473" b="-42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2768BDF-07C1-450E-A903-D31B878EDCC3}"/>
              </a:ext>
            </a:extLst>
          </p:cNvPr>
          <p:cNvCxnSpPr>
            <a:cxnSpLocks/>
          </p:cNvCxnSpPr>
          <p:nvPr/>
        </p:nvCxnSpPr>
        <p:spPr>
          <a:xfrm flipV="1">
            <a:off x="7083380" y="798017"/>
            <a:ext cx="0" cy="5577025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BE26BFD7-C4A2-4FA2-953F-AEB4682A9C1E}"/>
                  </a:ext>
                </a:extLst>
              </p:cNvPr>
              <p:cNvSpPr txBox="1"/>
              <p:nvPr/>
            </p:nvSpPr>
            <p:spPr>
              <a:xfrm>
                <a:off x="248993" y="977900"/>
                <a:ext cx="3261021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4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4000" b="0" i="1" smtClean="0"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US" sz="4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4000" b="0" i="1" smtClean="0">
                          <a:latin typeface="Cambria Math" panose="02040503050406030204" pitchFamily="18" charset="0"/>
                        </a:rPr>
                        <m:t>+1</m:t>
                      </m:r>
                    </m:oMath>
                  </m:oMathPara>
                </a14:m>
                <a:endParaRPr lang="en-US" sz="4000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BE26BFD7-C4A2-4FA2-953F-AEB4682A9C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8993" y="977900"/>
                <a:ext cx="3261021" cy="61555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CDFDBA48-0294-436A-BD39-9FC052A5C93B}"/>
              </a:ext>
            </a:extLst>
          </p:cNvPr>
          <p:cNvCxnSpPr>
            <a:cxnSpLocks/>
          </p:cNvCxnSpPr>
          <p:nvPr/>
        </p:nvCxnSpPr>
        <p:spPr>
          <a:xfrm>
            <a:off x="0" y="3586529"/>
            <a:ext cx="708338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186CF242-2A0F-4FAE-ABA6-AF4237D9598E}"/>
                  </a:ext>
                </a:extLst>
              </p:cNvPr>
              <p:cNvSpPr txBox="1"/>
              <p:nvPr/>
            </p:nvSpPr>
            <p:spPr>
              <a:xfrm>
                <a:off x="156694" y="3740417"/>
                <a:ext cx="3253327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0" i="1" smtClean="0">
                          <a:latin typeface="Cambria Math" panose="02040503050406030204" pitchFamily="18" charset="0"/>
                        </a:rPr>
                        <m:t>𝑔</m:t>
                      </m:r>
                      <m:d>
                        <m:dPr>
                          <m:ctrlPr>
                            <a:rPr lang="en-US" sz="4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40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4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4000" b="0" i="1" smtClean="0">
                          <a:latin typeface="Cambria Math" panose="02040503050406030204" pitchFamily="18" charset="0"/>
                        </a:rPr>
                        <m:t>+1</m:t>
                      </m:r>
                    </m:oMath>
                  </m:oMathPara>
                </a14:m>
                <a:endParaRPr lang="en-US" sz="4000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186CF242-2A0F-4FAE-ABA6-AF4237D9598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6694" y="3740417"/>
                <a:ext cx="3253327" cy="61555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376395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12192000" cy="86241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73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Inverse Functions</a:t>
            </a:r>
            <a:endParaRPr lang="en-US" sz="60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798017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B83C269E-27F3-4858-94B9-9C1EA22734FA}"/>
                  </a:ext>
                </a:extLst>
              </p:cNvPr>
              <p:cNvSpPr txBox="1"/>
              <p:nvPr/>
            </p:nvSpPr>
            <p:spPr>
              <a:xfrm>
                <a:off x="7250544" y="1093810"/>
                <a:ext cx="4567707" cy="41395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b="1" u="sng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Steps to Find the Inverse Function</a:t>
                </a:r>
              </a:p>
              <a:p>
                <a:pPr marL="514350" indent="-514350">
                  <a:buFont typeface="+mj-lt"/>
                  <a:buAutoNum type="arabicParenR"/>
                </a:pPr>
                <a:endParaRPr lang="en-US" sz="1100" b="1" u="sng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514350" indent="-514350">
                  <a:buFont typeface="+mj-lt"/>
                  <a:buAutoNum type="arabicParenR"/>
                </a:pPr>
                <a:r>
                  <a:rPr lang="en-US" sz="28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Replace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28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en-US" sz="28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with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sz="28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.</a:t>
                </a:r>
              </a:p>
              <a:p>
                <a:pPr marL="514350" indent="-514350">
                  <a:buFont typeface="+mj-lt"/>
                  <a:buAutoNum type="arabicParenR"/>
                </a:pPr>
                <a:endParaRPr lang="en-US" sz="2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514350" indent="-514350">
                  <a:buFont typeface="+mj-lt"/>
                  <a:buAutoNum type="arabicParenR"/>
                </a:pPr>
                <a:r>
                  <a:rPr lang="en-US" sz="28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Switch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28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with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sz="28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.</a:t>
                </a:r>
              </a:p>
              <a:p>
                <a:pPr marL="514350" indent="-514350">
                  <a:buFont typeface="+mj-lt"/>
                  <a:buAutoNum type="arabicParenR"/>
                </a:pPr>
                <a:endParaRPr lang="en-US" sz="2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514350" indent="-514350">
                  <a:buFont typeface="+mj-lt"/>
                  <a:buAutoNum type="arabicParenR"/>
                </a:pPr>
                <a:r>
                  <a:rPr lang="en-US" sz="28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Solve for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endParaRPr lang="en-US" sz="2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514350" indent="-514350">
                  <a:buFont typeface="+mj-lt"/>
                  <a:buAutoNum type="arabicParenR"/>
                </a:pPr>
                <a:endParaRPr lang="en-US" sz="2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514350" indent="-514350">
                  <a:buFont typeface="+mj-lt"/>
                  <a:buAutoNum type="arabicParenR"/>
                </a:pPr>
                <a:r>
                  <a:rPr lang="en-US" sz="28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Replace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sz="28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with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80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n-US" sz="28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r>
                      <a:rPr lang="en-US" sz="28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8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8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2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B83C269E-27F3-4858-94B9-9C1EA22734F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50544" y="1093810"/>
                <a:ext cx="4567707" cy="4139595"/>
              </a:xfrm>
              <a:prstGeom prst="rect">
                <a:avLst/>
              </a:prstGeom>
              <a:blipFill>
                <a:blip r:embed="rId2"/>
                <a:stretch>
                  <a:fillRect l="-2933" t="-1473" b="-42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2768BDF-07C1-450E-A903-D31B878EDCC3}"/>
              </a:ext>
            </a:extLst>
          </p:cNvPr>
          <p:cNvCxnSpPr>
            <a:cxnSpLocks/>
          </p:cNvCxnSpPr>
          <p:nvPr/>
        </p:nvCxnSpPr>
        <p:spPr>
          <a:xfrm flipV="1">
            <a:off x="7083380" y="798017"/>
            <a:ext cx="0" cy="5577025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BE26BFD7-C4A2-4FA2-953F-AEB4682A9C1E}"/>
                  </a:ext>
                </a:extLst>
              </p:cNvPr>
              <p:cNvSpPr txBox="1"/>
              <p:nvPr/>
            </p:nvSpPr>
            <p:spPr>
              <a:xfrm>
                <a:off x="156694" y="862412"/>
                <a:ext cx="2082429" cy="115647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4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4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4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</m:oMath>
                  </m:oMathPara>
                </a14:m>
                <a:endParaRPr lang="en-US" sz="4000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BE26BFD7-C4A2-4FA2-953F-AEB4682A9C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6694" y="862412"/>
                <a:ext cx="2082429" cy="115647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CDFDBA48-0294-436A-BD39-9FC052A5C93B}"/>
              </a:ext>
            </a:extLst>
          </p:cNvPr>
          <p:cNvCxnSpPr>
            <a:cxnSpLocks/>
          </p:cNvCxnSpPr>
          <p:nvPr/>
        </p:nvCxnSpPr>
        <p:spPr>
          <a:xfrm>
            <a:off x="0" y="3586529"/>
            <a:ext cx="708338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186CF242-2A0F-4FAE-ABA6-AF4237D9598E}"/>
                  </a:ext>
                </a:extLst>
              </p:cNvPr>
              <p:cNvSpPr txBox="1"/>
              <p:nvPr/>
            </p:nvSpPr>
            <p:spPr>
              <a:xfrm>
                <a:off x="0" y="3666291"/>
                <a:ext cx="3253327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0" i="1" smtClean="0">
                          <a:latin typeface="Cambria Math" panose="02040503050406030204" pitchFamily="18" charset="0"/>
                        </a:rPr>
                        <m:t>𝑔</m:t>
                      </m:r>
                      <m:d>
                        <m:dPr>
                          <m:ctrlPr>
                            <a:rPr lang="en-US" sz="4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40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4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4000" b="0" i="1" smtClean="0">
                          <a:latin typeface="Cambria Math" panose="02040503050406030204" pitchFamily="18" charset="0"/>
                        </a:rPr>
                        <m:t>−3</m:t>
                      </m:r>
                    </m:oMath>
                  </m:oMathPara>
                </a14:m>
                <a:endParaRPr lang="en-US" sz="4000" dirty="0"/>
              </a:p>
            </p:txBody>
          </p:sp>
        </mc:Choice>
        <mc:Fallback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186CF242-2A0F-4FAE-ABA6-AF4237D9598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3666291"/>
                <a:ext cx="3253327" cy="61555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37796103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02006FA4-1611-4B07-AF7F-85CF6D20EB3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2711</TotalTime>
  <Words>281</Words>
  <Application>Microsoft Office PowerPoint</Application>
  <PresentationFormat>Widescreen</PresentationFormat>
  <Paragraphs>47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Calibri</vt:lpstr>
      <vt:lpstr>Calibri Light</vt:lpstr>
      <vt:lpstr>Cambria Math</vt:lpstr>
      <vt:lpstr>Retrospect</vt:lpstr>
      <vt:lpstr>Section 10.3 Composition and Inverses of Functions</vt:lpstr>
      <vt:lpstr>Composite Functions</vt:lpstr>
      <vt:lpstr>PowerPoint Presentation</vt:lpstr>
      <vt:lpstr>PowerPoint Presentation</vt:lpstr>
      <vt:lpstr>PowerPoint Presentation</vt:lpstr>
      <vt:lpstr>Inverse Functions</vt:lpstr>
      <vt:lpstr>Inverse Functions</vt:lpstr>
      <vt:lpstr>Inverse Functions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1 Section 2C: Laws of Exponents</dc:title>
  <dc:creator>Michael Kuniega</dc:creator>
  <cp:lastModifiedBy>Michael Kuniega</cp:lastModifiedBy>
  <cp:revision>87</cp:revision>
  <cp:lastPrinted>2020-08-03T16:23:34Z</cp:lastPrinted>
  <dcterms:created xsi:type="dcterms:W3CDTF">2018-08-29T02:57:50Z</dcterms:created>
  <dcterms:modified xsi:type="dcterms:W3CDTF">2020-08-21T22:35:42Z</dcterms:modified>
</cp:coreProperties>
</file>