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70" r:id="rId3"/>
    <p:sldId id="273" r:id="rId4"/>
    <p:sldId id="277" r:id="rId5"/>
    <p:sldId id="278" r:id="rId6"/>
    <p:sldId id="279" r:id="rId7"/>
    <p:sldId id="282" r:id="rId8"/>
    <p:sldId id="280" r:id="rId9"/>
    <p:sldId id="281" r:id="rId10"/>
  </p:sldIdLst>
  <p:sldSz cx="12192000" cy="6858000"/>
  <p:notesSz cx="9388475" cy="7102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22428CD-0DFE-4CCD-9603-FDEEC3B07BD9}" v="2" dt="2020-08-02T02:14:28.94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21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el Kuniega" userId="a72fe4fbff7b9625" providerId="LiveId" clId="{70B2FE2D-4939-4F94-B09C-BCE5D1893420}"/>
    <pc:docChg chg="undo custSel modSld">
      <pc:chgData name="Michael Kuniega" userId="a72fe4fbff7b9625" providerId="LiveId" clId="{70B2FE2D-4939-4F94-B09C-BCE5D1893420}" dt="2020-08-02T01:47:37.119" v="0" actId="1076"/>
      <pc:docMkLst>
        <pc:docMk/>
      </pc:docMkLst>
      <pc:sldChg chg="modSp mod">
        <pc:chgData name="Michael Kuniega" userId="a72fe4fbff7b9625" providerId="LiveId" clId="{70B2FE2D-4939-4F94-B09C-BCE5D1893420}" dt="2020-08-02T01:47:37.119" v="0" actId="1076"/>
        <pc:sldMkLst>
          <pc:docMk/>
          <pc:sldMk cId="3782079517" sldId="282"/>
        </pc:sldMkLst>
        <pc:spChg chg="mod">
          <ac:chgData name="Michael Kuniega" userId="a72fe4fbff7b9625" providerId="LiveId" clId="{70B2FE2D-4939-4F94-B09C-BCE5D1893420}" dt="2020-08-02T01:47:37.119" v="0" actId="1076"/>
          <ac:spMkLst>
            <pc:docMk/>
            <pc:sldMk cId="3782079517" sldId="282"/>
            <ac:spMk id="13" creationId="{835E4BB6-6654-4D00-9492-7C58D776286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3351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851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846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787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0692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938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519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090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673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8/1/2020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581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744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8/1/2020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0912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1829-8405-4BBD-A763-DEE59F26F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270375" cy="3566160"/>
          </a:xfrm>
        </p:spPr>
        <p:txBody>
          <a:bodyPr>
            <a:normAutofit/>
          </a:bodyPr>
          <a:lstStyle/>
          <a:p>
            <a: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Section 1.7</a:t>
            </a:r>
            <a:b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Solving Equations with One Variable</a:t>
            </a:r>
            <a:endParaRPr 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II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15FAC-AA89-4804-B85E-1632CA6095A8}"/>
              </a:ext>
            </a:extLst>
          </p:cNvPr>
          <p:cNvSpPr txBox="1"/>
          <p:nvPr/>
        </p:nvSpPr>
        <p:spPr>
          <a:xfrm>
            <a:off x="563706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751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8458200" cy="841375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Steps for Solving an Equation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ACEC590-A6A4-48B8-8D37-E0B07506BB66}"/>
                  </a:ext>
                </a:extLst>
              </p:cNvPr>
              <p:cNvSpPr txBox="1"/>
              <p:nvPr/>
            </p:nvSpPr>
            <p:spPr>
              <a:xfrm>
                <a:off x="51371" y="977900"/>
                <a:ext cx="12140629" cy="51398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742950" indent="-742950">
                  <a:buFont typeface="+mj-lt"/>
                  <a:buAutoNum type="arabicPeriod"/>
                </a:pPr>
                <a:r>
                  <a:rPr lang="en-US" sz="4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Do Distributive Property (If Necessary)</a:t>
                </a:r>
              </a:p>
              <a:p>
                <a:pPr marL="742950" indent="-742950">
                  <a:buFont typeface="+mj-lt"/>
                  <a:buAutoNum type="arabicPeriod"/>
                </a:pPr>
                <a:endParaRPr lang="en-US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742950" indent="-742950">
                  <a:buFont typeface="+mj-lt"/>
                  <a:buAutoNum type="arabicPeriod"/>
                </a:pPr>
                <a:r>
                  <a:rPr lang="en-US" sz="4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Combine Like Terms (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 </m:t>
                    </m:r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𝑜𝑟</m:t>
                    </m:r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−</m:t>
                    </m:r>
                  </m:oMath>
                </a14:m>
                <a:r>
                  <a:rPr lang="en-US" sz="4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) (If Necessary)</a:t>
                </a:r>
              </a:p>
              <a:p>
                <a:pPr marL="742950" indent="-742950">
                  <a:buFont typeface="+mj-lt"/>
                  <a:buAutoNum type="arabicPeriod"/>
                </a:pPr>
                <a:endParaRPr lang="en-US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742950" indent="-742950">
                  <a:buFont typeface="+mj-lt"/>
                  <a:buAutoNum type="arabicPeriod"/>
                </a:pPr>
                <a:r>
                  <a:rPr lang="en-US" sz="4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Use the Addition or Subtraction Property of Equality (Undo </a:t>
                </a:r>
                <a14:m>
                  <m:oMath xmlns:m="http://schemas.openxmlformats.org/officeDocument/2006/math"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 </m:t>
                    </m:r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𝑜𝑟</m:t>
                    </m:r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−</m:t>
                    </m:r>
                  </m:oMath>
                </a14:m>
                <a:r>
                  <a:rPr lang="en-US" sz="4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by doing the Opposite)</a:t>
                </a:r>
              </a:p>
              <a:p>
                <a:pPr marL="742950" indent="-742950">
                  <a:buFont typeface="+mj-lt"/>
                  <a:buAutoNum type="arabicPeriod"/>
                </a:pPr>
                <a:endParaRPr lang="en-US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742950" indent="-742950">
                  <a:buFont typeface="+mj-lt"/>
                  <a:buAutoNum type="arabicPeriod"/>
                </a:pPr>
                <a:r>
                  <a:rPr lang="en-US" sz="4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Use Multiplication or Division Property of Equality (Undo 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𝑜𝑟</m:t>
                    </m:r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÷</m:t>
                    </m:r>
                  </m:oMath>
                </a14:m>
                <a:r>
                  <a:rPr lang="en-US" sz="4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by doing the Opposite) 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ACEC590-A6A4-48B8-8D37-E0B07506BB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71" y="977900"/>
                <a:ext cx="12140629" cy="5139869"/>
              </a:xfrm>
              <a:prstGeom prst="rect">
                <a:avLst/>
              </a:prstGeom>
              <a:blipFill>
                <a:blip r:embed="rId2"/>
                <a:stretch>
                  <a:fillRect l="-1857" t="-2370" b="-36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33128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615184" y="-71263"/>
            <a:ext cx="8458200" cy="841375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Solve the Equation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E60CD34-5E6D-4D5B-B9EC-048D50FC312C}"/>
              </a:ext>
            </a:extLst>
          </p:cNvPr>
          <p:cNvCxnSpPr/>
          <p:nvPr/>
        </p:nvCxnSpPr>
        <p:spPr>
          <a:xfrm>
            <a:off x="5844284" y="842053"/>
            <a:ext cx="0" cy="552000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D857FC8-0AE0-4C45-8BF6-D87C85DA7026}"/>
                  </a:ext>
                </a:extLst>
              </p:cNvPr>
              <p:cNvSpPr txBox="1"/>
              <p:nvPr/>
            </p:nvSpPr>
            <p:spPr>
              <a:xfrm>
                <a:off x="1727681" y="1288876"/>
                <a:ext cx="2259465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7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+5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3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D857FC8-0AE0-4C45-8BF6-D87C85DA70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7681" y="1288876"/>
                <a:ext cx="2259465" cy="49244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35E4BB6-6654-4D00-9492-7C58D7762868}"/>
                  </a:ext>
                </a:extLst>
              </p:cNvPr>
              <p:cNvSpPr txBox="1"/>
              <p:nvPr/>
            </p:nvSpPr>
            <p:spPr>
              <a:xfrm>
                <a:off x="7269918" y="1288876"/>
                <a:ext cx="2987164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+3+4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=13</m:t>
                      </m:r>
                    </m:oMath>
                  </m:oMathPara>
                </a14:m>
                <a:endParaRPr lang="en-US" sz="3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35E4BB6-6654-4D00-9492-7C58D77628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69918" y="1288876"/>
                <a:ext cx="2987164" cy="492443"/>
              </a:xfrm>
              <a:prstGeom prst="rect">
                <a:avLst/>
              </a:prstGeom>
              <a:blipFill>
                <a:blip r:embed="rId3"/>
                <a:stretch>
                  <a:fillRect b="-3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97567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615184" y="-71263"/>
            <a:ext cx="8458200" cy="841375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Solve the Equation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E60CD34-5E6D-4D5B-B9EC-048D50FC312C}"/>
              </a:ext>
            </a:extLst>
          </p:cNvPr>
          <p:cNvCxnSpPr/>
          <p:nvPr/>
        </p:nvCxnSpPr>
        <p:spPr>
          <a:xfrm>
            <a:off x="6021607" y="819150"/>
            <a:ext cx="0" cy="552000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D857FC8-0AE0-4C45-8BF6-D87C85DA7026}"/>
                  </a:ext>
                </a:extLst>
              </p:cNvPr>
              <p:cNvSpPr txBox="1"/>
              <p:nvPr/>
            </p:nvSpPr>
            <p:spPr>
              <a:xfrm>
                <a:off x="195685" y="1116397"/>
                <a:ext cx="5630238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320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7</m:t>
                      </m:r>
                      <m:d>
                        <m:dPr>
                          <m:ctrlP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3−4</m:t>
                          </m:r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d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+8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=6+3(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−9)</m:t>
                      </m:r>
                    </m:oMath>
                  </m:oMathPara>
                </a14:m>
                <a:endParaRPr lang="en-US" sz="3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D857FC8-0AE0-4C45-8BF6-D87C85DA70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685" y="1116397"/>
                <a:ext cx="5630238" cy="492443"/>
              </a:xfrm>
              <a:prstGeom prst="rect">
                <a:avLst/>
              </a:prstGeom>
              <a:blipFill>
                <a:blip r:embed="rId2"/>
                <a:stretch>
                  <a:fillRect r="-108" b="-3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35E4BB6-6654-4D00-9492-7C58D7762868}"/>
                  </a:ext>
                </a:extLst>
              </p:cNvPr>
              <p:cNvSpPr txBox="1"/>
              <p:nvPr/>
            </p:nvSpPr>
            <p:spPr>
              <a:xfrm>
                <a:off x="6021607" y="1116397"/>
                <a:ext cx="6067641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+2</m:t>
                      </m:r>
                      <m:d>
                        <m:dPr>
                          <m:ctrlP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1+5</m:t>
                          </m:r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d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=10+5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en-US" sz="3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35E4BB6-6654-4D00-9492-7C58D77628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1607" y="1116397"/>
                <a:ext cx="6067641" cy="49244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181196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615184" y="-71263"/>
            <a:ext cx="8458200" cy="841375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Solve the Equation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E60CD34-5E6D-4D5B-B9EC-048D50FC312C}"/>
              </a:ext>
            </a:extLst>
          </p:cNvPr>
          <p:cNvCxnSpPr/>
          <p:nvPr/>
        </p:nvCxnSpPr>
        <p:spPr>
          <a:xfrm>
            <a:off x="6021607" y="819150"/>
            <a:ext cx="0" cy="552000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D857FC8-0AE0-4C45-8BF6-D87C85DA7026}"/>
                  </a:ext>
                </a:extLst>
              </p:cNvPr>
              <p:cNvSpPr txBox="1"/>
              <p:nvPr/>
            </p:nvSpPr>
            <p:spPr>
              <a:xfrm>
                <a:off x="195685" y="1116397"/>
                <a:ext cx="5630238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+20=4(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+5)</m:t>
                      </m:r>
                    </m:oMath>
                  </m:oMathPara>
                </a14:m>
                <a:endParaRPr lang="en-US" sz="3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D857FC8-0AE0-4C45-8BF6-D87C85DA70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685" y="1116397"/>
                <a:ext cx="5630238" cy="492443"/>
              </a:xfrm>
              <a:prstGeom prst="rect">
                <a:avLst/>
              </a:prstGeom>
              <a:blipFill>
                <a:blip r:embed="rId2"/>
                <a:stretch>
                  <a:fillRect b="-3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35E4BB6-6654-4D00-9492-7C58D7762868}"/>
                  </a:ext>
                </a:extLst>
              </p:cNvPr>
              <p:cNvSpPr txBox="1"/>
              <p:nvPr/>
            </p:nvSpPr>
            <p:spPr>
              <a:xfrm>
                <a:off x="6021607" y="1116397"/>
                <a:ext cx="6067641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3</m:t>
                      </m:r>
                      <m:d>
                        <m:dPr>
                          <m:ctrlP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𝑣</m:t>
                          </m:r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+2</m:t>
                          </m:r>
                        </m:e>
                      </m:d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−35</m:t>
                      </m:r>
                    </m:oMath>
                  </m:oMathPara>
                </a14:m>
                <a:endParaRPr lang="en-US" sz="3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35E4BB6-6654-4D00-9492-7C58D77628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1607" y="1116397"/>
                <a:ext cx="6067641" cy="49244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273382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786829" y="-1974"/>
            <a:ext cx="10618342" cy="84137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Solve the Formula for the Given Variable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42053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E60CD34-5E6D-4D5B-B9EC-048D50FC312C}"/>
              </a:ext>
            </a:extLst>
          </p:cNvPr>
          <p:cNvCxnSpPr/>
          <p:nvPr/>
        </p:nvCxnSpPr>
        <p:spPr>
          <a:xfrm>
            <a:off x="5844284" y="842053"/>
            <a:ext cx="0" cy="552000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D857FC8-0AE0-4C45-8BF6-D87C85DA7026}"/>
                  </a:ext>
                </a:extLst>
              </p:cNvPr>
              <p:cNvSpPr txBox="1"/>
              <p:nvPr/>
            </p:nvSpPr>
            <p:spPr>
              <a:xfrm>
                <a:off x="1085546" y="1254898"/>
                <a:ext cx="3916200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320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𝑠𝑜𝑙𝑣𝑒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𝑓𝑜𝑟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lang="en-US" sz="3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D857FC8-0AE0-4C45-8BF6-D87C85DA70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5546" y="1254898"/>
                <a:ext cx="3916200" cy="492443"/>
              </a:xfrm>
              <a:prstGeom prst="rect">
                <a:avLst/>
              </a:prstGeom>
              <a:blipFill>
                <a:blip r:embed="rId2"/>
                <a:stretch>
                  <a:fillRect b="-3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35E4BB6-6654-4D00-9492-7C58D7762868}"/>
                  </a:ext>
                </a:extLst>
              </p:cNvPr>
              <p:cNvSpPr txBox="1"/>
              <p:nvPr/>
            </p:nvSpPr>
            <p:spPr>
              <a:xfrm>
                <a:off x="7084983" y="1260769"/>
                <a:ext cx="3474028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𝑏𝑐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𝑠𝑜𝑙𝑣𝑒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𝑓𝑜𝑟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US" sz="3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35E4BB6-6654-4D00-9492-7C58D77628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4983" y="1260769"/>
                <a:ext cx="3474028" cy="492443"/>
              </a:xfrm>
              <a:prstGeom prst="rect">
                <a:avLst/>
              </a:prstGeom>
              <a:blipFill>
                <a:blip r:embed="rId3"/>
                <a:stretch>
                  <a:fillRect b="-3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812143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786829" y="-1974"/>
            <a:ext cx="10618342" cy="84137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Solve the Formula for the Given Variable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42053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E60CD34-5E6D-4D5B-B9EC-048D50FC312C}"/>
              </a:ext>
            </a:extLst>
          </p:cNvPr>
          <p:cNvCxnSpPr/>
          <p:nvPr/>
        </p:nvCxnSpPr>
        <p:spPr>
          <a:xfrm>
            <a:off x="5844284" y="842053"/>
            <a:ext cx="0" cy="552000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D857FC8-0AE0-4C45-8BF6-D87C85DA7026}"/>
                  </a:ext>
                </a:extLst>
              </p:cNvPr>
              <p:cNvSpPr txBox="1"/>
              <p:nvPr/>
            </p:nvSpPr>
            <p:spPr>
              <a:xfrm>
                <a:off x="1085546" y="1254898"/>
                <a:ext cx="4449808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=4(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 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𝑠𝑜𝑙𝑣𝑒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𝑓𝑜𝑟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en-US" sz="3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D857FC8-0AE0-4C45-8BF6-D87C85DA70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5546" y="1254898"/>
                <a:ext cx="4449808" cy="492443"/>
              </a:xfrm>
              <a:prstGeom prst="rect">
                <a:avLst/>
              </a:prstGeom>
              <a:blipFill>
                <a:blip r:embed="rId2"/>
                <a:stretch>
                  <a:fillRect b="-3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35E4BB6-6654-4D00-9492-7C58D7762868}"/>
                  </a:ext>
                </a:extLst>
              </p:cNvPr>
              <p:cNvSpPr txBox="1"/>
              <p:nvPr/>
            </p:nvSpPr>
            <p:spPr>
              <a:xfrm>
                <a:off x="7084983" y="1260769"/>
                <a:ext cx="3819251" cy="92198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𝑡𝑤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𝑠𝑜𝑙𝑣𝑒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𝑓𝑜𝑟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US" sz="3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35E4BB6-6654-4D00-9492-7C58D77628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4983" y="1260769"/>
                <a:ext cx="3819251" cy="921984"/>
              </a:xfrm>
              <a:prstGeom prst="rect">
                <a:avLst/>
              </a:prstGeom>
              <a:blipFill>
                <a:blip r:embed="rId3"/>
                <a:stretch>
                  <a:fillRect b="-66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820795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786829" y="678"/>
            <a:ext cx="10618342" cy="84137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Solve the Formula for the Given Variable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E60CD34-5E6D-4D5B-B9EC-048D50FC312C}"/>
              </a:ext>
            </a:extLst>
          </p:cNvPr>
          <p:cNvCxnSpPr/>
          <p:nvPr/>
        </p:nvCxnSpPr>
        <p:spPr>
          <a:xfrm>
            <a:off x="5844284" y="842053"/>
            <a:ext cx="0" cy="552000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D857FC8-0AE0-4C45-8BF6-D87C85DA7026}"/>
                  </a:ext>
                </a:extLst>
              </p:cNvPr>
              <p:cNvSpPr txBox="1"/>
              <p:nvPr/>
            </p:nvSpPr>
            <p:spPr>
              <a:xfrm>
                <a:off x="495461" y="1301132"/>
                <a:ext cx="4774127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=−6, 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𝑠𝑜𝑙𝑣𝑒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𝑓𝑜𝑟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𝑘</m:t>
                      </m:r>
                    </m:oMath>
                  </m:oMathPara>
                </a14:m>
                <a:endParaRPr lang="en-US" sz="3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D857FC8-0AE0-4C45-8BF6-D87C85DA70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461" y="1301132"/>
                <a:ext cx="4774127" cy="492443"/>
              </a:xfrm>
              <a:prstGeom prst="rect">
                <a:avLst/>
              </a:prstGeom>
              <a:blipFill>
                <a:blip r:embed="rId2"/>
                <a:stretch>
                  <a:fillRect b="-49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35E4BB6-6654-4D00-9492-7C58D7762868}"/>
                  </a:ext>
                </a:extLst>
              </p:cNvPr>
              <p:cNvSpPr txBox="1"/>
              <p:nvPr/>
            </p:nvSpPr>
            <p:spPr>
              <a:xfrm>
                <a:off x="6766484" y="1125635"/>
                <a:ext cx="4203202" cy="84343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𝑤</m:t>
                          </m:r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𝑟</m:t>
                          </m:r>
                        </m:num>
                        <m:den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𝑠𝑜𝑙𝑣𝑒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𝑓𝑜𝑟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𝑤</m:t>
                      </m:r>
                    </m:oMath>
                  </m:oMathPara>
                </a14:m>
                <a:endParaRPr lang="en-US" sz="3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35E4BB6-6654-4D00-9492-7C58D77628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6484" y="1125635"/>
                <a:ext cx="4203202" cy="843436"/>
              </a:xfrm>
              <a:prstGeom prst="rect">
                <a:avLst/>
              </a:prstGeom>
              <a:blipFill>
                <a:blip r:embed="rId3"/>
                <a:stretch>
                  <a:fillRect b="-72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754044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786829" y="678"/>
            <a:ext cx="10618342" cy="84137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Solve the Formula for the Given Variable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E60CD34-5E6D-4D5B-B9EC-048D50FC312C}"/>
              </a:ext>
            </a:extLst>
          </p:cNvPr>
          <p:cNvCxnSpPr/>
          <p:nvPr/>
        </p:nvCxnSpPr>
        <p:spPr>
          <a:xfrm>
            <a:off x="5844284" y="842053"/>
            <a:ext cx="0" cy="552000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35E4BB6-6654-4D00-9492-7C58D7762868}"/>
                  </a:ext>
                </a:extLst>
              </p:cNvPr>
              <p:cNvSpPr txBox="1"/>
              <p:nvPr/>
            </p:nvSpPr>
            <p:spPr>
              <a:xfrm>
                <a:off x="6663742" y="1254898"/>
                <a:ext cx="4863063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𝑚𝑎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−8</m:t>
                      </m:r>
                      <m:sSup>
                        <m:sSupPr>
                          <m:ctrlP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𝑠𝑜𝑙𝑣𝑒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𝑓𝑜𝑟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n-US" sz="3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35E4BB6-6654-4D00-9492-7C58D77628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3742" y="1254898"/>
                <a:ext cx="4863063" cy="492443"/>
              </a:xfrm>
              <a:prstGeom prst="rect">
                <a:avLst/>
              </a:prstGeom>
              <a:blipFill>
                <a:blip r:embed="rId2"/>
                <a:stretch>
                  <a:fillRect b="-3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D60C6D7-819E-43C7-BF4B-957CD79E4D02}"/>
                  </a:ext>
                </a:extLst>
              </p:cNvPr>
              <p:cNvSpPr txBox="1"/>
              <p:nvPr/>
            </p:nvSpPr>
            <p:spPr>
              <a:xfrm>
                <a:off x="554044" y="1125635"/>
                <a:ext cx="3980449" cy="89454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3200" b="0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t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𝑠𝑜𝑙𝑣𝑒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𝑓𝑜𝑟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sz="3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D60C6D7-819E-43C7-BF4B-957CD79E4D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044" y="1125635"/>
                <a:ext cx="3980449" cy="894540"/>
              </a:xfrm>
              <a:prstGeom prst="rect">
                <a:avLst/>
              </a:prstGeom>
              <a:blipFill>
                <a:blip r:embed="rId3"/>
                <a:stretch>
                  <a:fillRect b="-68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888621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309</TotalTime>
  <Words>225</Words>
  <Application>Microsoft Office PowerPoint</Application>
  <PresentationFormat>Widescreen</PresentationFormat>
  <Paragraphs>31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Calibri</vt:lpstr>
      <vt:lpstr>Calibri Light</vt:lpstr>
      <vt:lpstr>Cambria Math</vt:lpstr>
      <vt:lpstr>Retrospect</vt:lpstr>
      <vt:lpstr>Section 1.7 Solving Equations with One Variable</vt:lpstr>
      <vt:lpstr>Steps for Solving an Equation</vt:lpstr>
      <vt:lpstr>Solve the Equation</vt:lpstr>
      <vt:lpstr>Solve the Equation</vt:lpstr>
      <vt:lpstr>Solve the Equation</vt:lpstr>
      <vt:lpstr>Solve the Formula for the Given Variable</vt:lpstr>
      <vt:lpstr>Solve the Formula for the Given Variable</vt:lpstr>
      <vt:lpstr>Solve the Formula for the Given Variable</vt:lpstr>
      <vt:lpstr>Solve the Formula for the Given Variable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2C: Laws of Exponents</dc:title>
  <dc:creator>Michael Kuniega</dc:creator>
  <cp:lastModifiedBy>Michael Kuniega</cp:lastModifiedBy>
  <cp:revision>21</cp:revision>
  <cp:lastPrinted>2020-08-02T02:14:36Z</cp:lastPrinted>
  <dcterms:created xsi:type="dcterms:W3CDTF">2018-08-29T02:57:50Z</dcterms:created>
  <dcterms:modified xsi:type="dcterms:W3CDTF">2020-08-02T02:14:54Z</dcterms:modified>
</cp:coreProperties>
</file>