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3" r:id="rId3"/>
    <p:sldId id="284" r:id="rId4"/>
    <p:sldId id="286" r:id="rId5"/>
    <p:sldId id="285" r:id="rId6"/>
    <p:sldId id="287" r:id="rId7"/>
    <p:sldId id="288" r:id="rId8"/>
    <p:sldId id="289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41" d="100"/>
          <a:sy n="41" d="100"/>
        </p:scale>
        <p:origin x="4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6.1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Roots of Real Numbers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DDDC5C-6665-4D8B-A9DB-0824CB23E61D}"/>
                  </a:ext>
                </a:extLst>
              </p:cNvPr>
              <p:cNvSpPr txBox="1"/>
              <p:nvPr/>
            </p:nvSpPr>
            <p:spPr>
              <a:xfrm>
                <a:off x="145960" y="137751"/>
                <a:ext cx="11900079" cy="2753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SQUARE ROOT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a number</a:t>
                </a:r>
                <a:r>
                  <a:rPr lang="en-US" sz="3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solution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Every positive number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two square roots, denoted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endParaRPr 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Since the square of a real number is </a:t>
                </a:r>
                <a:r>
                  <a:rPr lang="en-US" sz="28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NEVER NEGATIVE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 equation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no real-number solution if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endParaRPr 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Negative Number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</a:t>
                </a:r>
                <a:r>
                  <a:rPr lang="en-US" sz="28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 REAL SQUARE ROOTS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DDDC5C-6665-4D8B-A9DB-0824CB23E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60" y="137751"/>
                <a:ext cx="11900079" cy="2753254"/>
              </a:xfrm>
              <a:prstGeom prst="rect">
                <a:avLst/>
              </a:prstGeom>
              <a:blipFill>
                <a:blip r:embed="rId2"/>
                <a:stretch>
                  <a:fillRect l="-1383" t="-2882" b="-6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DE2303-FE79-4471-BB61-480303924B68}"/>
              </a:ext>
            </a:extLst>
          </p:cNvPr>
          <p:cNvCxnSpPr>
            <a:cxnSpLocks/>
          </p:cNvCxnSpPr>
          <p:nvPr/>
        </p:nvCxnSpPr>
        <p:spPr>
          <a:xfrm>
            <a:off x="0" y="289100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005EEC9-02B5-4B11-8100-A62498D91013}"/>
              </a:ext>
            </a:extLst>
          </p:cNvPr>
          <p:cNvCxnSpPr>
            <a:cxnSpLocks/>
          </p:cNvCxnSpPr>
          <p:nvPr/>
        </p:nvCxnSpPr>
        <p:spPr>
          <a:xfrm>
            <a:off x="2255771" y="2891005"/>
            <a:ext cx="0" cy="348403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0C63DF0-9B6E-4A86-96FD-B16EC070B2C5}"/>
              </a:ext>
            </a:extLst>
          </p:cNvPr>
          <p:cNvCxnSpPr>
            <a:cxnSpLocks/>
          </p:cNvCxnSpPr>
          <p:nvPr/>
        </p:nvCxnSpPr>
        <p:spPr>
          <a:xfrm>
            <a:off x="4687731" y="2891005"/>
            <a:ext cx="0" cy="348403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BF1D65F-386F-45D7-AB52-AC61AE5A40AD}"/>
              </a:ext>
            </a:extLst>
          </p:cNvPr>
          <p:cNvCxnSpPr>
            <a:cxnSpLocks/>
          </p:cNvCxnSpPr>
          <p:nvPr/>
        </p:nvCxnSpPr>
        <p:spPr>
          <a:xfrm>
            <a:off x="7147597" y="2891004"/>
            <a:ext cx="0" cy="348403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3BD6A7-ED8F-4B26-93F2-0355201635B8}"/>
                  </a:ext>
                </a:extLst>
              </p:cNvPr>
              <p:cNvSpPr txBox="1"/>
              <p:nvPr/>
            </p:nvSpPr>
            <p:spPr>
              <a:xfrm>
                <a:off x="657535" y="3153729"/>
                <a:ext cx="817724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3BD6A7-ED8F-4B26-93F2-035520163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35" y="3153729"/>
                <a:ext cx="817724" cy="5505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4FA1D69-4B15-46C6-BF97-EB322E68E63D}"/>
                  </a:ext>
                </a:extLst>
              </p:cNvPr>
              <p:cNvSpPr txBox="1"/>
              <p:nvPr/>
            </p:nvSpPr>
            <p:spPr>
              <a:xfrm>
                <a:off x="2855342" y="3153728"/>
                <a:ext cx="1123897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4FA1D69-4B15-46C6-BF97-EB322E68E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342" y="3153728"/>
                <a:ext cx="1123897" cy="5505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8F728BE-EA3C-4296-B6C1-7ACB943FB32B}"/>
                  </a:ext>
                </a:extLst>
              </p:cNvPr>
              <p:cNvSpPr txBox="1"/>
              <p:nvPr/>
            </p:nvSpPr>
            <p:spPr>
              <a:xfrm>
                <a:off x="5274418" y="2891005"/>
                <a:ext cx="862031" cy="14550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8F728BE-EA3C-4296-B6C1-7ACB943FB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418" y="2891005"/>
                <a:ext cx="862031" cy="14550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FA74EBA-0678-4BCE-9A3E-F3A50AF0CF94}"/>
                  </a:ext>
                </a:extLst>
              </p:cNvPr>
              <p:cNvSpPr txBox="1"/>
              <p:nvPr/>
            </p:nvSpPr>
            <p:spPr>
              <a:xfrm>
                <a:off x="9962148" y="3153730"/>
                <a:ext cx="1123897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−81</m:t>
                          </m:r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FA74EBA-0678-4BCE-9A3E-F3A50AF0C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2148" y="3153730"/>
                <a:ext cx="1123897" cy="5505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4831E6D-A462-4A72-8297-17AE0BABCDEF}"/>
              </a:ext>
            </a:extLst>
          </p:cNvPr>
          <p:cNvCxnSpPr>
            <a:cxnSpLocks/>
          </p:cNvCxnSpPr>
          <p:nvPr/>
        </p:nvCxnSpPr>
        <p:spPr>
          <a:xfrm>
            <a:off x="9798499" y="2891003"/>
            <a:ext cx="0" cy="348403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7EEBFE7-2861-4BAB-8EA3-F9015DFA0B40}"/>
                  </a:ext>
                </a:extLst>
              </p:cNvPr>
              <p:cNvSpPr txBox="1"/>
              <p:nvPr/>
            </p:nvSpPr>
            <p:spPr>
              <a:xfrm>
                <a:off x="8003724" y="3153728"/>
                <a:ext cx="828368" cy="6131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7EEBFE7-2861-4BAB-8EA3-F9015DFA0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724" y="3153728"/>
                <a:ext cx="828368" cy="6131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real roots of each equation. If there are none, say so.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110328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8229421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294327" y="1116398"/>
                <a:ext cx="151304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327" y="1116398"/>
                <a:ext cx="151304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A81949D-8377-4FB1-9D96-634852A8C6C2}"/>
                  </a:ext>
                </a:extLst>
              </p:cNvPr>
              <p:cNvSpPr txBox="1"/>
              <p:nvPr/>
            </p:nvSpPr>
            <p:spPr>
              <a:xfrm>
                <a:off x="4977018" y="1116397"/>
                <a:ext cx="22292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A81949D-8377-4FB1-9D96-634852A8C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018" y="1116397"/>
                <a:ext cx="222920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/>
              <p:nvPr/>
            </p:nvSpPr>
            <p:spPr>
              <a:xfrm>
                <a:off x="8982298" y="1116397"/>
                <a:ext cx="245682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−4=24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2298" y="1116397"/>
                <a:ext cx="2456826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DDDC5C-6665-4D8B-A9DB-0824CB23E61D}"/>
                  </a:ext>
                </a:extLst>
              </p:cNvPr>
              <p:cNvSpPr txBox="1"/>
              <p:nvPr/>
            </p:nvSpPr>
            <p:spPr>
              <a:xfrm>
                <a:off x="145960" y="137751"/>
                <a:ext cx="11900079" cy="1744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CUBE ROOT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a number</a:t>
                </a:r>
                <a:r>
                  <a:rPr lang="en-US" sz="3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solution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Every number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whether positive, negative, or zero has exactly one real cube root,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DDDC5C-6665-4D8B-A9DB-0824CB23E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60" y="137751"/>
                <a:ext cx="11900079" cy="1744132"/>
              </a:xfrm>
              <a:prstGeom prst="rect">
                <a:avLst/>
              </a:prstGeom>
              <a:blipFill>
                <a:blip r:embed="rId2"/>
                <a:stretch>
                  <a:fillRect l="-1383" t="-4545" b="-12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DE2303-FE79-4471-BB61-480303924B68}"/>
              </a:ext>
            </a:extLst>
          </p:cNvPr>
          <p:cNvCxnSpPr>
            <a:cxnSpLocks/>
          </p:cNvCxnSpPr>
          <p:nvPr/>
        </p:nvCxnSpPr>
        <p:spPr>
          <a:xfrm>
            <a:off x="0" y="188188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005EEC9-02B5-4B11-8100-A62498D91013}"/>
              </a:ext>
            </a:extLst>
          </p:cNvPr>
          <p:cNvCxnSpPr>
            <a:cxnSpLocks/>
          </p:cNvCxnSpPr>
          <p:nvPr/>
        </p:nvCxnSpPr>
        <p:spPr>
          <a:xfrm>
            <a:off x="3221684" y="1881881"/>
            <a:ext cx="0" cy="449315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BF1D65F-386F-45D7-AB52-AC61AE5A40AD}"/>
              </a:ext>
            </a:extLst>
          </p:cNvPr>
          <p:cNvCxnSpPr>
            <a:cxnSpLocks/>
          </p:cNvCxnSpPr>
          <p:nvPr/>
        </p:nvCxnSpPr>
        <p:spPr>
          <a:xfrm>
            <a:off x="6426379" y="1881881"/>
            <a:ext cx="0" cy="449315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9A53681-4BC0-4689-83B7-5843DE531FB4}"/>
                  </a:ext>
                </a:extLst>
              </p:cNvPr>
              <p:cNvSpPr txBox="1"/>
              <p:nvPr/>
            </p:nvSpPr>
            <p:spPr>
              <a:xfrm>
                <a:off x="1011497" y="2125013"/>
                <a:ext cx="1075551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9A53681-4BC0-4689-83B7-5843DE531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497" y="2125013"/>
                <a:ext cx="1075551" cy="688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7D4BC10-23C6-46F9-A909-02ACD9F0C576}"/>
                  </a:ext>
                </a:extLst>
              </p:cNvPr>
              <p:cNvSpPr txBox="1"/>
              <p:nvPr/>
            </p:nvSpPr>
            <p:spPr>
              <a:xfrm>
                <a:off x="3962579" y="2125013"/>
                <a:ext cx="1458669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−27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7D4BC10-23C6-46F9-A909-02ACD9F0C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579" y="2125013"/>
                <a:ext cx="1458669" cy="6881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6D44E4E-250F-44AF-8215-8253CA7DB22E}"/>
                  </a:ext>
                </a:extLst>
              </p:cNvPr>
              <p:cNvSpPr txBox="1"/>
              <p:nvPr/>
            </p:nvSpPr>
            <p:spPr>
              <a:xfrm>
                <a:off x="7197437" y="2125013"/>
                <a:ext cx="1347677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6D44E4E-250F-44AF-8215-8253CA7DB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437" y="2125013"/>
                <a:ext cx="1347677" cy="767646"/>
              </a:xfrm>
              <a:prstGeom prst="rect">
                <a:avLst/>
              </a:prstGeom>
              <a:blipFill>
                <a:blip r:embed="rId5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CA76B2-4099-44EF-B0E9-0E3C09CF4675}"/>
              </a:ext>
            </a:extLst>
          </p:cNvPr>
          <p:cNvCxnSpPr>
            <a:cxnSpLocks/>
          </p:cNvCxnSpPr>
          <p:nvPr/>
        </p:nvCxnSpPr>
        <p:spPr>
          <a:xfrm>
            <a:off x="9425011" y="1881880"/>
            <a:ext cx="0" cy="449315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E7E26C-FDBB-4AAB-8D9D-BED2DE68E363}"/>
                  </a:ext>
                </a:extLst>
              </p:cNvPr>
              <p:cNvSpPr txBox="1"/>
              <p:nvPr/>
            </p:nvSpPr>
            <p:spPr>
              <a:xfrm>
                <a:off x="10018422" y="2085258"/>
                <a:ext cx="1090362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E7E26C-FDBB-4AAB-8D9D-BED2DE68E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422" y="2085258"/>
                <a:ext cx="1090362" cy="767646"/>
              </a:xfrm>
              <a:prstGeom prst="rect">
                <a:avLst/>
              </a:prstGeom>
              <a:blipFill>
                <a:blip r:embed="rId6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862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8DEDDF-2E93-4EA1-BCC8-5A8AFD69C5FD}"/>
                  </a:ext>
                </a:extLst>
              </p:cNvPr>
              <p:cNvSpPr txBox="1"/>
              <p:nvPr/>
            </p:nvSpPr>
            <p:spPr>
              <a:xfrm>
                <a:off x="5410203" y="669702"/>
                <a:ext cx="1371594" cy="1155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6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8DEDDF-2E93-4EA1-BCC8-5A8AFD69C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3" y="669702"/>
                <a:ext cx="1371594" cy="11555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6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nth Roots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EB476-63E8-46A3-B50F-D4660A37DD67}"/>
              </a:ext>
            </a:extLst>
          </p:cNvPr>
          <p:cNvSpPr txBox="1"/>
          <p:nvPr/>
        </p:nvSpPr>
        <p:spPr>
          <a:xfrm>
            <a:off x="3773510" y="719243"/>
            <a:ext cx="1107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AB0E10-E3D1-4988-999B-7C56C3508AAA}"/>
              </a:ext>
            </a:extLst>
          </p:cNvPr>
          <p:cNvSpPr txBox="1"/>
          <p:nvPr/>
        </p:nvSpPr>
        <p:spPr>
          <a:xfrm>
            <a:off x="7257538" y="1016655"/>
            <a:ext cx="280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(RADICAND)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CC848A-9086-404F-81F5-5B72BB22D9F5}"/>
              </a:ext>
            </a:extLst>
          </p:cNvPr>
          <p:cNvCxnSpPr>
            <a:cxnSpLocks/>
          </p:cNvCxnSpPr>
          <p:nvPr/>
        </p:nvCxnSpPr>
        <p:spPr>
          <a:xfrm>
            <a:off x="4881093" y="949180"/>
            <a:ext cx="577696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0E53294-6290-4831-A2FC-C3ECA1F765E3}"/>
              </a:ext>
            </a:extLst>
          </p:cNvPr>
          <p:cNvCxnSpPr>
            <a:cxnSpLocks/>
            <a:endCxn id="3" idx="3"/>
          </p:cNvCxnSpPr>
          <p:nvPr/>
        </p:nvCxnSpPr>
        <p:spPr>
          <a:xfrm flipH="1">
            <a:off x="6781797" y="1247489"/>
            <a:ext cx="68794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296214" y="1931831"/>
                <a:ext cx="11397803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there is no index,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meaning it is a Square Root</a:t>
                </a:r>
              </a:p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EVEN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there are Two Real nth Roots of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b="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32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negative, there is no real nth root of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lvl="1"/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ODD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there is exactly one real nth Roots of </a:t>
                </a:r>
                <a14:m>
                  <m:oMath xmlns:m="http://schemas.openxmlformats.org/officeDocument/2006/math"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 can be positive, negative, or zero.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14" y="1931831"/>
                <a:ext cx="11397803" cy="3970318"/>
              </a:xfrm>
              <a:prstGeom prst="rect">
                <a:avLst/>
              </a:prstGeom>
              <a:blipFill>
                <a:blip r:embed="rId3"/>
                <a:stretch>
                  <a:fillRect l="-1284" t="-19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26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2886835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5846830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761299" y="973832"/>
                <a:ext cx="1075551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299" y="973832"/>
                <a:ext cx="1075551" cy="6881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EC1C81-D1D0-4F0A-BDB6-A2D4D636833A}"/>
                  </a:ext>
                </a:extLst>
              </p:cNvPr>
              <p:cNvSpPr txBox="1"/>
              <p:nvPr/>
            </p:nvSpPr>
            <p:spPr>
              <a:xfrm>
                <a:off x="3753497" y="973829"/>
                <a:ext cx="1075551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EC1C81-D1D0-4F0A-BDB6-A2D4D6368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497" y="973829"/>
                <a:ext cx="1075551" cy="688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6489D9-124D-4CD6-A838-C7844C2EC102}"/>
                  </a:ext>
                </a:extLst>
              </p:cNvPr>
              <p:cNvSpPr txBox="1"/>
              <p:nvPr/>
            </p:nvSpPr>
            <p:spPr>
              <a:xfrm>
                <a:off x="9866669" y="973830"/>
                <a:ext cx="1458669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−81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6489D9-124D-4CD6-A838-C7844C2EC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6669" y="973830"/>
                <a:ext cx="1458669" cy="6881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DDE4D-7755-449A-802F-090E29DCE2CF}"/>
              </a:ext>
            </a:extLst>
          </p:cNvPr>
          <p:cNvCxnSpPr>
            <a:cxnSpLocks/>
          </p:cNvCxnSpPr>
          <p:nvPr/>
        </p:nvCxnSpPr>
        <p:spPr>
          <a:xfrm>
            <a:off x="9000007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74438BF-A1C8-4972-BE5E-BA1F9A6DF6A9}"/>
                  </a:ext>
                </a:extLst>
              </p:cNvPr>
              <p:cNvSpPr txBox="1"/>
              <p:nvPr/>
            </p:nvSpPr>
            <p:spPr>
              <a:xfrm>
                <a:off x="6599115" y="973829"/>
                <a:ext cx="1458669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−32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74438BF-A1C8-4972-BE5E-BA1F9A6DF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115" y="973829"/>
                <a:ext cx="1458669" cy="688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91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6502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3069464" y="50630"/>
            <a:ext cx="6053071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Radicals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371340" y="1179377"/>
                <a:ext cx="11449318" cy="449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US" sz="440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44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g>
                              <m:e>
                                <m:r>
                                  <a:rPr lang="en-US" sz="44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because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satisfies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odd.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even. 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40" y="1179377"/>
                <a:ext cx="11449318" cy="4499245"/>
              </a:xfrm>
              <a:prstGeom prst="rect">
                <a:avLst/>
              </a:prstGeom>
              <a:blipFill>
                <a:blip r:embed="rId2"/>
                <a:stretch>
                  <a:fillRect l="-2343" b="-6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2389140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4838646" y="669701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84115" y="973829"/>
                <a:ext cx="1410771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15" y="973829"/>
                <a:ext cx="1410771" cy="767646"/>
              </a:xfrm>
              <a:prstGeom prst="rect">
                <a:avLst/>
              </a:prstGeom>
              <a:blipFill>
                <a:blip r:embed="rId2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EC1C81-D1D0-4F0A-BDB6-A2D4D636833A}"/>
                  </a:ext>
                </a:extLst>
              </p:cNvPr>
              <p:cNvSpPr txBox="1"/>
              <p:nvPr/>
            </p:nvSpPr>
            <p:spPr>
              <a:xfrm>
                <a:off x="2888222" y="973829"/>
                <a:ext cx="1295804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EC1C81-D1D0-4F0A-BDB6-A2D4D6368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222" y="973829"/>
                <a:ext cx="1295804" cy="767646"/>
              </a:xfrm>
              <a:prstGeom prst="rect">
                <a:avLst/>
              </a:prstGeom>
              <a:blipFill>
                <a:blip r:embed="rId3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6489D9-124D-4CD6-A838-C7844C2EC102}"/>
                  </a:ext>
                </a:extLst>
              </p:cNvPr>
              <p:cNvSpPr txBox="1"/>
              <p:nvPr/>
            </p:nvSpPr>
            <p:spPr>
              <a:xfrm>
                <a:off x="7887387" y="973829"/>
                <a:ext cx="1466555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6489D9-124D-4CD6-A838-C7844C2EC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387" y="973829"/>
                <a:ext cx="1466555" cy="767646"/>
              </a:xfrm>
              <a:prstGeom prst="rect">
                <a:avLst/>
              </a:prstGeom>
              <a:blipFill>
                <a:blip r:embed="rId4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DDE4D-7755-449A-802F-090E29DCE2CF}"/>
              </a:ext>
            </a:extLst>
          </p:cNvPr>
          <p:cNvCxnSpPr>
            <a:cxnSpLocks/>
          </p:cNvCxnSpPr>
          <p:nvPr/>
        </p:nvCxnSpPr>
        <p:spPr>
          <a:xfrm>
            <a:off x="7499452" y="669701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74438BF-A1C8-4972-BE5E-BA1F9A6DF6A9}"/>
                  </a:ext>
                </a:extLst>
              </p:cNvPr>
              <p:cNvSpPr txBox="1"/>
              <p:nvPr/>
            </p:nvSpPr>
            <p:spPr>
              <a:xfrm>
                <a:off x="5171679" y="973829"/>
                <a:ext cx="1830950" cy="745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74438BF-A1C8-4972-BE5E-BA1F9A6DF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79" y="973829"/>
                <a:ext cx="1830950" cy="745460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88BED2-C4ED-437A-A31C-37E20C92A751}"/>
              </a:ext>
            </a:extLst>
          </p:cNvPr>
          <p:cNvCxnSpPr>
            <a:cxnSpLocks/>
          </p:cNvCxnSpPr>
          <p:nvPr/>
        </p:nvCxnSpPr>
        <p:spPr>
          <a:xfrm>
            <a:off x="9762006" y="669701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BD9B352-B71D-4B1E-AED1-2073D0AB2B19}"/>
                  </a:ext>
                </a:extLst>
              </p:cNvPr>
              <p:cNvSpPr txBox="1"/>
              <p:nvPr/>
            </p:nvSpPr>
            <p:spPr>
              <a:xfrm>
                <a:off x="9924805" y="966674"/>
                <a:ext cx="1883080" cy="745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(−2)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BD9B352-B71D-4B1E-AED1-2073D0AB2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4805" y="966674"/>
                <a:ext cx="1883080" cy="745460"/>
              </a:xfrm>
              <a:prstGeom prst="rect">
                <a:avLst/>
              </a:prstGeom>
              <a:blipFill>
                <a:blip r:embed="rId6"/>
                <a:stretch>
                  <a:fillRect b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13904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1668</TotalTime>
  <Words>273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Section 6.1 Roots of Real Numbers</vt:lpstr>
      <vt:lpstr>PowerPoint Presentation</vt:lpstr>
      <vt:lpstr>Find the real roots of each equation. If there are none, say so.</vt:lpstr>
      <vt:lpstr>PowerPoint Presentation</vt:lpstr>
      <vt:lpstr>PowerPoint Presentation</vt:lpstr>
      <vt:lpstr>Simplify</vt:lpstr>
      <vt:lpstr>PowerPoint Presentation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64</cp:revision>
  <cp:lastPrinted>2020-08-03T16:23:34Z</cp:lastPrinted>
  <dcterms:created xsi:type="dcterms:W3CDTF">2018-08-29T02:57:50Z</dcterms:created>
  <dcterms:modified xsi:type="dcterms:W3CDTF">2020-08-10T05:35:19Z</dcterms:modified>
</cp:coreProperties>
</file>