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83" r:id="rId3"/>
    <p:sldId id="284" r:id="rId4"/>
    <p:sldId id="286" r:id="rId5"/>
    <p:sldId id="285" r:id="rId6"/>
    <p:sldId id="287" r:id="rId7"/>
    <p:sldId id="288" r:id="rId8"/>
    <p:sldId id="289" r:id="rId9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41" d="100"/>
          <a:sy n="41" d="100"/>
        </p:scale>
        <p:origin x="48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6.1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Roots of Real Numbers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2DDDC5C-6665-4D8B-A9DB-0824CB23E61D}"/>
                  </a:ext>
                </a:extLst>
              </p:cNvPr>
              <p:cNvSpPr txBox="1"/>
              <p:nvPr/>
            </p:nvSpPr>
            <p:spPr>
              <a:xfrm>
                <a:off x="145960" y="137751"/>
                <a:ext cx="11900079" cy="27532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 </a:t>
                </a:r>
                <a:r>
                  <a:rPr lang="en-US" sz="32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SQUARE ROOT</a:t>
                </a: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of a number</a:t>
                </a:r>
                <a:r>
                  <a:rPr lang="en-US" sz="32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a solution to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endParaRPr lang="en-U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Every positive number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has two square roots, denoted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sz="9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Since the square of a real number is </a:t>
                </a:r>
                <a:r>
                  <a:rPr lang="en-US" sz="28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NEVER NEGATIVE</a:t>
                </a:r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the equation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has no real-number solution 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sz="9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 Negative Number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has </a:t>
                </a:r>
                <a:r>
                  <a:rPr lang="en-US" sz="28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NO REAL SQUARE ROOTS</a:t>
                </a:r>
                <a:r>
                  <a:rPr lang="en-US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2DDDC5C-6665-4D8B-A9DB-0824CB23E6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960" y="137751"/>
                <a:ext cx="11900079" cy="2753254"/>
              </a:xfrm>
              <a:prstGeom prst="rect">
                <a:avLst/>
              </a:prstGeom>
              <a:blipFill>
                <a:blip r:embed="rId2"/>
                <a:stretch>
                  <a:fillRect l="-1383" t="-2882" b="-6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FDE2303-FE79-4471-BB61-480303924B68}"/>
              </a:ext>
            </a:extLst>
          </p:cNvPr>
          <p:cNvCxnSpPr>
            <a:cxnSpLocks/>
          </p:cNvCxnSpPr>
          <p:nvPr/>
        </p:nvCxnSpPr>
        <p:spPr>
          <a:xfrm>
            <a:off x="0" y="289100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005EEC9-02B5-4B11-8100-A62498D91013}"/>
              </a:ext>
            </a:extLst>
          </p:cNvPr>
          <p:cNvCxnSpPr>
            <a:cxnSpLocks/>
          </p:cNvCxnSpPr>
          <p:nvPr/>
        </p:nvCxnSpPr>
        <p:spPr>
          <a:xfrm>
            <a:off x="2255771" y="2891005"/>
            <a:ext cx="0" cy="3484037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0C63DF0-9B6E-4A86-96FD-B16EC070B2C5}"/>
              </a:ext>
            </a:extLst>
          </p:cNvPr>
          <p:cNvCxnSpPr>
            <a:cxnSpLocks/>
          </p:cNvCxnSpPr>
          <p:nvPr/>
        </p:nvCxnSpPr>
        <p:spPr>
          <a:xfrm>
            <a:off x="4687731" y="2891005"/>
            <a:ext cx="0" cy="3484037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BF1D65F-386F-45D7-AB52-AC61AE5A40AD}"/>
              </a:ext>
            </a:extLst>
          </p:cNvPr>
          <p:cNvCxnSpPr>
            <a:cxnSpLocks/>
          </p:cNvCxnSpPr>
          <p:nvPr/>
        </p:nvCxnSpPr>
        <p:spPr>
          <a:xfrm>
            <a:off x="7147597" y="2891004"/>
            <a:ext cx="0" cy="3484037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3BD6A7-ED8F-4B26-93F2-0355201635B8}"/>
                  </a:ext>
                </a:extLst>
              </p:cNvPr>
              <p:cNvSpPr txBox="1"/>
              <p:nvPr/>
            </p:nvSpPr>
            <p:spPr>
              <a:xfrm>
                <a:off x="657535" y="3153729"/>
                <a:ext cx="817724" cy="550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81</m:t>
                          </m:r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3BD6A7-ED8F-4B26-93F2-0355201635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35" y="3153729"/>
                <a:ext cx="817724" cy="5505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4FA1D69-4B15-46C6-BF97-EB322E68E63D}"/>
                  </a:ext>
                </a:extLst>
              </p:cNvPr>
              <p:cNvSpPr txBox="1"/>
              <p:nvPr/>
            </p:nvSpPr>
            <p:spPr>
              <a:xfrm>
                <a:off x="2855342" y="3153728"/>
                <a:ext cx="1123897" cy="550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81</m:t>
                          </m:r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4FA1D69-4B15-46C6-BF97-EB322E68E6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342" y="3153728"/>
                <a:ext cx="1123897" cy="5505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8F728BE-EA3C-4296-B6C1-7ACB943FB32B}"/>
                  </a:ext>
                </a:extLst>
              </p:cNvPr>
              <p:cNvSpPr txBox="1"/>
              <p:nvPr/>
            </p:nvSpPr>
            <p:spPr>
              <a:xfrm>
                <a:off x="5274418" y="2891005"/>
                <a:ext cx="862031" cy="14550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81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8F728BE-EA3C-4296-B6C1-7ACB943FB3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4418" y="2891005"/>
                <a:ext cx="862031" cy="14550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FA74EBA-0678-4BCE-9A3E-F3A50AF0CF94}"/>
                  </a:ext>
                </a:extLst>
              </p:cNvPr>
              <p:cNvSpPr txBox="1"/>
              <p:nvPr/>
            </p:nvSpPr>
            <p:spPr>
              <a:xfrm>
                <a:off x="9962148" y="3153730"/>
                <a:ext cx="1123897" cy="5505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−81</m:t>
                          </m:r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FA74EBA-0678-4BCE-9A3E-F3A50AF0CF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2148" y="3153730"/>
                <a:ext cx="1123897" cy="5505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4831E6D-A462-4A72-8297-17AE0BABCDEF}"/>
              </a:ext>
            </a:extLst>
          </p:cNvPr>
          <p:cNvCxnSpPr>
            <a:cxnSpLocks/>
          </p:cNvCxnSpPr>
          <p:nvPr/>
        </p:nvCxnSpPr>
        <p:spPr>
          <a:xfrm>
            <a:off x="9798499" y="2891003"/>
            <a:ext cx="0" cy="3484037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7EEBFE7-2861-4BAB-8EA3-F9015DFA0B40}"/>
                  </a:ext>
                </a:extLst>
              </p:cNvPr>
              <p:cNvSpPr txBox="1"/>
              <p:nvPr/>
            </p:nvSpPr>
            <p:spPr>
              <a:xfrm>
                <a:off x="8003724" y="3153728"/>
                <a:ext cx="828368" cy="6131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7EEBFE7-2861-4BAB-8EA3-F9015DFA0B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3724" y="3153728"/>
                <a:ext cx="828368" cy="61311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7082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real roots of each equation. If there are none, say so.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4110328" y="669702"/>
            <a:ext cx="0" cy="567958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770D9DC-07B1-46AE-A119-4C7B10205712}"/>
              </a:ext>
            </a:extLst>
          </p:cNvPr>
          <p:cNvCxnSpPr>
            <a:cxnSpLocks/>
          </p:cNvCxnSpPr>
          <p:nvPr/>
        </p:nvCxnSpPr>
        <p:spPr>
          <a:xfrm>
            <a:off x="8229421" y="669702"/>
            <a:ext cx="0" cy="567958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1294327" y="1116398"/>
                <a:ext cx="151304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4327" y="1116398"/>
                <a:ext cx="1513043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A81949D-8377-4FB1-9D96-634852A8C6C2}"/>
                  </a:ext>
                </a:extLst>
              </p:cNvPr>
              <p:cNvSpPr txBox="1"/>
              <p:nvPr/>
            </p:nvSpPr>
            <p:spPr>
              <a:xfrm>
                <a:off x="4977018" y="1116397"/>
                <a:ext cx="222920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+25=0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A81949D-8377-4FB1-9D96-634852A8C6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7018" y="1116397"/>
                <a:ext cx="2229200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872125A-0113-4FC8-AEFE-39685D7FC0E1}"/>
                  </a:ext>
                </a:extLst>
              </p:cNvPr>
              <p:cNvSpPr txBox="1"/>
              <p:nvPr/>
            </p:nvSpPr>
            <p:spPr>
              <a:xfrm>
                <a:off x="8982298" y="1116397"/>
                <a:ext cx="245682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sz="3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−4=24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872125A-0113-4FC8-AEFE-39685D7FC0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2298" y="1116397"/>
                <a:ext cx="2456826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6163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2DDDC5C-6665-4D8B-A9DB-0824CB23E61D}"/>
                  </a:ext>
                </a:extLst>
              </p:cNvPr>
              <p:cNvSpPr txBox="1"/>
              <p:nvPr/>
            </p:nvSpPr>
            <p:spPr>
              <a:xfrm>
                <a:off x="145960" y="137751"/>
                <a:ext cx="11900079" cy="17441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 </a:t>
                </a:r>
                <a:r>
                  <a:rPr lang="en-US" sz="32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CUBE ROOT</a:t>
                </a: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of a number</a:t>
                </a:r>
                <a:r>
                  <a:rPr lang="en-US" sz="32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a solution to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endParaRPr lang="en-U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Every number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whether positive, negative, or zero has exactly one real cube root,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32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sz="3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2DDDC5C-6665-4D8B-A9DB-0824CB23E6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960" y="137751"/>
                <a:ext cx="11900079" cy="1744132"/>
              </a:xfrm>
              <a:prstGeom prst="rect">
                <a:avLst/>
              </a:prstGeom>
              <a:blipFill>
                <a:blip r:embed="rId2"/>
                <a:stretch>
                  <a:fillRect l="-1383" t="-4545" b="-12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FDE2303-FE79-4471-BB61-480303924B68}"/>
              </a:ext>
            </a:extLst>
          </p:cNvPr>
          <p:cNvCxnSpPr>
            <a:cxnSpLocks/>
          </p:cNvCxnSpPr>
          <p:nvPr/>
        </p:nvCxnSpPr>
        <p:spPr>
          <a:xfrm>
            <a:off x="0" y="188188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005EEC9-02B5-4B11-8100-A62498D91013}"/>
              </a:ext>
            </a:extLst>
          </p:cNvPr>
          <p:cNvCxnSpPr>
            <a:cxnSpLocks/>
          </p:cNvCxnSpPr>
          <p:nvPr/>
        </p:nvCxnSpPr>
        <p:spPr>
          <a:xfrm>
            <a:off x="3221684" y="1881881"/>
            <a:ext cx="0" cy="4493159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BF1D65F-386F-45D7-AB52-AC61AE5A40AD}"/>
              </a:ext>
            </a:extLst>
          </p:cNvPr>
          <p:cNvCxnSpPr>
            <a:cxnSpLocks/>
          </p:cNvCxnSpPr>
          <p:nvPr/>
        </p:nvCxnSpPr>
        <p:spPr>
          <a:xfrm>
            <a:off x="6426379" y="1881881"/>
            <a:ext cx="0" cy="4493159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9A53681-4BC0-4689-83B7-5843DE531FB4}"/>
                  </a:ext>
                </a:extLst>
              </p:cNvPr>
              <p:cNvSpPr txBox="1"/>
              <p:nvPr/>
            </p:nvSpPr>
            <p:spPr>
              <a:xfrm>
                <a:off x="1011497" y="2125013"/>
                <a:ext cx="1075551" cy="688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27</m:t>
                          </m:r>
                        </m:e>
                      </m:rad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9A53681-4BC0-4689-83B7-5843DE531F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497" y="2125013"/>
                <a:ext cx="1075551" cy="6881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7D4BC10-23C6-46F9-A909-02ACD9F0C576}"/>
                  </a:ext>
                </a:extLst>
              </p:cNvPr>
              <p:cNvSpPr txBox="1"/>
              <p:nvPr/>
            </p:nvSpPr>
            <p:spPr>
              <a:xfrm>
                <a:off x="3962579" y="2125013"/>
                <a:ext cx="1458669" cy="688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−27</m:t>
                          </m:r>
                        </m:e>
                      </m:rad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7D4BC10-23C6-46F9-A909-02ACD9F0C5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579" y="2125013"/>
                <a:ext cx="1458669" cy="6881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6D44E4E-250F-44AF-8215-8253CA7DB22E}"/>
                  </a:ext>
                </a:extLst>
              </p:cNvPr>
              <p:cNvSpPr txBox="1"/>
              <p:nvPr/>
            </p:nvSpPr>
            <p:spPr>
              <a:xfrm>
                <a:off x="7197437" y="2125013"/>
                <a:ext cx="1347677" cy="7676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sSup>
                            <m:sSupPr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6D44E4E-250F-44AF-8215-8253CA7DB2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7437" y="2125013"/>
                <a:ext cx="1347677" cy="767646"/>
              </a:xfrm>
              <a:prstGeom prst="rect">
                <a:avLst/>
              </a:prstGeom>
              <a:blipFill>
                <a:blip r:embed="rId5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CA76B2-4099-44EF-B0E9-0E3C09CF4675}"/>
              </a:ext>
            </a:extLst>
          </p:cNvPr>
          <p:cNvCxnSpPr>
            <a:cxnSpLocks/>
          </p:cNvCxnSpPr>
          <p:nvPr/>
        </p:nvCxnSpPr>
        <p:spPr>
          <a:xfrm>
            <a:off x="9425011" y="1881880"/>
            <a:ext cx="0" cy="4493159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7E7E26C-FDBB-4AAB-8D9D-BED2DE68E363}"/>
                  </a:ext>
                </a:extLst>
              </p:cNvPr>
              <p:cNvSpPr txBox="1"/>
              <p:nvPr/>
            </p:nvSpPr>
            <p:spPr>
              <a:xfrm>
                <a:off x="10018422" y="2085258"/>
                <a:ext cx="1090362" cy="7676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sSup>
                            <m:sSupPr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7E7E26C-FDBB-4AAB-8D9D-BED2DE68E3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8422" y="2085258"/>
                <a:ext cx="1090362" cy="767646"/>
              </a:xfrm>
              <a:prstGeom prst="rect">
                <a:avLst/>
              </a:prstGeom>
              <a:blipFill>
                <a:blip r:embed="rId6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8623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F8DEDDF-2E93-4EA1-BCC8-5A8AFD69C5FD}"/>
                  </a:ext>
                </a:extLst>
              </p:cNvPr>
              <p:cNvSpPr txBox="1"/>
              <p:nvPr/>
            </p:nvSpPr>
            <p:spPr>
              <a:xfrm>
                <a:off x="5410203" y="669702"/>
                <a:ext cx="1371594" cy="1155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6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r>
                            <a:rPr lang="en-US" sz="6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F8DEDDF-2E93-4EA1-BCC8-5A8AFD69C5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3" y="669702"/>
                <a:ext cx="1371594" cy="11555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697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nth Roots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5EB476-63E8-46A3-B50F-D4660A37DD67}"/>
              </a:ext>
            </a:extLst>
          </p:cNvPr>
          <p:cNvSpPr txBox="1"/>
          <p:nvPr/>
        </p:nvSpPr>
        <p:spPr>
          <a:xfrm>
            <a:off x="3773510" y="719243"/>
            <a:ext cx="1107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AB0E10-E3D1-4988-999B-7C56C3508AAA}"/>
              </a:ext>
            </a:extLst>
          </p:cNvPr>
          <p:cNvSpPr txBox="1"/>
          <p:nvPr/>
        </p:nvSpPr>
        <p:spPr>
          <a:xfrm>
            <a:off x="7257538" y="1016655"/>
            <a:ext cx="2800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(RADICAND)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7CC848A-9086-404F-81F5-5B72BB22D9F5}"/>
              </a:ext>
            </a:extLst>
          </p:cNvPr>
          <p:cNvCxnSpPr>
            <a:cxnSpLocks/>
          </p:cNvCxnSpPr>
          <p:nvPr/>
        </p:nvCxnSpPr>
        <p:spPr>
          <a:xfrm>
            <a:off x="4881093" y="949180"/>
            <a:ext cx="577696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0E53294-6290-4831-A2FC-C3ECA1F765E3}"/>
              </a:ext>
            </a:extLst>
          </p:cNvPr>
          <p:cNvCxnSpPr>
            <a:cxnSpLocks/>
            <a:endCxn id="3" idx="3"/>
          </p:cNvCxnSpPr>
          <p:nvPr/>
        </p:nvCxnSpPr>
        <p:spPr>
          <a:xfrm flipH="1">
            <a:off x="6781797" y="1247489"/>
            <a:ext cx="68794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AEEFD08-AB4F-4C78-AB0D-31432EA72B12}"/>
                  </a:ext>
                </a:extLst>
              </p:cNvPr>
              <p:cNvSpPr txBox="1"/>
              <p:nvPr/>
            </p:nvSpPr>
            <p:spPr>
              <a:xfrm>
                <a:off x="296214" y="1931831"/>
                <a:ext cx="11397803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there is no index,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meaning it is a Square Root</a:t>
                </a:r>
              </a:p>
              <a:p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</a:t>
                </a:r>
                <a:r>
                  <a:rPr lang="en-US" sz="32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EVEN</a:t>
                </a: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there are Two Real nth Roots of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200" b="0" i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3200" b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negative, there is no real nth root of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pPr lvl="1"/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</a:t>
                </a:r>
                <a14:m>
                  <m:oMath xmlns:m="http://schemas.openxmlformats.org/officeDocument/2006/math">
                    <m:r>
                      <a:rPr lang="en-US" sz="32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</a:t>
                </a:r>
                <a:r>
                  <a:rPr lang="en-US" sz="320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ODD</a:t>
                </a: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there is exactly one real nth Roots of </a:t>
                </a:r>
                <a14:m>
                  <m:oMath xmlns:m="http://schemas.openxmlformats.org/officeDocument/2006/math">
                    <m:r>
                      <a:rPr lang="en-US" sz="32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</a:rPr>
                  <a:t> can be positive, negative, or zero.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AEEFD08-AB4F-4C78-AB0D-31432EA72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214" y="1931831"/>
                <a:ext cx="11397803" cy="3970318"/>
              </a:xfrm>
              <a:prstGeom prst="rect">
                <a:avLst/>
              </a:prstGeom>
              <a:blipFill>
                <a:blip r:embed="rId3"/>
                <a:stretch>
                  <a:fillRect l="-1284" t="-19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9267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2886835" y="669702"/>
            <a:ext cx="0" cy="567958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770D9DC-07B1-46AE-A119-4C7B10205712}"/>
              </a:ext>
            </a:extLst>
          </p:cNvPr>
          <p:cNvCxnSpPr>
            <a:cxnSpLocks/>
          </p:cNvCxnSpPr>
          <p:nvPr/>
        </p:nvCxnSpPr>
        <p:spPr>
          <a:xfrm>
            <a:off x="5846830" y="669702"/>
            <a:ext cx="0" cy="567958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761299" y="973832"/>
                <a:ext cx="1075551" cy="688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81</m:t>
                          </m:r>
                        </m:e>
                      </m:rad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299" y="973832"/>
                <a:ext cx="1075551" cy="6881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1EC1C81-D1D0-4F0A-BDB6-A2D4D636833A}"/>
                  </a:ext>
                </a:extLst>
              </p:cNvPr>
              <p:cNvSpPr txBox="1"/>
              <p:nvPr/>
            </p:nvSpPr>
            <p:spPr>
              <a:xfrm>
                <a:off x="3753497" y="973829"/>
                <a:ext cx="1075551" cy="688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</m:deg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64</m:t>
                          </m:r>
                        </m:e>
                      </m:rad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1EC1C81-D1D0-4F0A-BDB6-A2D4D6368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497" y="973829"/>
                <a:ext cx="1075551" cy="6881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96489D9-124D-4CD6-A838-C7844C2EC102}"/>
                  </a:ext>
                </a:extLst>
              </p:cNvPr>
              <p:cNvSpPr txBox="1"/>
              <p:nvPr/>
            </p:nvSpPr>
            <p:spPr>
              <a:xfrm>
                <a:off x="9866669" y="973830"/>
                <a:ext cx="1458669" cy="688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−81</m:t>
                          </m:r>
                        </m:e>
                      </m:rad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96489D9-124D-4CD6-A838-C7844C2EC1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6669" y="973830"/>
                <a:ext cx="1458669" cy="6881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2DDE4D-7755-449A-802F-090E29DCE2CF}"/>
              </a:ext>
            </a:extLst>
          </p:cNvPr>
          <p:cNvCxnSpPr>
            <a:cxnSpLocks/>
          </p:cNvCxnSpPr>
          <p:nvPr/>
        </p:nvCxnSpPr>
        <p:spPr>
          <a:xfrm>
            <a:off x="9000007" y="669702"/>
            <a:ext cx="0" cy="567958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74438BF-A1C8-4972-BE5E-BA1F9A6DF6A9}"/>
                  </a:ext>
                </a:extLst>
              </p:cNvPr>
              <p:cNvSpPr txBox="1"/>
              <p:nvPr/>
            </p:nvSpPr>
            <p:spPr>
              <a:xfrm>
                <a:off x="6599115" y="973829"/>
                <a:ext cx="1458669" cy="688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−32</m:t>
                          </m:r>
                        </m:e>
                      </m:rad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74438BF-A1C8-4972-BE5E-BA1F9A6DF6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9115" y="973829"/>
                <a:ext cx="1458669" cy="6881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2912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6502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3069464" y="50630"/>
            <a:ext cx="6053071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 of Radicals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AEEFD08-AB4F-4C78-AB0D-31432EA72B12}"/>
                  </a:ext>
                </a:extLst>
              </p:cNvPr>
              <p:cNvSpPr txBox="1"/>
              <p:nvPr/>
            </p:nvSpPr>
            <p:spPr>
              <a:xfrm>
                <a:off x="371340" y="1179377"/>
                <a:ext cx="11449318" cy="4499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ctrlPr>
                                  <a:rPr lang="en-US" sz="440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en-US" sz="4400" b="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deg>
                              <m:e>
                                <m:r>
                                  <a:rPr lang="en-US" sz="4400" b="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because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4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4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en-US" sz="4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satisfies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4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4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sSup>
                          <m:sSupPr>
                            <m:ctrlPr>
                              <a:rPr lang="en-US" sz="44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rad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if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odd.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4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4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sSup>
                          <m:sSupPr>
                            <m:ctrlPr>
                              <a:rPr lang="en-US" sz="4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4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rad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if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even. </a:t>
                </a: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AEEFD08-AB4F-4C78-AB0D-31432EA72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340" y="1179377"/>
                <a:ext cx="11449318" cy="4499245"/>
              </a:xfrm>
              <a:prstGeom prst="rect">
                <a:avLst/>
              </a:prstGeom>
              <a:blipFill>
                <a:blip r:embed="rId2"/>
                <a:stretch>
                  <a:fillRect l="-2343" b="-6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9714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2389140" y="669702"/>
            <a:ext cx="0" cy="567958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770D9DC-07B1-46AE-A119-4C7B10205712}"/>
              </a:ext>
            </a:extLst>
          </p:cNvPr>
          <p:cNvCxnSpPr>
            <a:cxnSpLocks/>
          </p:cNvCxnSpPr>
          <p:nvPr/>
        </p:nvCxnSpPr>
        <p:spPr>
          <a:xfrm>
            <a:off x="4838646" y="669701"/>
            <a:ext cx="0" cy="567958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384115" y="973829"/>
                <a:ext cx="1410771" cy="7676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15" y="973829"/>
                <a:ext cx="1410771" cy="767646"/>
              </a:xfrm>
              <a:prstGeom prst="rect">
                <a:avLst/>
              </a:prstGeom>
              <a:blipFill>
                <a:blip r:embed="rId2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1EC1C81-D1D0-4F0A-BDB6-A2D4D636833A}"/>
                  </a:ext>
                </a:extLst>
              </p:cNvPr>
              <p:cNvSpPr txBox="1"/>
              <p:nvPr/>
            </p:nvSpPr>
            <p:spPr>
              <a:xfrm>
                <a:off x="2888222" y="973829"/>
                <a:ext cx="1295804" cy="7676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sSup>
                            <m:sSupPr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1EC1C81-D1D0-4F0A-BDB6-A2D4D6368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8222" y="973829"/>
                <a:ext cx="1295804" cy="767646"/>
              </a:xfrm>
              <a:prstGeom prst="rect">
                <a:avLst/>
              </a:prstGeom>
              <a:blipFill>
                <a:blip r:embed="rId3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96489D9-124D-4CD6-A838-C7844C2EC102}"/>
                  </a:ext>
                </a:extLst>
              </p:cNvPr>
              <p:cNvSpPr txBox="1"/>
              <p:nvPr/>
            </p:nvSpPr>
            <p:spPr>
              <a:xfrm>
                <a:off x="7887387" y="973829"/>
                <a:ext cx="1466555" cy="7676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96489D9-124D-4CD6-A838-C7844C2EC1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7387" y="973829"/>
                <a:ext cx="1466555" cy="767646"/>
              </a:xfrm>
              <a:prstGeom prst="rect">
                <a:avLst/>
              </a:prstGeom>
              <a:blipFill>
                <a:blip r:embed="rId4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2DDE4D-7755-449A-802F-090E29DCE2CF}"/>
              </a:ext>
            </a:extLst>
          </p:cNvPr>
          <p:cNvCxnSpPr>
            <a:cxnSpLocks/>
          </p:cNvCxnSpPr>
          <p:nvPr/>
        </p:nvCxnSpPr>
        <p:spPr>
          <a:xfrm>
            <a:off x="7499452" y="669701"/>
            <a:ext cx="0" cy="567958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74438BF-A1C8-4972-BE5E-BA1F9A6DF6A9}"/>
                  </a:ext>
                </a:extLst>
              </p:cNvPr>
              <p:cNvSpPr txBox="1"/>
              <p:nvPr/>
            </p:nvSpPr>
            <p:spPr>
              <a:xfrm>
                <a:off x="5171679" y="973829"/>
                <a:ext cx="1830950" cy="7454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0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40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74438BF-A1C8-4972-BE5E-BA1F9A6DF6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1679" y="973829"/>
                <a:ext cx="1830950" cy="745460"/>
              </a:xfrm>
              <a:prstGeom prst="rect">
                <a:avLst/>
              </a:prstGeom>
              <a:blipFill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988BED2-C4ED-437A-A31C-37E20C92A751}"/>
              </a:ext>
            </a:extLst>
          </p:cNvPr>
          <p:cNvCxnSpPr>
            <a:cxnSpLocks/>
          </p:cNvCxnSpPr>
          <p:nvPr/>
        </p:nvCxnSpPr>
        <p:spPr>
          <a:xfrm>
            <a:off x="9762006" y="669701"/>
            <a:ext cx="0" cy="567958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BD9B352-B71D-4B1E-AED1-2073D0AB2B19}"/>
                  </a:ext>
                </a:extLst>
              </p:cNvPr>
              <p:cNvSpPr txBox="1"/>
              <p:nvPr/>
            </p:nvSpPr>
            <p:spPr>
              <a:xfrm>
                <a:off x="9924805" y="966674"/>
                <a:ext cx="1883080" cy="7454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sSup>
                            <m:sSupPr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(−2)</m:t>
                              </m:r>
                            </m:e>
                            <m:sup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BD9B352-B71D-4B1E-AED1-2073D0AB2B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4805" y="966674"/>
                <a:ext cx="1883080" cy="745460"/>
              </a:xfrm>
              <a:prstGeom prst="rect">
                <a:avLst/>
              </a:prstGeom>
              <a:blipFill>
                <a:blip r:embed="rId6"/>
                <a:stretch>
                  <a:fillRect b="-5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13904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1668</TotalTime>
  <Words>273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Retrospect</vt:lpstr>
      <vt:lpstr>Section 6.1 Roots of Real Numbers</vt:lpstr>
      <vt:lpstr>PowerPoint Presentation</vt:lpstr>
      <vt:lpstr>Find the real roots of each equation. If there are none, say so.</vt:lpstr>
      <vt:lpstr>PowerPoint Presentation</vt:lpstr>
      <vt:lpstr>PowerPoint Presentation</vt:lpstr>
      <vt:lpstr>Simplify</vt:lpstr>
      <vt:lpstr>PowerPoint Presentation</vt:lpstr>
      <vt:lpstr>Simplify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64</cp:revision>
  <cp:lastPrinted>2020-08-03T16:23:34Z</cp:lastPrinted>
  <dcterms:created xsi:type="dcterms:W3CDTF">2018-08-29T02:57:50Z</dcterms:created>
  <dcterms:modified xsi:type="dcterms:W3CDTF">2020-08-10T05:35:19Z</dcterms:modified>
</cp:coreProperties>
</file>