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8" r:id="rId3"/>
    <p:sldId id="289" r:id="rId4"/>
    <p:sldId id="295" r:id="rId5"/>
    <p:sldId id="298" r:id="rId6"/>
    <p:sldId id="299" r:id="rId7"/>
    <p:sldId id="296" r:id="rId8"/>
    <p:sldId id="297" r:id="rId9"/>
    <p:sldId id="294" r:id="rId10"/>
    <p:sldId id="300" r:id="rId11"/>
    <p:sldId id="301" r:id="rId12"/>
    <p:sldId id="302" r:id="rId13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7E1829-8405-4BBD-A763-DEE59F26F514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097279" y="758952"/>
                <a:ext cx="10270375" cy="3566160"/>
              </a:xfrm>
            </p:spPr>
            <p:txBody>
              <a:bodyPr>
                <a:normAutofit/>
              </a:bodyPr>
              <a:lstStyle/>
              <a:p>
                <a:r>
                  <a:rPr lang="en-US" sz="115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Section 7.5</a:t>
                </a:r>
                <a:br>
                  <a:rPr lang="en-US" sz="115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r>
                  <a:rPr lang="en-US" sz="54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Graphing </a:t>
                </a:r>
                <a14:m>
                  <m:oMath xmlns:m="http://schemas.openxmlformats.org/officeDocument/2006/math">
                    <m:r>
                      <a:rPr lang="en-US" sz="5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5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5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5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u="sng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en-US" sz="5400" b="1" i="1" u="sng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5400" b="1" i="1" u="sng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5400" b="1" i="1" u="sng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5400" b="1" i="1" u="sng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5400" b="1" i="1" u="sng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</m:d>
                      </m:e>
                      <m:sup>
                        <m:r>
                          <a:rPr lang="en-US" sz="5400" b="1" i="1" u="sng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115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1C7E1829-8405-4BBD-A763-DEE59F26F5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097279" y="758952"/>
                <a:ext cx="10270375" cy="3566160"/>
              </a:xfrm>
              <a:blipFill>
                <a:blip r:embed="rId2"/>
                <a:stretch>
                  <a:fillRect l="-7834" b="-119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0"/>
                <a:ext cx="12192000" cy="669702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an equation </a:t>
                </a:r>
                <a14:m>
                  <m:oMath xmlns:m="http://schemas.openxmlformats.org/officeDocument/2006/math"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4400" i="1" u="sng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  <m:sup>
                        <m:r>
                          <a:rPr lang="en-US" sz="4400" b="0" i="1" u="sng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for each parabola.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0"/>
                <a:ext cx="12192000" cy="669702"/>
              </a:xfrm>
              <a:blipFill>
                <a:blip r:embed="rId2"/>
                <a:stretch>
                  <a:fillRect t="-20909" b="-4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1391090" y="977899"/>
                <a:ext cx="926548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Vertex</a:t>
                </a: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−3, 5</m:t>
                        </m:r>
                      </m:e>
                    </m: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Contains Point 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1, 1)</m:t>
                    </m:r>
                  </m:oMath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090" y="977899"/>
                <a:ext cx="9265485" cy="677108"/>
              </a:xfrm>
              <a:prstGeom prst="rect">
                <a:avLst/>
              </a:prstGeom>
              <a:blipFill>
                <a:blip r:embed="rId3"/>
                <a:stretch>
                  <a:fillRect l="-3750" t="-26126" b="-55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7815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0"/>
                <a:ext cx="12192000" cy="669702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an equation </a:t>
                </a:r>
                <a14:m>
                  <m:oMath xmlns:m="http://schemas.openxmlformats.org/officeDocument/2006/math"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4400" i="1" u="sng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  <m:sup>
                        <m:r>
                          <a:rPr lang="en-US" sz="4400" b="0" i="1" u="sng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for each parabola.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0"/>
                <a:ext cx="12192000" cy="669702"/>
              </a:xfrm>
              <a:blipFill>
                <a:blip r:embed="rId2"/>
                <a:stretch>
                  <a:fillRect t="-20909" b="-4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1391090" y="977899"/>
                <a:ext cx="1020683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Vertex</a:t>
                </a: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−4, −2</m:t>
                        </m:r>
                      </m:e>
                    </m: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Contains Point 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−2, 3)</m:t>
                    </m:r>
                  </m:oMath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090" y="977899"/>
                <a:ext cx="10206833" cy="677108"/>
              </a:xfrm>
              <a:prstGeom prst="rect">
                <a:avLst/>
              </a:prstGeom>
              <a:blipFill>
                <a:blip r:embed="rId3"/>
                <a:stretch>
                  <a:fillRect l="-3403" t="-26126" b="-55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9251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0"/>
                <a:ext cx="12192000" cy="669702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an equation </a:t>
                </a:r>
                <a14:m>
                  <m:oMath xmlns:m="http://schemas.openxmlformats.org/officeDocument/2006/math"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4400" i="1" u="sng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  <m:sup>
                        <m:r>
                          <a:rPr lang="en-US" sz="4400" b="0" i="1" u="sng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for each parabola.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0"/>
                <a:ext cx="12192000" cy="669702"/>
              </a:xfrm>
              <a:blipFill>
                <a:blip r:embed="rId2"/>
                <a:stretch>
                  <a:fillRect t="-20909" b="-4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621168" y="977899"/>
                <a:ext cx="1094966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Vertex</a:t>
                </a: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2, 6</m:t>
                        </m:r>
                      </m:e>
                    </m: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Contains 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𝑖𝑛𝑡𝑒𝑟𝑐𝑒𝑝𝑡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of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68" y="977899"/>
                <a:ext cx="10949664" cy="677108"/>
              </a:xfrm>
              <a:prstGeom prst="rect">
                <a:avLst/>
              </a:prstGeom>
              <a:blipFill>
                <a:blip r:embed="rId3"/>
                <a:stretch>
                  <a:fillRect l="-3174" t="-26126" b="-55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244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86199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937619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5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5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d>
                        </m:e>
                        <m:sup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37619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8AC37E-90DF-4049-8081-49E5D242B52C}"/>
                  </a:ext>
                </a:extLst>
              </p:cNvPr>
              <p:cNvSpPr txBox="1"/>
              <p:nvPr/>
            </p:nvSpPr>
            <p:spPr>
              <a:xfrm>
                <a:off x="167425" y="1700006"/>
                <a:ext cx="11616743" cy="3908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Orientation</a:t>
                </a: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determines the orientation of the graph.</a:t>
                </a: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opens upward</a:t>
                </a: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opens downward</a:t>
                </a:r>
              </a:p>
              <a:p>
                <a:pPr marL="1028700" lvl="1" indent="-571500">
                  <a:buFont typeface="Arial" panose="020B0604020202020204" pitchFamily="34" charset="0"/>
                  <a:buChar char="•"/>
                </a:pPr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The larger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is, the narrower the graph is. </a:t>
                </a:r>
                <a:endParaRPr lang="en-US" sz="360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Vertex</a:t>
                </a: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0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en-US" sz="400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0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Axis of Symmetry</a:t>
                </a: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line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sz="4000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8AC37E-90DF-4049-8081-49E5D242B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25" y="1700006"/>
                <a:ext cx="11616743" cy="3908762"/>
              </a:xfrm>
              <a:prstGeom prst="rect">
                <a:avLst/>
              </a:prstGeom>
              <a:blipFill>
                <a:blip r:embed="rId3"/>
                <a:stretch>
                  <a:fillRect l="-1889" t="-2964" r="-1574" b="-68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BCF2DCC-8BFB-4DC3-83C3-39477720AD71}"/>
              </a:ext>
            </a:extLst>
          </p:cNvPr>
          <p:cNvSpPr txBox="1"/>
          <p:nvPr/>
        </p:nvSpPr>
        <p:spPr>
          <a:xfrm>
            <a:off x="3322749" y="-8930"/>
            <a:ext cx="53060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</a:t>
            </a:r>
            <a:r>
              <a:rPr lang="en-US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Parabolas</a:t>
            </a:r>
            <a:endParaRPr lang="en-US" sz="5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76922" y="977899"/>
                <a:ext cx="458856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22" y="977899"/>
                <a:ext cx="4588564" cy="738664"/>
              </a:xfrm>
              <a:prstGeom prst="rect">
                <a:avLst/>
              </a:prstGeom>
              <a:blipFill>
                <a:blip r:embed="rId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16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76922" y="977899"/>
                <a:ext cx="504862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922" y="977899"/>
                <a:ext cx="5048626" cy="738664"/>
              </a:xfrm>
              <a:prstGeom prst="rect">
                <a:avLst/>
              </a:prstGeom>
              <a:blipFill>
                <a:blip r:embed="rId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71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976964" y="943332"/>
                <a:ext cx="431502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  <m:d>
                            <m:dPr>
                              <m:ctrlP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964" y="943332"/>
                <a:ext cx="4315027" cy="738664"/>
              </a:xfrm>
              <a:prstGeom prst="rect">
                <a:avLst/>
              </a:prstGeom>
              <a:blipFill>
                <a:blip r:embed="rId2"/>
                <a:stretch>
                  <a:fillRect b="-1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71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1211426" y="1008677"/>
                <a:ext cx="335906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426" y="1008677"/>
                <a:ext cx="3359061" cy="738664"/>
              </a:xfrm>
              <a:prstGeom prst="rect">
                <a:avLst/>
              </a:prstGeom>
              <a:blipFill>
                <a:blip r:embed="rId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652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1816390" y="1008677"/>
                <a:ext cx="2284023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390" y="1008677"/>
                <a:ext cx="2284023" cy="738664"/>
              </a:xfrm>
              <a:prstGeom prst="rect">
                <a:avLst/>
              </a:prstGeom>
              <a:blipFill>
                <a:blip r:embed="rId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623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1338714" y="977899"/>
                <a:ext cx="2949269" cy="13876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714" y="977899"/>
                <a:ext cx="2949269" cy="1387688"/>
              </a:xfrm>
              <a:prstGeom prst="rect">
                <a:avLst/>
              </a:prstGeom>
              <a:blipFill>
                <a:blip r:embed="rId2"/>
                <a:stretch>
                  <a:fillRect b="-57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1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 idx="4294967295"/>
              </p:nvPr>
            </p:nvSpPr>
            <p:spPr>
              <a:xfrm>
                <a:off x="0" y="0"/>
                <a:ext cx="12192000" cy="669702"/>
              </a:xfrm>
            </p:spPr>
            <p:txBody>
              <a:bodyPr>
                <a:normAutofit fontScale="90000"/>
              </a:bodyPr>
              <a:lstStyle/>
              <a:p>
                <a:pPr algn="ctr"/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an equation </a:t>
                </a:r>
                <a14:m>
                  <m:oMath xmlns:m="http://schemas.openxmlformats.org/officeDocument/2006/math"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400" b="0" i="1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4400" i="1" u="sng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40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4400" b="0" i="1" u="sng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</m:e>
                      <m:sup>
                        <m:r>
                          <a:rPr lang="en-US" sz="4400" b="0" i="1" u="sng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for each parabola.</a:t>
                </a: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idx="4294967295"/>
              </p:nvPr>
            </p:nvSpPr>
            <p:spPr>
              <a:xfrm>
                <a:off x="0" y="0"/>
                <a:ext cx="12192000" cy="669702"/>
              </a:xfrm>
              <a:blipFill>
                <a:blip r:embed="rId2"/>
                <a:stretch>
                  <a:fillRect t="-20909" b="-4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431442" y="977900"/>
                <a:ext cx="596849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en-US" sz="4400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Vertex</a:t>
                </a:r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−3, 5</m:t>
                        </m:r>
                      </m:e>
                    </m:d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42" y="977900"/>
                <a:ext cx="5968493" cy="677108"/>
              </a:xfrm>
              <a:prstGeom prst="rect">
                <a:avLst/>
              </a:prstGeom>
              <a:blipFill>
                <a:blip r:embed="rId3"/>
                <a:stretch>
                  <a:fillRect l="-5822" t="-26126" b="-55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41774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2617</TotalTime>
  <Words>184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Section 7.5 Graphing y-k=a(x-h)^2</vt:lpstr>
      <vt:lpstr>PowerPoint Presentation</vt:lpstr>
      <vt:lpstr>Graph</vt:lpstr>
      <vt:lpstr>Graph</vt:lpstr>
      <vt:lpstr>Graph</vt:lpstr>
      <vt:lpstr>Graph</vt:lpstr>
      <vt:lpstr>Graph</vt:lpstr>
      <vt:lpstr>Graph</vt:lpstr>
      <vt:lpstr>Find an equation y-k=a(x-h)^2 for each parabola.</vt:lpstr>
      <vt:lpstr>Find an equation y-k=a(x-h)^2 for each parabola.</vt:lpstr>
      <vt:lpstr>Find an equation y-k=a(x-h)^2 for each parabola.</vt:lpstr>
      <vt:lpstr>Find an equation y-k=a(x-h)^2 for each parabola.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74</cp:revision>
  <cp:lastPrinted>2020-08-03T16:23:34Z</cp:lastPrinted>
  <dcterms:created xsi:type="dcterms:W3CDTF">2018-08-29T02:57:50Z</dcterms:created>
  <dcterms:modified xsi:type="dcterms:W3CDTF">2020-08-16T02:43:10Z</dcterms:modified>
</cp:coreProperties>
</file>