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92" r:id="rId3"/>
    <p:sldId id="284" r:id="rId4"/>
    <p:sldId id="293" r:id="rId5"/>
    <p:sldId id="296" r:id="rId6"/>
    <p:sldId id="295" r:id="rId7"/>
    <p:sldId id="294" r:id="rId8"/>
    <p:sldId id="290" r:id="rId9"/>
    <p:sldId id="297" r:id="rId10"/>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35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36885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290084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870F65-632F-4004-BDC8-3A66322F913F}"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287178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870F65-632F-4004-BDC8-3A66322F913F}"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9526-A714-401A-B224-BA74AC90348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69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870F65-632F-4004-BDC8-3A66322F913F}"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328593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870F65-632F-4004-BDC8-3A66322F913F}" type="datetimeFigureOut">
              <a:rPr lang="en-US" smtClean="0"/>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44051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870F65-632F-4004-BDC8-3A66322F913F}" type="datetimeFigureOut">
              <a:rPr lang="en-US" smtClean="0"/>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64609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870F65-632F-4004-BDC8-3A66322F913F}" type="datetimeFigureOut">
              <a:rPr lang="en-US" smtClean="0"/>
              <a:t>8/19/2020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301967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870F65-632F-4004-BDC8-3A66322F913F}" type="datetimeFigureOut">
              <a:rPr lang="en-US" smtClean="0"/>
              <a:t>8/19/2020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8669526-A714-401A-B224-BA74AC903489}" type="slidenum">
              <a:rPr lang="en-US" smtClean="0"/>
              <a:t>‹#›</a:t>
            </a:fld>
            <a:endParaRPr lang="en-US"/>
          </a:p>
        </p:txBody>
      </p:sp>
    </p:spTree>
    <p:extLst>
      <p:ext uri="{BB962C8B-B14F-4D97-AF65-F5344CB8AC3E}">
        <p14:creationId xmlns:p14="http://schemas.microsoft.com/office/powerpoint/2010/main" val="216758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870F65-632F-4004-BDC8-3A66322F913F}"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9526-A714-401A-B224-BA74AC903489}" type="slidenum">
              <a:rPr lang="en-US" smtClean="0"/>
              <a:t>‹#›</a:t>
            </a:fld>
            <a:endParaRPr lang="en-US"/>
          </a:p>
        </p:txBody>
      </p:sp>
    </p:spTree>
    <p:extLst>
      <p:ext uri="{BB962C8B-B14F-4D97-AF65-F5344CB8AC3E}">
        <p14:creationId xmlns:p14="http://schemas.microsoft.com/office/powerpoint/2010/main" val="133774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870F65-632F-4004-BDC8-3A66322F913F}" type="datetimeFigureOut">
              <a:rPr lang="en-US" smtClean="0"/>
              <a:t>8/19/2020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8669526-A714-401A-B224-BA74AC90348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912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1829-8405-4BBD-A763-DEE59F26F514}"/>
              </a:ext>
            </a:extLst>
          </p:cNvPr>
          <p:cNvSpPr>
            <a:spLocks noGrp="1"/>
          </p:cNvSpPr>
          <p:nvPr>
            <p:ph type="ctrTitle"/>
          </p:nvPr>
        </p:nvSpPr>
        <p:spPr>
          <a:xfrm>
            <a:off x="1097279" y="758952"/>
            <a:ext cx="10270375" cy="3566160"/>
          </a:xfrm>
        </p:spPr>
        <p:txBody>
          <a:bodyPr>
            <a:normAutofit/>
          </a:bodyPr>
          <a:lstStyle/>
          <a:p>
            <a:r>
              <a:rPr lang="en-US" sz="11500" b="1" u="sng" dirty="0">
                <a:effectLst>
                  <a:outerShdw blurRad="38100" dist="38100" dir="2700000" algn="tl">
                    <a:srgbClr val="000000">
                      <a:alpha val="43137"/>
                    </a:srgbClr>
                  </a:outerShdw>
                </a:effectLst>
              </a:rPr>
              <a:t>Section 8.2</a:t>
            </a:r>
            <a:br>
              <a:rPr lang="en-US" sz="11500" b="1" u="sng" dirty="0">
                <a:effectLst>
                  <a:outerShdw blurRad="38100" dist="38100" dir="2700000" algn="tl">
                    <a:srgbClr val="000000">
                      <a:alpha val="43137"/>
                    </a:srgbClr>
                  </a:outerShdw>
                </a:effectLst>
              </a:rPr>
            </a:br>
            <a:r>
              <a:rPr lang="en-US" sz="5400" b="1" u="sng" dirty="0">
                <a:effectLst>
                  <a:outerShdw blurRad="38100" dist="38100" dir="2700000" algn="tl">
                    <a:srgbClr val="000000">
                      <a:alpha val="43137"/>
                    </a:srgbClr>
                  </a:outerShdw>
                </a:effectLst>
              </a:rPr>
              <a:t>Inverse and Joint Variation</a:t>
            </a:r>
            <a:endParaRPr lang="en-US" sz="11500"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1B72FCAF-EFC0-4C66-8A32-B4023D38584C}"/>
              </a:ext>
            </a:extLst>
          </p:cNvPr>
          <p:cNvSpPr>
            <a:spLocks noGrp="1"/>
          </p:cNvSpPr>
          <p:nvPr>
            <p:ph type="subTitle" idx="1"/>
          </p:nvPr>
        </p:nvSpPr>
        <p:spPr/>
        <p:txBody>
          <a:bodyPr>
            <a:normAutofit/>
          </a:bodyPr>
          <a:lstStyle/>
          <a:p>
            <a:r>
              <a:rPr lang="en-US" sz="4000" b="1" dirty="0">
                <a:effectLst>
                  <a:outerShdw blurRad="38100" dist="38100" dir="2700000" algn="tl">
                    <a:srgbClr val="000000">
                      <a:alpha val="43137"/>
                    </a:srgbClr>
                  </a:outerShdw>
                </a:effectLst>
              </a:rPr>
              <a:t>Algebra II</a:t>
            </a:r>
          </a:p>
        </p:txBody>
      </p:sp>
      <p:sp>
        <p:nvSpPr>
          <p:cNvPr id="4" name="TextBox 3">
            <a:extLst>
              <a:ext uri="{FF2B5EF4-FFF2-40B4-BE49-F238E27FC236}">
                <a16:creationId xmlns:a16="http://schemas.microsoft.com/office/drawing/2014/main" id="{34C15FAC-AA89-4804-B85E-1632CA6095A8}"/>
              </a:ext>
            </a:extLst>
          </p:cNvPr>
          <p:cNvSpPr txBox="1"/>
          <p:nvPr/>
        </p:nvSpPr>
        <p:spPr>
          <a:xfrm>
            <a:off x="5637068" y="2971800"/>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152775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2192000" cy="682566"/>
          </a:xfrm>
        </p:spPr>
        <p:txBody>
          <a:bodyPr>
            <a:noAutofit/>
          </a:bodyPr>
          <a:lstStyle/>
          <a:p>
            <a:pPr algn="ctr"/>
            <a:r>
              <a:rPr lang="en-US" b="1" u="sng" dirty="0">
                <a:effectLst>
                  <a:outerShdw blurRad="38100" dist="38100" dir="2700000" algn="tl">
                    <a:srgbClr val="000000">
                      <a:alpha val="43137"/>
                    </a:srgbClr>
                  </a:outerShdw>
                </a:effectLst>
              </a:rPr>
              <a:t>INVERSE VARIATION</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30824" y="64392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74687" y="813514"/>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41F6238-F292-47B8-9F10-A5138589C01F}"/>
                  </a:ext>
                </a:extLst>
              </p:cNvPr>
              <p:cNvSpPr txBox="1"/>
              <p:nvPr/>
            </p:nvSpPr>
            <p:spPr>
              <a:xfrm>
                <a:off x="160212" y="682566"/>
                <a:ext cx="11809927" cy="5416034"/>
              </a:xfrm>
              <a:prstGeom prst="rect">
                <a:avLst/>
              </a:prstGeom>
              <a:noFill/>
            </p:spPr>
            <p:txBody>
              <a:bodyPr wrap="square" rtlCol="0">
                <a:spAutoFit/>
              </a:bodyPr>
              <a:lstStyle/>
              <a:p>
                <a:r>
                  <a:rPr lang="en-US" sz="4000" dirty="0">
                    <a:effectLst>
                      <a:outerShdw blurRad="38100" dist="38100" dir="2700000" algn="tl">
                        <a:srgbClr val="000000">
                          <a:alpha val="43137"/>
                        </a:srgbClr>
                      </a:outerShdw>
                    </a:effectLst>
                  </a:rPr>
                  <a:t>A function defined by an equation of the form</a:t>
                </a:r>
              </a:p>
              <a:p>
                <a:endParaRPr lang="en-US" sz="1000" dirty="0">
                  <a:effectLst>
                    <a:outerShdw blurRad="38100" dist="38100" dir="2700000" algn="tl">
                      <a:srgbClr val="000000">
                        <a:alpha val="43137"/>
                      </a:srgbClr>
                    </a:outerShdw>
                  </a:effectLst>
                </a:endParaRPr>
              </a:p>
              <a:p>
                <a:pPr/>
                <a14:m>
                  <m:oMathPara xmlns:m="http://schemas.openxmlformats.org/officeDocument/2006/math">
                    <m:oMathParaPr>
                      <m:jc m:val="centerGroup"/>
                    </m:oMathParaPr>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𝑥𝑦</m:t>
                      </m:r>
                      <m:r>
                        <a:rPr lang="en-US" sz="4000" b="0" i="1" smtClean="0">
                          <a:effectLst>
                            <a:outerShdw blurRad="38100" dist="38100" dir="2700000" algn="tl">
                              <a:srgbClr val="000000">
                                <a:alpha val="43137"/>
                              </a:srgbClr>
                            </a:outerShdw>
                          </a:effectLst>
                          <a:latin typeface="Cambria Math" panose="02040503050406030204" pitchFamily="18" charset="0"/>
                        </a:rPr>
                        <m:t>=</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k</m:t>
                      </m:r>
                      <m:r>
                        <a:rPr lang="en-US" sz="4000" b="0" i="0" smtClean="0">
                          <a:effectLst>
                            <a:outerShdw blurRad="38100" dist="38100" dir="2700000" algn="tl">
                              <a:srgbClr val="000000">
                                <a:alpha val="43137"/>
                              </a:srgbClr>
                            </a:outerShdw>
                          </a:effectLst>
                          <a:latin typeface="Cambria Math" panose="02040503050406030204" pitchFamily="18" charset="0"/>
                        </a:rPr>
                        <m:t>   </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or</m:t>
                      </m:r>
                      <m:r>
                        <a:rPr lang="en-US" sz="4000" b="0" i="0"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m:t>
                      </m:r>
                      <m:f>
                        <m:fPr>
                          <m:ctrlPr>
                            <a:rPr lang="en-US" sz="4000" b="0" i="1" smtClean="0">
                              <a:effectLst>
                                <a:outerShdw blurRad="38100" dist="38100" dir="2700000" algn="tl">
                                  <a:srgbClr val="000000">
                                    <a:alpha val="43137"/>
                                  </a:srgbClr>
                                </a:outerShdw>
                              </a:effectLst>
                              <a:latin typeface="Cambria Math" panose="02040503050406030204" pitchFamily="18" charset="0"/>
                            </a:rPr>
                          </m:ctrlPr>
                        </m:fPr>
                        <m:num>
                          <m:r>
                            <a:rPr lang="en-US" sz="4000" b="0" i="1" smtClean="0">
                              <a:effectLst>
                                <a:outerShdw blurRad="38100" dist="38100" dir="2700000" algn="tl">
                                  <a:srgbClr val="000000">
                                    <a:alpha val="43137"/>
                                  </a:srgbClr>
                                </a:outerShdw>
                              </a:effectLst>
                              <a:latin typeface="Cambria Math" panose="02040503050406030204" pitchFamily="18" charset="0"/>
                            </a:rPr>
                            <m:t>𝑘</m:t>
                          </m:r>
                        </m:num>
                        <m:den>
                          <m:r>
                            <a:rPr lang="en-US" sz="4000" b="0" i="1" smtClean="0">
                              <a:effectLst>
                                <a:outerShdw blurRad="38100" dist="38100" dir="2700000" algn="tl">
                                  <a:srgbClr val="000000">
                                    <a:alpha val="43137"/>
                                  </a:srgbClr>
                                </a:outerShdw>
                              </a:effectLst>
                              <a:latin typeface="Cambria Math" panose="02040503050406030204" pitchFamily="18" charset="0"/>
                            </a:rPr>
                            <m:t>𝑥</m:t>
                          </m:r>
                        </m:den>
                      </m:f>
                      <m:r>
                        <a:rPr lang="en-US" sz="4000" b="0" i="0" smtClean="0">
                          <a:effectLst>
                            <a:outerShdw blurRad="38100" dist="38100" dir="2700000" algn="tl">
                              <a:srgbClr val="000000">
                                <a:alpha val="43137"/>
                              </a:srgbClr>
                            </a:outerShdw>
                          </a:effectLst>
                          <a:latin typeface="Cambria Math" panose="02040503050406030204" pitchFamily="18" charset="0"/>
                        </a:rPr>
                        <m:t>           (</m:t>
                      </m:r>
                      <m:r>
                        <m:rPr>
                          <m:sty m:val="p"/>
                        </m:rPr>
                        <a:rPr lang="en-US" sz="4000" b="0" i="0" smtClean="0">
                          <a:effectLst>
                            <a:outerShdw blurRad="38100" dist="38100" dir="2700000" algn="tl">
                              <a:srgbClr val="000000">
                                <a:alpha val="43137"/>
                              </a:srgbClr>
                            </a:outerShdw>
                          </a:effectLst>
                          <a:latin typeface="Cambria Math" panose="02040503050406030204" pitchFamily="18" charset="0"/>
                        </a:rPr>
                        <m:t>x</m:t>
                      </m:r>
                      <m:r>
                        <a:rPr lang="en-US" sz="4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≠0, </m:t>
                      </m:r>
                      <m:r>
                        <m:rPr>
                          <m:sty m:val="p"/>
                        </m:rPr>
                        <a:rPr lang="en-US" sz="4000" b="0" i="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k</m:t>
                      </m:r>
                      <m:r>
                        <a:rPr lang="en-US" sz="4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≠0)</m:t>
                      </m:r>
                    </m:oMath>
                  </m:oMathPara>
                </a14:m>
                <a:endParaRPr lang="en-US" sz="4000" dirty="0">
                  <a:effectLst>
                    <a:outerShdw blurRad="38100" dist="38100" dir="2700000" algn="tl">
                      <a:srgbClr val="000000">
                        <a:alpha val="43137"/>
                      </a:srgbClr>
                    </a:outerShdw>
                  </a:effectLst>
                </a:endParaRPr>
              </a:p>
              <a:p>
                <a:endParaRPr lang="en-US" sz="1000" dirty="0">
                  <a:effectLst>
                    <a:outerShdw blurRad="38100" dist="38100" dir="2700000" algn="tl">
                      <a:srgbClr val="000000">
                        <a:alpha val="43137"/>
                      </a:srgbClr>
                    </a:outerShdw>
                  </a:effectLst>
                </a:endParaRPr>
              </a:p>
              <a:p>
                <a:r>
                  <a:rPr lang="en-US" sz="4000" dirty="0">
                    <a:effectLst>
                      <a:outerShdw blurRad="38100" dist="38100" dir="2700000" algn="tl">
                        <a:srgbClr val="000000">
                          <a:alpha val="43137"/>
                        </a:srgbClr>
                      </a:outerShdw>
                    </a:effectLst>
                  </a:rPr>
                  <a:t>is called an </a:t>
                </a:r>
                <a:r>
                  <a:rPr lang="en-US" sz="4000" b="1" u="sng" dirty="0">
                    <a:effectLst>
                      <a:outerShdw blurRad="38100" dist="38100" dir="2700000" algn="tl">
                        <a:srgbClr val="000000">
                          <a:alpha val="43137"/>
                        </a:srgbClr>
                      </a:outerShdw>
                    </a:effectLst>
                  </a:rPr>
                  <a:t>Inverse Variation</a:t>
                </a:r>
                <a:r>
                  <a:rPr lang="en-US" sz="4000" b="1" dirty="0">
                    <a:effectLst>
                      <a:outerShdw blurRad="38100" dist="38100" dir="2700000" algn="tl">
                        <a:srgbClr val="000000">
                          <a:alpha val="43137"/>
                        </a:srgbClr>
                      </a:outerShdw>
                    </a:effectLst>
                  </a:rPr>
                  <a:t>, </a:t>
                </a:r>
                <a:r>
                  <a:rPr lang="en-US" sz="4000" dirty="0">
                    <a:effectLst>
                      <a:outerShdw blurRad="38100" dist="38100" dir="2700000" algn="tl">
                        <a:srgbClr val="000000">
                          <a:alpha val="43137"/>
                        </a:srgbClr>
                      </a:outerShdw>
                    </a:effectLst>
                  </a:rPr>
                  <a:t>and we say that </a:t>
                </a:r>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𝑣𝑎𝑟𝑖𝑒𝑠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𝑖𝑛𝑣𝑒𝑟𝑠𝑒𝑙𝑦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𝑎𝑠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𝑥</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𝑜𝑟</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𝑦</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𝑖𝑠</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𝑖𝑛𝑣𝑒𝑟𝑠𝑒𝑙𝑦</m:t>
                    </m:r>
                  </m:oMath>
                </a14:m>
                <a:endParaRPr lang="en-US" sz="4000" b="0" dirty="0">
                  <a:effectLst>
                    <a:outerShdw blurRad="38100" dist="38100" dir="2700000" algn="tl">
                      <a:srgbClr val="000000">
                        <a:alpha val="43137"/>
                      </a:srgbClr>
                    </a:outerShdw>
                  </a:effectLst>
                </a:endParaRPr>
              </a:p>
              <a:p>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𝑝𝑟𝑜𝑝𝑜𝑟𝑡𝑖𝑜𝑛𝑎𝑙</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𝑡𝑜</m:t>
                    </m:r>
                    <m:r>
                      <a:rPr lang="en-US" sz="4000" b="0" i="1" smtClean="0">
                        <a:effectLst>
                          <a:outerShdw blurRad="38100" dist="38100" dir="2700000" algn="tl">
                            <a:srgbClr val="000000">
                              <a:alpha val="43137"/>
                            </a:srgbClr>
                          </a:outerShdw>
                        </a:effectLst>
                        <a:latin typeface="Cambria Math" panose="02040503050406030204" pitchFamily="18" charset="0"/>
                      </a:rPr>
                      <m:t> </m:t>
                    </m:r>
                    <m:r>
                      <a:rPr lang="en-US" sz="4000" b="0" i="1" smtClean="0">
                        <a:effectLst>
                          <a:outerShdw blurRad="38100" dist="38100" dir="2700000" algn="tl">
                            <a:srgbClr val="000000">
                              <a:alpha val="43137"/>
                            </a:srgbClr>
                          </a:outerShdw>
                        </a:effectLst>
                        <a:latin typeface="Cambria Math" panose="02040503050406030204" pitchFamily="18" charset="0"/>
                      </a:rPr>
                      <m:t>𝑥</m:t>
                    </m:r>
                    <m:r>
                      <a:rPr lang="en-US" sz="4000" b="0" i="1" smtClean="0">
                        <a:effectLst>
                          <a:outerShdw blurRad="38100" dist="38100" dir="2700000" algn="tl">
                            <a:srgbClr val="000000">
                              <a:alpha val="43137"/>
                            </a:srgbClr>
                          </a:outerShdw>
                        </a:effectLst>
                        <a:latin typeface="Cambria Math" panose="02040503050406030204" pitchFamily="18" charset="0"/>
                      </a:rPr>
                      <m:t>.</m:t>
                    </m:r>
                  </m:oMath>
                </a14:m>
                <a:r>
                  <a:rPr lang="en-US" sz="4000" dirty="0">
                    <a:effectLst>
                      <a:outerShdw blurRad="38100" dist="38100" dir="2700000" algn="tl">
                        <a:srgbClr val="000000">
                          <a:alpha val="43137"/>
                        </a:srgbClr>
                      </a:outerShdw>
                    </a:effectLst>
                  </a:rPr>
                  <a:t> </a:t>
                </a:r>
              </a:p>
              <a:p>
                <a:endParaRPr lang="en-US" sz="1000" dirty="0">
                  <a:effectLst>
                    <a:outerShdw blurRad="38100" dist="38100" dir="2700000" algn="tl">
                      <a:srgbClr val="000000">
                        <a:alpha val="43137"/>
                      </a:srgbClr>
                    </a:outerShdw>
                  </a:effectLst>
                </a:endParaRPr>
              </a:p>
              <a:p>
                <a:r>
                  <a:rPr lang="en-US" sz="4000" dirty="0">
                    <a:effectLst>
                      <a:outerShdw blurRad="38100" dist="38100" dir="2700000" algn="tl">
                        <a:srgbClr val="000000">
                          <a:alpha val="43137"/>
                        </a:srgbClr>
                      </a:outerShdw>
                    </a:effectLst>
                  </a:rPr>
                  <a:t>The constant </a:t>
                </a:r>
                <a14:m>
                  <m:oMath xmlns:m="http://schemas.openxmlformats.org/officeDocument/2006/math">
                    <m:r>
                      <a:rPr lang="en-US" sz="4000" b="0" i="1" smtClean="0">
                        <a:effectLst>
                          <a:outerShdw blurRad="38100" dist="38100" dir="2700000" algn="tl">
                            <a:srgbClr val="000000">
                              <a:alpha val="43137"/>
                            </a:srgbClr>
                          </a:outerShdw>
                        </a:effectLst>
                        <a:latin typeface="Cambria Math" panose="02040503050406030204" pitchFamily="18" charset="0"/>
                      </a:rPr>
                      <m:t>𝑘</m:t>
                    </m:r>
                  </m:oMath>
                </a14:m>
                <a:r>
                  <a:rPr lang="en-US" sz="4000" dirty="0">
                    <a:effectLst>
                      <a:outerShdw blurRad="38100" dist="38100" dir="2700000" algn="tl">
                        <a:srgbClr val="000000">
                          <a:alpha val="43137"/>
                        </a:srgbClr>
                      </a:outerShdw>
                    </a:effectLst>
                  </a:rPr>
                  <a:t> is called the </a:t>
                </a:r>
                <a:r>
                  <a:rPr lang="en-US" sz="4000" b="1" u="sng" dirty="0">
                    <a:effectLst>
                      <a:outerShdw blurRad="38100" dist="38100" dir="2700000" algn="tl">
                        <a:srgbClr val="000000">
                          <a:alpha val="43137"/>
                        </a:srgbClr>
                      </a:outerShdw>
                    </a:effectLst>
                  </a:rPr>
                  <a:t>Constant of Variation</a:t>
                </a:r>
                <a:r>
                  <a:rPr lang="en-US" sz="4000" dirty="0">
                    <a:effectLst>
                      <a:outerShdw blurRad="38100" dist="38100" dir="2700000" algn="tl">
                        <a:srgbClr val="000000">
                          <a:alpha val="43137"/>
                        </a:srgbClr>
                      </a:outerShdw>
                    </a:effectLst>
                  </a:rPr>
                  <a:t> or the </a:t>
                </a:r>
                <a:r>
                  <a:rPr lang="en-US" sz="4000" b="1" u="sng" dirty="0">
                    <a:effectLst>
                      <a:outerShdw blurRad="38100" dist="38100" dir="2700000" algn="tl">
                        <a:srgbClr val="000000">
                          <a:alpha val="43137"/>
                        </a:srgbClr>
                      </a:outerShdw>
                    </a:effectLst>
                  </a:rPr>
                  <a:t>Constant of Proportionality</a:t>
                </a:r>
                <a:r>
                  <a:rPr lang="en-US" sz="4000" dirty="0">
                    <a:effectLst>
                      <a:outerShdw blurRad="38100" dist="38100" dir="2700000" algn="tl">
                        <a:srgbClr val="000000">
                          <a:alpha val="43137"/>
                        </a:srgbClr>
                      </a:outerShdw>
                    </a:effectLst>
                  </a:rPr>
                  <a:t>.</a:t>
                </a:r>
              </a:p>
            </p:txBody>
          </p:sp>
        </mc:Choice>
        <mc:Fallback xmlns="">
          <p:sp>
            <p:nvSpPr>
              <p:cNvPr id="3" name="TextBox 2">
                <a:extLst>
                  <a:ext uri="{FF2B5EF4-FFF2-40B4-BE49-F238E27FC236}">
                    <a16:creationId xmlns:a16="http://schemas.microsoft.com/office/drawing/2014/main" id="{341F6238-F292-47B8-9F10-A5138589C01F}"/>
                  </a:ext>
                </a:extLst>
              </p:cNvPr>
              <p:cNvSpPr txBox="1">
                <a:spLocks noRot="1" noChangeAspect="1" noMove="1" noResize="1" noEditPoints="1" noAdjustHandles="1" noChangeArrowheads="1" noChangeShapeType="1" noTextEdit="1"/>
              </p:cNvSpPr>
              <p:nvPr/>
            </p:nvSpPr>
            <p:spPr>
              <a:xfrm>
                <a:off x="160212" y="682566"/>
                <a:ext cx="11809927" cy="5416034"/>
              </a:xfrm>
              <a:prstGeom prst="rect">
                <a:avLst/>
              </a:prstGeom>
              <a:blipFill>
                <a:blip r:embed="rId2"/>
                <a:stretch>
                  <a:fillRect l="-1858" t="-2140" r="-2580" b="-4730"/>
                </a:stretch>
              </a:blipFill>
            </p:spPr>
            <p:txBody>
              <a:bodyPr/>
              <a:lstStyle/>
              <a:p>
                <a:r>
                  <a:rPr lang="en-US">
                    <a:noFill/>
                  </a:rPr>
                  <a:t> </a:t>
                </a:r>
              </a:p>
            </p:txBody>
          </p:sp>
        </mc:Fallback>
      </mc:AlternateContent>
    </p:spTree>
    <p:extLst>
      <p:ext uri="{BB962C8B-B14F-4D97-AF65-F5344CB8AC3E}">
        <p14:creationId xmlns:p14="http://schemas.microsoft.com/office/powerpoint/2010/main" val="14392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12911"/>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oMath>
                </a14:m>
                <a:r>
                  <a:rPr lang="en-US" sz="4400" b="1" dirty="0">
                    <a:effectLst>
                      <a:outerShdw blurRad="38100" dist="38100" dir="2700000" algn="tl">
                        <a:srgbClr val="000000">
                          <a:alpha val="43137"/>
                        </a:srgbClr>
                      </a:outerShdw>
                    </a:effectLst>
                  </a:rPr>
                  <a:t> varies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𝒒</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𝟐𝟐</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𝐪</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𝒒</m:t>
                    </m:r>
                  </m:oMath>
                </a14:m>
                <a:r>
                  <a:rPr lang="en-US" sz="4400" b="1" dirty="0">
                    <a:effectLst>
                      <a:outerShdw blurRad="38100" dist="38100" dir="2700000" algn="tl">
                        <a:srgbClr val="000000">
                          <a:alpha val="43137"/>
                        </a:srgbClr>
                      </a:outerShdw>
                    </a:effectLst>
                  </a:rPr>
                  <a:t> when y</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𝟏𝟓</m:t>
                    </m:r>
                    <m:r>
                      <a:rPr lang="en-US" sz="4400" b="1" i="0"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12911"/>
                <a:ext cx="12192000" cy="682566"/>
              </a:xfrm>
              <a:blipFill>
                <a:blip r:embed="rId2"/>
                <a:stretch>
                  <a:fillRect l="-1850" t="-95536" b="-45536"/>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300767"/>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616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12911"/>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oMath>
                </a14:m>
                <a:r>
                  <a:rPr lang="en-US" sz="4400" b="1" dirty="0">
                    <a:effectLst>
                      <a:outerShdw blurRad="38100" dist="38100" dir="2700000" algn="tl">
                        <a:srgbClr val="000000">
                          <a:alpha val="43137"/>
                        </a:srgbClr>
                      </a:outerShdw>
                    </a:effectLst>
                  </a:rPr>
                  <a:t> varies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𝐱</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𝟓</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𝟏𝟐</m:t>
                    </m:r>
                    <m:r>
                      <a:rPr lang="en-US" sz="4400" b="1" i="0"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12911"/>
                <a:ext cx="12192000" cy="682566"/>
              </a:xfrm>
              <a:blipFill>
                <a:blip r:embed="rId2"/>
                <a:stretch>
                  <a:fillRect l="-1850" t="-95536" r="-2850"/>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223493"/>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289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2192000" cy="682566"/>
          </a:xfrm>
        </p:spPr>
        <p:txBody>
          <a:bodyPr>
            <a:noAutofit/>
          </a:bodyPr>
          <a:lstStyle/>
          <a:p>
            <a:pPr algn="ctr"/>
            <a:r>
              <a:rPr lang="en-US" b="1" u="sng" dirty="0">
                <a:effectLst>
                  <a:outerShdw blurRad="38100" dist="38100" dir="2700000" algn="tl">
                    <a:srgbClr val="000000">
                      <a:alpha val="43137"/>
                    </a:srgbClr>
                  </a:outerShdw>
                </a:effectLst>
              </a:rPr>
              <a:t>JOINT VARIATION</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30824" y="64392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74687" y="813514"/>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41F6238-F292-47B8-9F10-A5138589C01F}"/>
                  </a:ext>
                </a:extLst>
              </p:cNvPr>
              <p:cNvSpPr txBox="1"/>
              <p:nvPr/>
            </p:nvSpPr>
            <p:spPr>
              <a:xfrm>
                <a:off x="0" y="682566"/>
                <a:ext cx="12161176" cy="4411849"/>
              </a:xfrm>
              <a:prstGeom prst="rect">
                <a:avLst/>
              </a:prstGeom>
              <a:noFill/>
            </p:spPr>
            <p:txBody>
              <a:bodyPr wrap="square" rtlCol="0">
                <a:spAutoFit/>
              </a:bodyPr>
              <a:lstStyle/>
              <a:p>
                <a:r>
                  <a:rPr lang="en-US" sz="3600" dirty="0">
                    <a:effectLst>
                      <a:outerShdw blurRad="38100" dist="38100" dir="2700000" algn="tl">
                        <a:srgbClr val="000000">
                          <a:alpha val="43137"/>
                        </a:srgbClr>
                      </a:outerShdw>
                    </a:effectLst>
                  </a:rPr>
                  <a:t>When a quantity varies directly as the product of two or more other quantities, the variation is called </a:t>
                </a:r>
                <a:r>
                  <a:rPr lang="en-US" sz="3600" b="1" u="sng" dirty="0">
                    <a:effectLst>
                      <a:outerShdw blurRad="38100" dist="38100" dir="2700000" algn="tl">
                        <a:srgbClr val="000000">
                          <a:alpha val="43137"/>
                        </a:srgbClr>
                      </a:outerShdw>
                    </a:effectLst>
                  </a:rPr>
                  <a:t>Joint Variation</a:t>
                </a:r>
                <a:r>
                  <a:rPr lang="en-US" sz="3600" dirty="0">
                    <a:effectLst>
                      <a:outerShdw blurRad="38100" dist="38100" dir="2700000" algn="tl">
                        <a:srgbClr val="000000">
                          <a:alpha val="43137"/>
                        </a:srgbClr>
                      </a:outerShdw>
                    </a:effectLst>
                  </a:rPr>
                  <a:t>. </a:t>
                </a:r>
              </a:p>
              <a:p>
                <a:endParaRPr lang="en-US" sz="1000" dirty="0">
                  <a:effectLst>
                    <a:outerShdw blurRad="38100" dist="38100" dir="2700000" algn="tl">
                      <a:srgbClr val="000000">
                        <a:alpha val="43137"/>
                      </a:srgbClr>
                    </a:outerShdw>
                  </a:effectLst>
                </a:endParaRPr>
              </a:p>
              <a:p>
                <a:endParaRPr lang="en-US" sz="1000" dirty="0">
                  <a:effectLst>
                    <a:outerShdw blurRad="38100" dist="38100" dir="2700000" algn="tl">
                      <a:srgbClr val="000000">
                        <a:alpha val="43137"/>
                      </a:srgbClr>
                    </a:outerShdw>
                  </a:effectLst>
                </a:endParaRPr>
              </a:p>
              <a:p>
                <a:r>
                  <a:rPr lang="en-US" sz="3600" b="1" u="sng" dirty="0">
                    <a:effectLst>
                      <a:outerShdw blurRad="38100" dist="38100" dir="2700000" algn="tl">
                        <a:srgbClr val="000000">
                          <a:alpha val="43137"/>
                        </a:srgbClr>
                      </a:outerShdw>
                    </a:effectLst>
                  </a:rPr>
                  <a:t>Example</a:t>
                </a:r>
                <a:r>
                  <a:rPr lang="en-US" sz="3600" dirty="0">
                    <a:effectLst>
                      <a:outerShdw blurRad="38100" dist="38100" dir="2700000" algn="tl">
                        <a:srgbClr val="000000">
                          <a:alpha val="43137"/>
                        </a:srgbClr>
                      </a:outerShdw>
                    </a:effectLst>
                  </a:rPr>
                  <a:t>:</a:t>
                </a:r>
              </a:p>
              <a:p>
                <a:r>
                  <a:rPr lang="en-US" sz="3600" dirty="0">
                    <a:effectLst>
                      <a:outerShdw blurRad="38100" dist="38100" dir="2700000" algn="tl">
                        <a:srgbClr val="000000">
                          <a:alpha val="43137"/>
                        </a:srgbClr>
                      </a:outerShdw>
                    </a:effectLst>
                  </a:rPr>
                  <a:t>If z varies jointly as x and the square of y, then</a:t>
                </a:r>
              </a:p>
              <a:p>
                <a:pPr algn="ct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𝑧</m:t>
                    </m:r>
                    <m:r>
                      <a:rPr lang="en-US" sz="3600" b="0" i="1" smtClean="0">
                        <a:effectLst>
                          <a:outerShdw blurRad="38100" dist="38100" dir="2700000" algn="tl">
                            <a:srgbClr val="000000">
                              <a:alpha val="43137"/>
                            </a:srgbClr>
                          </a:outerShdw>
                        </a:effectLst>
                        <a:latin typeface="Cambria Math" panose="02040503050406030204" pitchFamily="18" charset="0"/>
                      </a:rPr>
                      <m:t>=</m:t>
                    </m:r>
                    <m:r>
                      <a:rPr lang="en-US" sz="3600" b="0" i="1" smtClean="0">
                        <a:effectLst>
                          <a:outerShdw blurRad="38100" dist="38100" dir="2700000" algn="tl">
                            <a:srgbClr val="000000">
                              <a:alpha val="43137"/>
                            </a:srgbClr>
                          </a:outerShdw>
                        </a:effectLst>
                        <a:latin typeface="Cambria Math" panose="02040503050406030204" pitchFamily="18" charset="0"/>
                      </a:rPr>
                      <m:t>𝑘𝑥</m:t>
                    </m:r>
                    <m:sSup>
                      <m:sSupPr>
                        <m:ctrlPr>
                          <a:rPr lang="en-US" sz="3600" b="0" i="1" smtClean="0">
                            <a:effectLst>
                              <a:outerShdw blurRad="38100" dist="38100" dir="2700000" algn="tl">
                                <a:srgbClr val="000000">
                                  <a:alpha val="43137"/>
                                </a:srgbClr>
                              </a:outerShdw>
                            </a:effectLst>
                            <a:latin typeface="Cambria Math" panose="02040503050406030204" pitchFamily="18" charset="0"/>
                          </a:rPr>
                        </m:ctrlPr>
                      </m:sSupPr>
                      <m:e>
                        <m:r>
                          <a:rPr lang="en-US" sz="3600" b="0" i="1" smtClean="0">
                            <a:effectLst>
                              <a:outerShdw blurRad="38100" dist="38100" dir="2700000" algn="tl">
                                <a:srgbClr val="000000">
                                  <a:alpha val="43137"/>
                                </a:srgbClr>
                              </a:outerShdw>
                            </a:effectLst>
                            <a:latin typeface="Cambria Math" panose="02040503050406030204" pitchFamily="18" charset="0"/>
                          </a:rPr>
                          <m:t>𝑦</m:t>
                        </m:r>
                      </m:e>
                      <m:sup>
                        <m:r>
                          <a:rPr lang="en-US" sz="3600" b="0" i="1" smtClean="0">
                            <a:effectLst>
                              <a:outerShdw blurRad="38100" dist="38100" dir="2700000" algn="tl">
                                <a:srgbClr val="000000">
                                  <a:alpha val="43137"/>
                                </a:srgbClr>
                              </a:outerShdw>
                            </a:effectLst>
                            <a:latin typeface="Cambria Math" panose="02040503050406030204" pitchFamily="18" charset="0"/>
                          </a:rPr>
                          <m:t>2</m:t>
                        </m:r>
                      </m:sup>
                    </m:sSup>
                  </m:oMath>
                </a14:m>
                <a:r>
                  <a:rPr lang="en-US" sz="3600" dirty="0">
                    <a:effectLst>
                      <a:outerShdw blurRad="38100" dist="38100" dir="2700000" algn="tl">
                        <a:srgbClr val="000000">
                          <a:alpha val="43137"/>
                        </a:srgbClr>
                      </a:outerShdw>
                    </a:effectLst>
                  </a:rPr>
                  <a:t> for some nonzero constant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𝑘</m:t>
                    </m:r>
                  </m:oMath>
                </a14:m>
                <a:r>
                  <a:rPr lang="en-US" sz="3600" dirty="0">
                    <a:effectLst>
                      <a:outerShdw blurRad="38100" dist="38100" dir="2700000" algn="tl">
                        <a:srgbClr val="000000">
                          <a:alpha val="43137"/>
                        </a:srgbClr>
                      </a:outerShdw>
                    </a:effectLst>
                  </a:rPr>
                  <a:t>.</a:t>
                </a:r>
              </a:p>
              <a:p>
                <a:pPr algn="ctr"/>
                <a:endParaRPr lang="en-US" sz="3600" dirty="0">
                  <a:effectLst>
                    <a:outerShdw blurRad="38100" dist="38100" dir="2700000" algn="tl">
                      <a:srgbClr val="000000">
                        <a:alpha val="43137"/>
                      </a:srgbClr>
                    </a:outerShdw>
                  </a:effectLst>
                </a:endParaRPr>
              </a:p>
              <a:p>
                <a:pPr marL="571500" indent="-571500">
                  <a:buFont typeface="Arial" panose="020B0604020202020204" pitchFamily="34" charset="0"/>
                  <a:buChar char="•"/>
                </a:pPr>
                <a:r>
                  <a:rPr lang="en-US" sz="3600" dirty="0">
                    <a:effectLst>
                      <a:outerShdw blurRad="38100" dist="38100" dir="2700000" algn="tl">
                        <a:srgbClr val="000000">
                          <a:alpha val="43137"/>
                        </a:srgbClr>
                      </a:outerShdw>
                    </a:effectLst>
                  </a:rPr>
                  <a:t>We would say that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𝑧</m:t>
                    </m:r>
                  </m:oMath>
                </a14:m>
                <a:r>
                  <a:rPr lang="en-US" sz="3600" dirty="0">
                    <a:effectLst>
                      <a:outerShdw blurRad="38100" dist="38100" dir="2700000" algn="tl">
                        <a:srgbClr val="000000">
                          <a:alpha val="43137"/>
                        </a:srgbClr>
                      </a:outerShdw>
                    </a:effectLst>
                  </a:rPr>
                  <a:t> is </a:t>
                </a:r>
                <a:r>
                  <a:rPr lang="en-US" sz="3600" b="1" u="sng" dirty="0">
                    <a:effectLst>
                      <a:outerShdw blurRad="38100" dist="38100" dir="2700000" algn="tl">
                        <a:srgbClr val="000000">
                          <a:alpha val="43137"/>
                        </a:srgbClr>
                      </a:outerShdw>
                    </a:effectLst>
                  </a:rPr>
                  <a:t>jointly proportional</a:t>
                </a:r>
                <a:r>
                  <a:rPr lang="en-US" sz="3600" dirty="0">
                    <a:effectLst>
                      <a:outerShdw blurRad="38100" dist="38100" dir="2700000" algn="tl">
                        <a:srgbClr val="000000">
                          <a:alpha val="43137"/>
                        </a:srgbClr>
                      </a:outerShdw>
                    </a:effectLst>
                  </a:rPr>
                  <a:t> to </a:t>
                </a:r>
                <a14:m>
                  <m:oMath xmlns:m="http://schemas.openxmlformats.org/officeDocument/2006/math">
                    <m:r>
                      <a:rPr lang="en-US" sz="3600" b="0" i="1" smtClean="0">
                        <a:effectLst>
                          <a:outerShdw blurRad="38100" dist="38100" dir="2700000" algn="tl">
                            <a:srgbClr val="000000">
                              <a:alpha val="43137"/>
                            </a:srgbClr>
                          </a:outerShdw>
                        </a:effectLst>
                        <a:latin typeface="Cambria Math" panose="02040503050406030204" pitchFamily="18" charset="0"/>
                      </a:rPr>
                      <m:t>𝑥</m:t>
                    </m:r>
                  </m:oMath>
                </a14:m>
                <a:r>
                  <a:rPr lang="en-US" sz="3600" dirty="0">
                    <a:effectLst>
                      <a:outerShdw blurRad="38100" dist="38100" dir="2700000" algn="tl">
                        <a:srgbClr val="000000">
                          <a:alpha val="43137"/>
                        </a:srgbClr>
                      </a:outerShdw>
                    </a:effectLst>
                  </a:rPr>
                  <a:t> and </a:t>
                </a:r>
                <a14:m>
                  <m:oMath xmlns:m="http://schemas.openxmlformats.org/officeDocument/2006/math">
                    <m:sSup>
                      <m:sSupPr>
                        <m:ctrlPr>
                          <a:rPr lang="en-US" sz="3600" i="1" smtClean="0">
                            <a:effectLst>
                              <a:outerShdw blurRad="38100" dist="38100" dir="2700000" algn="tl">
                                <a:srgbClr val="000000">
                                  <a:alpha val="43137"/>
                                </a:srgbClr>
                              </a:outerShdw>
                            </a:effectLst>
                            <a:latin typeface="Cambria Math" panose="02040503050406030204" pitchFamily="18" charset="0"/>
                          </a:rPr>
                        </m:ctrlPr>
                      </m:sSupPr>
                      <m:e>
                        <m:r>
                          <a:rPr lang="en-US" sz="3600" b="0" i="1" smtClean="0">
                            <a:effectLst>
                              <a:outerShdw blurRad="38100" dist="38100" dir="2700000" algn="tl">
                                <a:srgbClr val="000000">
                                  <a:alpha val="43137"/>
                                </a:srgbClr>
                              </a:outerShdw>
                            </a:effectLst>
                            <a:latin typeface="Cambria Math" panose="02040503050406030204" pitchFamily="18" charset="0"/>
                          </a:rPr>
                          <m:t>𝑦</m:t>
                        </m:r>
                      </m:e>
                      <m:sup>
                        <m:r>
                          <a:rPr lang="en-US" sz="3600" b="0" i="1" smtClean="0">
                            <a:effectLst>
                              <a:outerShdw blurRad="38100" dist="38100" dir="2700000" algn="tl">
                                <a:srgbClr val="000000">
                                  <a:alpha val="43137"/>
                                </a:srgbClr>
                              </a:outerShdw>
                            </a:effectLst>
                            <a:latin typeface="Cambria Math" panose="02040503050406030204" pitchFamily="18" charset="0"/>
                          </a:rPr>
                          <m:t>2</m:t>
                        </m:r>
                      </m:sup>
                    </m:sSup>
                  </m:oMath>
                </a14:m>
                <a:r>
                  <a:rPr lang="en-US" sz="3600" dirty="0">
                    <a:effectLst>
                      <a:outerShdw blurRad="38100" dist="38100" dir="2700000" algn="tl">
                        <a:srgbClr val="000000">
                          <a:alpha val="43137"/>
                        </a:srgbClr>
                      </a:outerShdw>
                    </a:effectLst>
                  </a:rPr>
                  <a:t>.</a:t>
                </a:r>
              </a:p>
            </p:txBody>
          </p:sp>
        </mc:Choice>
        <mc:Fallback xmlns="">
          <p:sp>
            <p:nvSpPr>
              <p:cNvPr id="3" name="TextBox 2">
                <a:extLst>
                  <a:ext uri="{FF2B5EF4-FFF2-40B4-BE49-F238E27FC236}">
                    <a16:creationId xmlns:a16="http://schemas.microsoft.com/office/drawing/2014/main" id="{341F6238-F292-47B8-9F10-A5138589C01F}"/>
                  </a:ext>
                </a:extLst>
              </p:cNvPr>
              <p:cNvSpPr txBox="1">
                <a:spLocks noRot="1" noChangeAspect="1" noMove="1" noResize="1" noEditPoints="1" noAdjustHandles="1" noChangeArrowheads="1" noChangeShapeType="1" noTextEdit="1"/>
              </p:cNvSpPr>
              <p:nvPr/>
            </p:nvSpPr>
            <p:spPr>
              <a:xfrm>
                <a:off x="0" y="682566"/>
                <a:ext cx="12161176" cy="4411849"/>
              </a:xfrm>
              <a:prstGeom prst="rect">
                <a:avLst/>
              </a:prstGeom>
              <a:blipFill>
                <a:blip r:embed="rId2"/>
                <a:stretch>
                  <a:fillRect l="-1604" t="-2348" b="-2348"/>
                </a:stretch>
              </a:blipFill>
            </p:spPr>
            <p:txBody>
              <a:bodyPr/>
              <a:lstStyle/>
              <a:p>
                <a:r>
                  <a:rPr lang="en-US">
                    <a:noFill/>
                  </a:rPr>
                  <a:t> </a:t>
                </a:r>
              </a:p>
            </p:txBody>
          </p:sp>
        </mc:Fallback>
      </mc:AlternateContent>
    </p:spTree>
    <p:extLst>
      <p:ext uri="{BB962C8B-B14F-4D97-AF65-F5344CB8AC3E}">
        <p14:creationId xmlns:p14="http://schemas.microsoft.com/office/powerpoint/2010/main" val="304527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505375"/>
                <a:ext cx="12192000" cy="682566"/>
              </a:xfrm>
            </p:spPr>
            <p:txBody>
              <a:bodyPr>
                <a:normAutofit fontScale="90000"/>
              </a:bodyPr>
              <a:lstStyle/>
              <a:p>
                <a:pPr algn="ctr"/>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𝒛</m:t>
                    </m:r>
                  </m:oMath>
                </a14:m>
                <a:r>
                  <a:rPr lang="en-US" sz="4400" b="1" dirty="0">
                    <a:effectLst>
                      <a:outerShdw blurRad="38100" dist="38100" dir="2700000" algn="tl">
                        <a:srgbClr val="000000">
                          <a:alpha val="43137"/>
                        </a:srgbClr>
                      </a:outerShdw>
                    </a:effectLst>
                  </a:rPr>
                  <a:t> varies jointly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oMath>
                </a14:m>
                <a:r>
                  <a:rPr lang="en-US" sz="4400" b="1" dirty="0">
                    <a:effectLst>
                      <a:outerShdw blurRad="38100" dist="38100" dir="2700000" algn="tl">
                        <a:srgbClr val="000000">
                          <a:alpha val="43137"/>
                        </a:srgbClr>
                      </a:outerShdw>
                    </a:effectLst>
                  </a:rPr>
                  <a:t> and the square root of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𝒚</m:t>
                    </m:r>
                    <m:r>
                      <a:rPr lang="en-US" sz="4400" b="1" i="0"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𝒛</m:t>
                    </m:r>
                    <m:r>
                      <a:rPr lang="en-US" sz="4400" b="1" i="0"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𝐱</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𝟑</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𝟏𝟔</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𝐳</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𝒙</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𝟕</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𝐲</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r>
                      <a:rPr lang="en-US" sz="4400" b="1" i="1"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505375"/>
                <a:ext cx="12192000" cy="682566"/>
              </a:xfrm>
              <a:blipFill>
                <a:blip r:embed="rId2"/>
                <a:stretch>
                  <a:fillRect t="-95536" b="-44643"/>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21115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171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193183" y="999485"/>
                <a:ext cx="12192000" cy="682566"/>
              </a:xfrm>
            </p:spPr>
            <p:txBody>
              <a:bodyPr>
                <a:normAutofit fontScale="90000"/>
              </a:bodyPr>
              <a:lstStyle/>
              <a:p>
                <a:r>
                  <a:rPr lang="en-US" sz="4400" b="1" dirty="0">
                    <a:effectLst>
                      <a:outerShdw blurRad="38100" dist="38100" dir="2700000" algn="tl">
                        <a:srgbClr val="000000">
                          <a:alpha val="43137"/>
                        </a:srgbClr>
                      </a:outerShdw>
                    </a:effectLst>
                  </a:rPr>
                  <a:t>If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𝒓</m:t>
                    </m:r>
                  </m:oMath>
                </a14:m>
                <a:r>
                  <a:rPr lang="en-US" sz="4400" b="1" dirty="0">
                    <a:effectLst>
                      <a:outerShdw blurRad="38100" dist="38100" dir="2700000" algn="tl">
                        <a:srgbClr val="000000">
                          <a:alpha val="43137"/>
                        </a:srgbClr>
                      </a:outerShdw>
                    </a:effectLst>
                  </a:rPr>
                  <a:t> varies jointly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𝒕</m:t>
                    </m:r>
                  </m:oMath>
                </a14:m>
                <a:r>
                  <a:rPr lang="en-US" sz="4400" b="1" dirty="0">
                    <a:effectLst>
                      <a:outerShdw blurRad="38100" dist="38100" dir="2700000" algn="tl">
                        <a:srgbClr val="000000">
                          <a:alpha val="43137"/>
                        </a:srgbClr>
                      </a:outerShdw>
                    </a:effectLst>
                  </a:rPr>
                  <a:t> and inversely as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𝐫</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𝟏𝟖</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𝟐</m:t>
                    </m:r>
                    <m:r>
                      <a:rPr lang="en-US" sz="4400" b="1" i="1" smtClean="0">
                        <a:effectLst>
                          <a:outerShdw blurRad="38100" dist="38100" dir="2700000" algn="tl">
                            <a:srgbClr val="000000">
                              <a:alpha val="43137"/>
                            </a:srgbClr>
                          </a:outerShdw>
                        </a:effectLst>
                        <a:latin typeface="Cambria Math" panose="02040503050406030204" pitchFamily="18" charset="0"/>
                      </a:rPr>
                      <m:t>, </m:t>
                    </m:r>
                    <m:r>
                      <a:rPr lang="en-US" sz="4400" b="1" i="1" smtClean="0">
                        <a:effectLst>
                          <a:outerShdw blurRad="38100" dist="38100" dir="2700000" algn="tl">
                            <a:srgbClr val="000000">
                              <a:alpha val="43137"/>
                            </a:srgbClr>
                          </a:outerShdw>
                        </a:effectLst>
                        <a:latin typeface="Cambria Math" panose="02040503050406030204" pitchFamily="18" charset="0"/>
                      </a:rPr>
                      <m:t>𝒕</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𝟑</m:t>
                    </m:r>
                    <m:r>
                      <a:rPr lang="en-US" sz="4400" b="1" i="1"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oMath>
                </a14:m>
                <a:r>
                  <a:rPr lang="en-US" sz="4400" b="1" dirty="0">
                    <a:effectLst>
                      <a:outerShdw blurRad="38100" dist="38100" dir="2700000" algn="tl">
                        <a:srgbClr val="000000">
                          <a:alpha val="43137"/>
                        </a:srgbClr>
                      </a:outerShdw>
                    </a:effectLst>
                  </a:rPr>
                  <a:t>, find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𝒔</m:t>
                    </m:r>
                  </m:oMath>
                </a14:m>
                <a:r>
                  <a:rPr lang="en-US" sz="4400" b="1" dirty="0">
                    <a:effectLst>
                      <a:outerShdw blurRad="38100" dist="38100" dir="2700000" algn="tl">
                        <a:srgbClr val="000000">
                          <a:alpha val="43137"/>
                        </a:srgbClr>
                      </a:outerShdw>
                    </a:effectLst>
                  </a:rPr>
                  <a:t> when </a:t>
                </a:r>
                <a14:m>
                  <m:oMath xmlns:m="http://schemas.openxmlformats.org/officeDocument/2006/math">
                    <m:r>
                      <a:rPr lang="en-US" sz="4400" b="1" i="0" smtClean="0">
                        <a:effectLst>
                          <a:outerShdw blurRad="38100" dist="38100" dir="2700000" algn="tl">
                            <a:srgbClr val="000000">
                              <a:alpha val="43137"/>
                            </a:srgbClr>
                          </a:outerShdw>
                        </a:effectLst>
                        <a:latin typeface="Cambria Math" panose="02040503050406030204" pitchFamily="18" charset="0"/>
                      </a:rPr>
                      <m:t>𝐫</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𝟔</m:t>
                    </m:r>
                    <m:r>
                      <a:rPr lang="en-US" sz="4400" b="1" i="0" smtClean="0">
                        <a:effectLst>
                          <a:outerShdw blurRad="38100" dist="38100" dir="2700000" algn="tl">
                            <a:srgbClr val="000000">
                              <a:alpha val="43137"/>
                            </a:srgbClr>
                          </a:outerShdw>
                        </a:effectLst>
                        <a:latin typeface="Cambria Math" panose="02040503050406030204" pitchFamily="18" charset="0"/>
                      </a:rPr>
                      <m:t>, </m:t>
                    </m:r>
                    <m:r>
                      <a:rPr lang="en-US" sz="4400" b="1" i="0" smtClean="0">
                        <a:effectLst>
                          <a:outerShdw blurRad="38100" dist="38100" dir="2700000" algn="tl">
                            <a:srgbClr val="000000">
                              <a:alpha val="43137"/>
                            </a:srgbClr>
                          </a:outerShdw>
                        </a:effectLst>
                        <a:latin typeface="Cambria Math" panose="02040503050406030204" pitchFamily="18" charset="0"/>
                      </a:rPr>
                      <m:t>𝐭</m:t>
                    </m:r>
                    <m:r>
                      <a:rPr lang="en-US" sz="4400" b="1" i="0" smtClean="0">
                        <a:effectLst>
                          <a:outerShdw blurRad="38100" dist="38100" dir="2700000" algn="tl">
                            <a:srgbClr val="000000">
                              <a:alpha val="43137"/>
                            </a:srgbClr>
                          </a:outerShdw>
                        </a:effectLst>
                        <a:latin typeface="Cambria Math" panose="02040503050406030204" pitchFamily="18" charset="0"/>
                      </a:rPr>
                      <m:t>=</m:t>
                    </m:r>
                    <m:r>
                      <a:rPr lang="en-US" sz="4400" b="1" i="0" smtClean="0">
                        <a:effectLst>
                          <a:outerShdw blurRad="38100" dist="38100" dir="2700000" algn="tl">
                            <a:srgbClr val="000000">
                              <a:alpha val="43137"/>
                            </a:srgbClr>
                          </a:outerShdw>
                        </a:effectLst>
                        <a:latin typeface="Cambria Math" panose="02040503050406030204" pitchFamily="18" charset="0"/>
                      </a:rPr>
                      <m:t>𝟐</m:t>
                    </m:r>
                    <m:r>
                      <a:rPr lang="en-US" sz="4400" b="1" i="0" smtClean="0">
                        <a:effectLst>
                          <a:outerShdw blurRad="38100" dist="38100" dir="2700000" algn="tl">
                            <a:srgbClr val="000000">
                              <a:alpha val="43137"/>
                            </a:srgbClr>
                          </a:outerShdw>
                        </a:effectLst>
                        <a:latin typeface="Cambria Math" panose="02040503050406030204" pitchFamily="18" charset="0"/>
                      </a:rPr>
                      <m:t>,</m:t>
                    </m:r>
                  </m:oMath>
                </a14:m>
                <a:r>
                  <a:rPr lang="en-US" sz="4400" b="1" dirty="0">
                    <a:effectLst>
                      <a:outerShdw blurRad="38100" dist="38100" dir="2700000" algn="tl">
                        <a:srgbClr val="000000">
                          <a:alpha val="43137"/>
                        </a:srgbClr>
                      </a:outerShdw>
                    </a:effectLst>
                  </a:rPr>
                  <a:t> and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𝒖</m:t>
                    </m:r>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𝟒</m:t>
                    </m:r>
                    <m:r>
                      <a:rPr lang="en-US" sz="4400" b="1" i="1" smtClean="0">
                        <a:effectLst>
                          <a:outerShdw blurRad="38100" dist="38100" dir="2700000" algn="tl">
                            <a:srgbClr val="000000">
                              <a:alpha val="43137"/>
                            </a:srgbClr>
                          </a:outerShdw>
                        </a:effectLst>
                        <a:latin typeface="Cambria Math" panose="02040503050406030204" pitchFamily="18" charset="0"/>
                      </a:rPr>
                      <m:t>.</m:t>
                    </m:r>
                  </m:oMath>
                </a14:m>
                <a:endParaRPr lang="en-US" sz="4400" b="1" dirty="0">
                  <a:effectLst>
                    <a:outerShdw blurRad="38100" dist="38100" dir="2700000" algn="tl">
                      <a:srgbClr val="000000">
                        <a:alpha val="43137"/>
                      </a:srgbClr>
                    </a:outerShdw>
                  </a:effectLst>
                </a:endParaRP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193183" y="999485"/>
                <a:ext cx="12192000" cy="682566"/>
              </a:xfrm>
              <a:blipFill>
                <a:blip r:embed="rId2"/>
                <a:stretch>
                  <a:fillRect l="-1850" t="-171429" b="-44643"/>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644309"/>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8180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62620"/>
            <a:ext cx="12192000" cy="682566"/>
          </a:xfrm>
        </p:spPr>
        <p:txBody>
          <a:bodyPr>
            <a:noAutofit/>
          </a:bodyPr>
          <a:lstStyle/>
          <a:p>
            <a:r>
              <a:rPr lang="en-US" sz="3600" b="1" dirty="0">
                <a:effectLst>
                  <a:outerShdw blurRad="38100" dist="38100" dir="2700000" algn="tl">
                    <a:srgbClr val="000000">
                      <a:alpha val="43137"/>
                    </a:srgbClr>
                  </a:outerShdw>
                </a:effectLst>
              </a:rPr>
              <a:t>The time required to travel a given distance is inversely proportional to the speed of the travel. If </a:t>
            </a:r>
            <a:r>
              <a:rPr lang="en-US" sz="3600" b="1">
                <a:effectLst>
                  <a:outerShdw blurRad="38100" dist="38100" dir="2700000" algn="tl">
                    <a:srgbClr val="000000">
                      <a:alpha val="43137"/>
                    </a:srgbClr>
                  </a:outerShdw>
                </a:effectLst>
              </a:rPr>
              <a:t>the trip </a:t>
            </a:r>
            <a:r>
              <a:rPr lang="en-US" sz="3600" b="1" dirty="0">
                <a:effectLst>
                  <a:outerShdw blurRad="38100" dist="38100" dir="2700000" algn="tl">
                    <a:srgbClr val="000000">
                      <a:alpha val="43137"/>
                    </a:srgbClr>
                  </a:outerShdw>
                </a:effectLst>
              </a:rPr>
              <a:t>can be made in 3.6 hours at a speed of 70 km/h, how long will it take to make the same trip at 90 km/h?</a:t>
            </a:r>
          </a:p>
        </p:txBody>
      </p:sp>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2045186"/>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idx="4294967295"/>
              </p:nvPr>
            </p:nvSpPr>
            <p:spPr>
              <a:xfrm>
                <a:off x="0" y="680054"/>
                <a:ext cx="12192000" cy="682566"/>
              </a:xfrm>
            </p:spPr>
            <p:txBody>
              <a:bodyPr>
                <a:noAutofit/>
              </a:bodyPr>
              <a:lstStyle/>
              <a:p>
                <a:r>
                  <a:rPr lang="en-US" sz="3200" b="1" dirty="0">
                    <a:effectLst>
                      <a:outerShdw blurRad="38100" dist="38100" dir="2700000" algn="tl">
                        <a:srgbClr val="000000">
                          <a:alpha val="43137"/>
                        </a:srgbClr>
                      </a:outerShdw>
                    </a:effectLst>
                  </a:rPr>
                  <a:t>By Ohm’s Law, the current flowing in a wire is inversely proportional to the resistance of the wire. If the current is 10 amperes (A) when the resistance is 14 Ohms (</a:t>
                </a:r>
                <a14:m>
                  <m:oMath xmlns:m="http://schemas.openxmlformats.org/officeDocument/2006/math">
                    <m:r>
                      <a:rPr lang="en-US" sz="32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𝛀</m:t>
                    </m:r>
                  </m:oMath>
                </a14:m>
                <a:r>
                  <a:rPr lang="en-US" sz="3200" b="1" dirty="0">
                    <a:effectLst>
                      <a:outerShdw blurRad="38100" dist="38100" dir="2700000" algn="tl">
                        <a:srgbClr val="000000">
                          <a:alpha val="43137"/>
                        </a:srgbClr>
                      </a:outerShdw>
                    </a:effectLst>
                  </a:rPr>
                  <a:t>), for what resistance will the current be 7?</a:t>
                </a:r>
              </a:p>
            </p:txBody>
          </p:sp>
        </mc:Choice>
        <mc:Fallback xmlns="">
          <p:sp>
            <p:nvSpPr>
              <p:cNvPr id="2" name="Title 1"/>
              <p:cNvSpPr>
                <a:spLocks noGrp="1" noRot="1" noChangeAspect="1" noMove="1" noResize="1" noEditPoints="1" noAdjustHandles="1" noChangeArrowheads="1" noChangeShapeType="1" noTextEdit="1"/>
              </p:cNvSpPr>
              <p:nvPr>
                <p:ph type="title" idx="4294967295"/>
              </p:nvPr>
            </p:nvSpPr>
            <p:spPr>
              <a:xfrm>
                <a:off x="0" y="680054"/>
                <a:ext cx="12192000" cy="682566"/>
              </a:xfrm>
              <a:blipFill>
                <a:blip r:embed="rId2"/>
                <a:stretch>
                  <a:fillRect l="-1350" t="-118750" r="-150" b="-34821"/>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1B68BEC2-AD65-44A5-AE23-EDCAAF5822C9}"/>
              </a:ext>
            </a:extLst>
          </p:cNvPr>
          <p:cNvCxnSpPr>
            <a:cxnSpLocks/>
          </p:cNvCxnSpPr>
          <p:nvPr/>
        </p:nvCxnSpPr>
        <p:spPr>
          <a:xfrm>
            <a:off x="0" y="1444300"/>
            <a:ext cx="1219200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E896A2-6206-4055-AE1A-6FA2933B3252}"/>
              </a:ext>
            </a:extLst>
          </p:cNvPr>
          <p:cNvSpPr/>
          <p:nvPr/>
        </p:nvSpPr>
        <p:spPr>
          <a:xfrm>
            <a:off x="2295235" y="977900"/>
            <a:ext cx="184731" cy="769441"/>
          </a:xfrm>
          <a:prstGeom prst="rect">
            <a:avLst/>
          </a:prstGeom>
        </p:spPr>
        <p:txBody>
          <a:bodyPr wrap="none">
            <a:spAutoFit/>
          </a:bodyPr>
          <a:lstStyle/>
          <a:p>
            <a:pPr algn="ct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913674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2625</TotalTime>
  <Words>366</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Retrospect</vt:lpstr>
      <vt:lpstr>Section 8.2 Inverse and Joint Variation</vt:lpstr>
      <vt:lpstr>INVERSE VARIATION</vt:lpstr>
      <vt:lpstr>If y varies inversely as q, and y=22 when q=6, find q when y=15.</vt:lpstr>
      <vt:lpstr>If y varies inversely as x, and y=6 when x=5, find x when y=12.</vt:lpstr>
      <vt:lpstr>JOINT VARIATION</vt:lpstr>
      <vt:lpstr>If z varies jointly as x and the square root of y, and z=6 when x=3 and y=16, find z when x=7 and y=4.</vt:lpstr>
      <vt:lpstr>If r varies jointly as s and t and inversely as  u, and r=18 when  s=2, t=3, and u=4, find s when r=6, t=2, and u=4.</vt:lpstr>
      <vt:lpstr>The time required to travel a given distance is inversely proportional to the speed of the travel. If the trip can be made in 3.6 hours at a speed of 70 km/h, how long will it take to make the same trip at 90 km/h?</vt:lpstr>
      <vt:lpstr>By Ohm’s Law, the current flowing in a wire is inversely proportional to the resistance of the wire. If the current is 10 amperes (A) when the resistance is 14 Ohms (Ω), for what resistance will the current be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Section 2C: Laws of Exponents</dc:title>
  <dc:creator>Michael Kuniega</dc:creator>
  <cp:lastModifiedBy>Michael Kuniega</cp:lastModifiedBy>
  <cp:revision>80</cp:revision>
  <cp:lastPrinted>2020-08-03T16:23:34Z</cp:lastPrinted>
  <dcterms:created xsi:type="dcterms:W3CDTF">2018-08-29T02:57:50Z</dcterms:created>
  <dcterms:modified xsi:type="dcterms:W3CDTF">2020-08-19T05:48:38Z</dcterms:modified>
</cp:coreProperties>
</file>