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70" r:id="rId6"/>
    <p:sldId id="271" r:id="rId7"/>
    <p:sldId id="272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9" r:id="rId18"/>
    <p:sldId id="290" r:id="rId19"/>
    <p:sldId id="292" r:id="rId20"/>
    <p:sldId id="311" r:id="rId21"/>
    <p:sldId id="293" r:id="rId22"/>
    <p:sldId id="294" r:id="rId23"/>
    <p:sldId id="295" r:id="rId24"/>
    <p:sldId id="303" r:id="rId25"/>
    <p:sldId id="30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2" autoAdjust="0"/>
    <p:restoredTop sz="94660"/>
  </p:normalViewPr>
  <p:slideViewPr>
    <p:cSldViewPr snapToGrid="0">
      <p:cViewPr varScale="1">
        <p:scale>
          <a:sx n="75" d="100"/>
          <a:sy n="75" d="100"/>
        </p:scale>
        <p:origin x="42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2B06E-C694-44C2-A422-5AEEF17FF572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2F0897-37D9-4FB0-9395-DD24718EE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46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2E6B1B-F6B0-4066-86C9-884745134908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0366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7DBB6F-5A66-4CB2-9C24-39143D86F519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71868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167456-C4A8-4D43-8820-2EEA7B85FBAB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983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802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52E1DC-8E9C-43E1-A4CA-2BFAAEAC4B9C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993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61459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71F9D8-1907-4227-B8CA-6F6C5CB66CD3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0035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56783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97121B-1D1A-43FF-8B19-CF215F9D0852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013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14361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3132B2-1EAC-4C82-9340-133C7970A0E6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024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77200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5C2D51-E98D-4F3E-9B99-A6BB4C20C221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034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93065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E43F5F-3220-4836-A0EB-4AAA83C76CF0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39223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2BD629-3D70-4686-91F2-8A54F89A1BFD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865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3CE465-3A6B-4BDC-BFCF-3E73ACDC425D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4734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AFE82E-577E-4D29-9DC8-2499A6052BC8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489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FD2565-DE6B-44EA-9D8D-979783B4D06B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688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7371CE-0DDF-49D5-9990-6D792DEE0279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69910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E5330E-F880-443F-82E9-C86ADB1EB955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68114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57F9CA-685A-46FD-86F9-0FB987AEE6B3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3000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328146-54CF-47FC-9569-D31B61E4B78D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5312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A8574D-877A-4DA8-921B-5335D1F29B60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6117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E6420F-2131-4847-8240-1F7408638976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8825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AC1C45-EB44-4E08-9C14-33CAB5929E37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870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1132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49FF74-1EA6-4C7C-A3DC-0C2C3E536551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880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8128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E75F70-8B14-49BA-878F-14BE84045CA9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890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9455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770C30-2097-41EC-A50F-854F0244C745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952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4883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D79F8D-FD86-407F-8FA6-6C0F070E2BCA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3576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37B1-8DD4-43E8-915C-1A11DAC185AE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1896-1C26-4874-BB2D-EB77FBDDD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57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37B1-8DD4-43E8-915C-1A11DAC185AE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1896-1C26-4874-BB2D-EB77FBDDD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3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37B1-8DD4-43E8-915C-1A11DAC185AE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1896-1C26-4874-BB2D-EB77FBDDD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626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4DDCEB24-D7E0-4078-ABD8-EEC96685EA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6301107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62443967-C83E-4A09-A0D4-92C561A2CE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598602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5EB3F0BE-3219-4984-80D6-913FEEE1DE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2289461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B4A4FCA7-B0D4-4F27-B518-8408CF9849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722264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37B1-8DD4-43E8-915C-1A11DAC185AE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1896-1C26-4874-BB2D-EB77FBDDD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2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37B1-8DD4-43E8-915C-1A11DAC185AE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1896-1C26-4874-BB2D-EB77FBDDD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644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37B1-8DD4-43E8-915C-1A11DAC185AE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1896-1C26-4874-BB2D-EB77FBDDD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249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37B1-8DD4-43E8-915C-1A11DAC185AE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1896-1C26-4874-BB2D-EB77FBDDD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867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37B1-8DD4-43E8-915C-1A11DAC185AE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1896-1C26-4874-BB2D-EB77FBDDD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58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37B1-8DD4-43E8-915C-1A11DAC185AE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1896-1C26-4874-BB2D-EB77FBDDD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688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37B1-8DD4-43E8-915C-1A11DAC185AE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1896-1C26-4874-BB2D-EB77FBDDD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9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37B1-8DD4-43E8-915C-1A11DAC185AE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1896-1C26-4874-BB2D-EB77FBDDD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51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837B1-8DD4-43E8-915C-1A11DAC185AE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B1896-1C26-4874-BB2D-EB77FBDDD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36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2286000"/>
            <a:ext cx="9144000" cy="1143000"/>
          </a:xfrm>
        </p:spPr>
        <p:txBody>
          <a:bodyPr anchor="ctr">
            <a:normAutofit fontScale="90000"/>
          </a:bodyPr>
          <a:lstStyle/>
          <a:p>
            <a:r>
              <a:rPr lang="en-US" altLang="en-US" dirty="0"/>
              <a:t>Chapter </a:t>
            </a:r>
            <a:r>
              <a:rPr lang="en-US" altLang="en-US" dirty="0" smtClean="0"/>
              <a:t>12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Properties of Solutions</a:t>
            </a:r>
            <a:endParaRPr lang="en-US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35633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Temperature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9505" y="1981200"/>
            <a:ext cx="7032567" cy="4114800"/>
          </a:xfrm>
        </p:spPr>
        <p:txBody>
          <a:bodyPr>
            <a:noAutofit/>
          </a:bodyPr>
          <a:lstStyle/>
          <a:p>
            <a:r>
              <a:rPr lang="en-US" altLang="en-US" sz="3600" dirty="0"/>
              <a:t>The opposite is true of gases: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3600" dirty="0"/>
              <a:t>Carbonated soft drinks are more “bubbly” if stored in the refrigerator.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3600" dirty="0"/>
              <a:t>Warm lakes have less O</a:t>
            </a:r>
            <a:r>
              <a:rPr lang="en-US" altLang="en-US" sz="3600" baseline="-25000" dirty="0"/>
              <a:t>2</a:t>
            </a:r>
            <a:r>
              <a:rPr lang="en-US" altLang="en-US" sz="3600" dirty="0"/>
              <a:t> dissolved in them than cool lakes.</a:t>
            </a:r>
          </a:p>
        </p:txBody>
      </p:sp>
      <p:pic>
        <p:nvPicPr>
          <p:cNvPr id="44038" name="Picture 6" descr="13_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9"/>
          <a:stretch>
            <a:fillRect/>
          </a:stretch>
        </p:blipFill>
        <p:spPr>
          <a:xfrm>
            <a:off x="7552112" y="1583575"/>
            <a:ext cx="4222750" cy="4191000"/>
          </a:xfrm>
        </p:spPr>
      </p:pic>
    </p:spTree>
    <p:extLst>
      <p:ext uri="{BB962C8B-B14F-4D97-AF65-F5344CB8AC3E}">
        <p14:creationId xmlns:p14="http://schemas.microsoft.com/office/powerpoint/2010/main" val="40041292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85750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8000" b="1" dirty="0">
                <a:solidFill>
                  <a:srgbClr val="0070C0"/>
                </a:solidFill>
              </a:rPr>
              <a:t>Ways of Expressing Concentrations of Solutions</a:t>
            </a:r>
            <a:endParaRPr lang="en-US" altLang="en-US" sz="6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19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Mass Percentage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3086100"/>
            <a:ext cx="2895600" cy="685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3600" dirty="0"/>
              <a:t>Mass % of A =</a:t>
            </a:r>
          </a:p>
        </p:txBody>
      </p:sp>
      <p:grpSp>
        <p:nvGrpSpPr>
          <p:cNvPr id="47113" name="Group 9"/>
          <p:cNvGrpSpPr>
            <a:grpSpLocks/>
          </p:cNvGrpSpPr>
          <p:nvPr/>
        </p:nvGrpSpPr>
        <p:grpSpPr bwMode="auto">
          <a:xfrm>
            <a:off x="4652963" y="2819403"/>
            <a:ext cx="4221163" cy="1200151"/>
            <a:chOff x="1971" y="1776"/>
            <a:chExt cx="2659" cy="756"/>
          </a:xfrm>
        </p:grpSpPr>
        <p:sp>
          <p:nvSpPr>
            <p:cNvPr id="47109" name="Rectangle 5"/>
            <p:cNvSpPr>
              <a:spLocks noChangeArrowheads="1"/>
            </p:cNvSpPr>
            <p:nvPr/>
          </p:nvSpPr>
          <p:spPr bwMode="auto">
            <a:xfrm>
              <a:off x="1971" y="1776"/>
              <a:ext cx="2659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3600">
                  <a:solidFill>
                    <a:srgbClr val="C82E32"/>
                  </a:solidFill>
                </a:rPr>
                <a:t>mass of A in solution</a:t>
              </a:r>
            </a:p>
            <a:p>
              <a:pPr algn="ctr"/>
              <a:r>
                <a:rPr lang="en-US" altLang="en-US" sz="3600">
                  <a:solidFill>
                    <a:srgbClr val="C82E32"/>
                  </a:solidFill>
                </a:rPr>
                <a:t>total mass of solution</a:t>
              </a:r>
            </a:p>
          </p:txBody>
        </p:sp>
        <p:sp>
          <p:nvSpPr>
            <p:cNvPr id="47110" name="Line 6"/>
            <p:cNvSpPr>
              <a:spLocks noChangeShapeType="1"/>
            </p:cNvSpPr>
            <p:nvPr/>
          </p:nvSpPr>
          <p:spPr bwMode="auto">
            <a:xfrm>
              <a:off x="2016" y="2136"/>
              <a:ext cx="2544" cy="0"/>
            </a:xfrm>
            <a:prstGeom prst="line">
              <a:avLst/>
            </a:prstGeom>
            <a:noFill/>
            <a:ln w="28575">
              <a:solidFill>
                <a:srgbClr val="C82E3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3600"/>
            </a:p>
          </p:txBody>
        </p:sp>
      </p:grp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8839200" y="3073400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600" dirty="0">
                <a:sym typeface="Symbol" panose="05050102010706020507" pitchFamily="18" charset="2"/>
              </a:rPr>
              <a:t> 100</a:t>
            </a: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30729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2800" y="2857500"/>
            <a:ext cx="1371600" cy="685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/>
              <a:t>ppm =</a:t>
            </a:r>
          </a:p>
        </p:txBody>
      </p:sp>
      <p:grpSp>
        <p:nvGrpSpPr>
          <p:cNvPr id="49156" name="Group 4"/>
          <p:cNvGrpSpPr>
            <a:grpSpLocks/>
          </p:cNvGrpSpPr>
          <p:nvPr/>
        </p:nvGrpSpPr>
        <p:grpSpPr bwMode="auto">
          <a:xfrm>
            <a:off x="4724400" y="2590802"/>
            <a:ext cx="4038600" cy="1077913"/>
            <a:chOff x="2016" y="1776"/>
            <a:chExt cx="2544" cy="679"/>
          </a:xfrm>
        </p:grpSpPr>
        <p:sp>
          <p:nvSpPr>
            <p:cNvPr id="49157" name="Rectangle 5"/>
            <p:cNvSpPr>
              <a:spLocks noChangeArrowheads="1"/>
            </p:cNvSpPr>
            <p:nvPr/>
          </p:nvSpPr>
          <p:spPr bwMode="auto">
            <a:xfrm>
              <a:off x="2110" y="1776"/>
              <a:ext cx="2381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3200">
                  <a:solidFill>
                    <a:srgbClr val="C82E32"/>
                  </a:solidFill>
                </a:rPr>
                <a:t>mass of A in solution</a:t>
              </a:r>
            </a:p>
            <a:p>
              <a:pPr algn="ctr"/>
              <a:r>
                <a:rPr lang="en-US" altLang="en-US" sz="3200">
                  <a:solidFill>
                    <a:srgbClr val="C82E32"/>
                  </a:solidFill>
                </a:rPr>
                <a:t>total mass of solution</a:t>
              </a:r>
            </a:p>
          </p:txBody>
        </p:sp>
        <p:sp>
          <p:nvSpPr>
            <p:cNvPr id="49158" name="Line 6"/>
            <p:cNvSpPr>
              <a:spLocks noChangeShapeType="1"/>
            </p:cNvSpPr>
            <p:nvPr/>
          </p:nvSpPr>
          <p:spPr bwMode="auto">
            <a:xfrm>
              <a:off x="2016" y="2136"/>
              <a:ext cx="2544" cy="0"/>
            </a:xfrm>
            <a:prstGeom prst="line">
              <a:avLst/>
            </a:prstGeom>
            <a:noFill/>
            <a:ln w="28575">
              <a:solidFill>
                <a:srgbClr val="C82E3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8839200" y="2844800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>
                <a:sym typeface="Symbol" panose="05050102010706020507" pitchFamily="18" charset="2"/>
              </a:rPr>
              <a:t> 10</a:t>
            </a:r>
            <a:r>
              <a:rPr lang="en-US" altLang="en-US" baseline="30000">
                <a:sym typeface="Symbol" panose="05050102010706020507" pitchFamily="18" charset="2"/>
              </a:rPr>
              <a:t>6</a:t>
            </a:r>
            <a:endParaRPr lang="en-US" altLang="en-US"/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1990725" y="1828801"/>
            <a:ext cx="619656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5000" dirty="0">
                <a:solidFill>
                  <a:srgbClr val="0070C0"/>
                </a:solidFill>
              </a:rPr>
              <a:t>Parts per Million (ppm)</a:t>
            </a: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1981201" y="4083051"/>
            <a:ext cx="582146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5000" dirty="0">
                <a:solidFill>
                  <a:srgbClr val="0070C0"/>
                </a:solidFill>
              </a:rPr>
              <a:t>Parts per Billion (ppb)</a:t>
            </a: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3352800" y="5041900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ppb </a:t>
            </a:r>
            <a:r>
              <a:rPr lang="en-US" altLang="en-US" dirty="0"/>
              <a:t>=</a:t>
            </a:r>
          </a:p>
        </p:txBody>
      </p:sp>
      <p:grpSp>
        <p:nvGrpSpPr>
          <p:cNvPr id="49163" name="Group 11"/>
          <p:cNvGrpSpPr>
            <a:grpSpLocks/>
          </p:cNvGrpSpPr>
          <p:nvPr/>
        </p:nvGrpSpPr>
        <p:grpSpPr bwMode="auto">
          <a:xfrm>
            <a:off x="4724400" y="4775202"/>
            <a:ext cx="4038600" cy="1077913"/>
            <a:chOff x="2016" y="1776"/>
            <a:chExt cx="2544" cy="679"/>
          </a:xfrm>
        </p:grpSpPr>
        <p:sp>
          <p:nvSpPr>
            <p:cNvPr id="49164" name="Rectangle 12"/>
            <p:cNvSpPr>
              <a:spLocks noChangeArrowheads="1"/>
            </p:cNvSpPr>
            <p:nvPr/>
          </p:nvSpPr>
          <p:spPr bwMode="auto">
            <a:xfrm>
              <a:off x="2110" y="1776"/>
              <a:ext cx="2381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3200">
                  <a:solidFill>
                    <a:srgbClr val="C82E32"/>
                  </a:solidFill>
                </a:rPr>
                <a:t>mass of A in solution</a:t>
              </a:r>
            </a:p>
            <a:p>
              <a:pPr algn="ctr"/>
              <a:r>
                <a:rPr lang="en-US" altLang="en-US" sz="3200">
                  <a:solidFill>
                    <a:srgbClr val="C82E32"/>
                  </a:solidFill>
                </a:rPr>
                <a:t>total mass of solution</a:t>
              </a:r>
            </a:p>
          </p:txBody>
        </p:sp>
        <p:sp>
          <p:nvSpPr>
            <p:cNvPr id="49165" name="Line 13"/>
            <p:cNvSpPr>
              <a:spLocks noChangeShapeType="1"/>
            </p:cNvSpPr>
            <p:nvPr/>
          </p:nvSpPr>
          <p:spPr bwMode="auto">
            <a:xfrm>
              <a:off x="2016" y="2136"/>
              <a:ext cx="2544" cy="0"/>
            </a:xfrm>
            <a:prstGeom prst="line">
              <a:avLst/>
            </a:prstGeom>
            <a:noFill/>
            <a:ln w="28575">
              <a:solidFill>
                <a:srgbClr val="C82E3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8839200" y="5029200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>
                <a:sym typeface="Symbol" panose="05050102010706020507" pitchFamily="18" charset="2"/>
              </a:rPr>
              <a:t> 10</a:t>
            </a:r>
            <a:r>
              <a:rPr lang="en-US" altLang="en-US" baseline="30000">
                <a:sym typeface="Symbol" panose="05050102010706020507" pitchFamily="18" charset="2"/>
              </a:rPr>
              <a:t>9</a:t>
            </a:r>
            <a:endParaRPr lang="en-US" altLang="en-US"/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>
            <a:off x="2859088" y="3810000"/>
            <a:ext cx="6477000" cy="0"/>
          </a:xfrm>
          <a:prstGeom prst="line">
            <a:avLst/>
          </a:prstGeom>
          <a:noFill/>
          <a:ln w="76200">
            <a:solidFill>
              <a:srgbClr val="C82E32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9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1" grpId="0"/>
      <p:bldP spid="49162" grpId="0"/>
      <p:bldP spid="491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85" name="Group 9"/>
          <p:cNvGrpSpPr>
            <a:grpSpLocks/>
          </p:cNvGrpSpPr>
          <p:nvPr/>
        </p:nvGrpSpPr>
        <p:grpSpPr bwMode="auto">
          <a:xfrm>
            <a:off x="3200400" y="2362202"/>
            <a:ext cx="5257800" cy="1077913"/>
            <a:chOff x="432" y="1744"/>
            <a:chExt cx="3312" cy="679"/>
          </a:xfrm>
        </p:grpSpPr>
        <p:grpSp>
          <p:nvGrpSpPr>
            <p:cNvPr id="50182" name="Group 6"/>
            <p:cNvGrpSpPr>
              <a:grpSpLocks/>
            </p:cNvGrpSpPr>
            <p:nvPr/>
          </p:nvGrpSpPr>
          <p:grpSpPr bwMode="auto">
            <a:xfrm>
              <a:off x="1152" y="1744"/>
              <a:ext cx="2592" cy="679"/>
              <a:chOff x="1152" y="1744"/>
              <a:chExt cx="2592" cy="679"/>
            </a:xfrm>
          </p:grpSpPr>
          <p:sp>
            <p:nvSpPr>
              <p:cNvPr id="50180" name="Rectangle 4"/>
              <p:cNvSpPr>
                <a:spLocks noChangeArrowheads="1"/>
              </p:cNvSpPr>
              <p:nvPr/>
            </p:nvSpPr>
            <p:spPr bwMode="auto">
              <a:xfrm>
                <a:off x="1218" y="1744"/>
                <a:ext cx="2460" cy="6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3200">
                    <a:solidFill>
                      <a:srgbClr val="C82E32"/>
                    </a:solidFill>
                  </a:rPr>
                  <a:t>moles of A</a:t>
                </a:r>
              </a:p>
              <a:p>
                <a:pPr algn="ctr"/>
                <a:r>
                  <a:rPr lang="en-US" altLang="en-US" sz="3200">
                    <a:solidFill>
                      <a:srgbClr val="C82E32"/>
                    </a:solidFill>
                  </a:rPr>
                  <a:t>total moles in solution</a:t>
                </a:r>
                <a:endParaRPr lang="en-US" altLang="en-US" sz="3600">
                  <a:solidFill>
                    <a:srgbClr val="C82E32"/>
                  </a:solidFill>
                </a:endParaRPr>
              </a:p>
            </p:txBody>
          </p:sp>
          <p:sp>
            <p:nvSpPr>
              <p:cNvPr id="50181" name="Line 5"/>
              <p:cNvSpPr>
                <a:spLocks noChangeShapeType="1"/>
              </p:cNvSpPr>
              <p:nvPr/>
            </p:nvSpPr>
            <p:spPr bwMode="auto">
              <a:xfrm>
                <a:off x="1152" y="2088"/>
                <a:ext cx="2592" cy="0"/>
              </a:xfrm>
              <a:prstGeom prst="line">
                <a:avLst/>
              </a:prstGeom>
              <a:noFill/>
              <a:ln w="31750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0183" name="Rectangle 7"/>
            <p:cNvSpPr>
              <a:spLocks noChangeArrowheads="1"/>
            </p:cNvSpPr>
            <p:nvPr/>
          </p:nvSpPr>
          <p:spPr bwMode="auto">
            <a:xfrm>
              <a:off x="432" y="1904"/>
              <a:ext cx="53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i="1">
                  <a:solidFill>
                    <a:srgbClr val="C82E32"/>
                  </a:solidFill>
                </a:rPr>
                <a:t>X</a:t>
              </a:r>
              <a:r>
                <a:rPr lang="en-US" altLang="en-US" sz="3200" baseline="-25000">
                  <a:solidFill>
                    <a:srgbClr val="C82E32"/>
                  </a:solidFill>
                </a:rPr>
                <a:t>A</a:t>
              </a:r>
              <a:r>
                <a:rPr lang="en-US" altLang="en-US" sz="3200">
                  <a:solidFill>
                    <a:srgbClr val="C82E32"/>
                  </a:solidFill>
                </a:rPr>
                <a:t> =</a:t>
              </a:r>
              <a:endParaRPr lang="en-US" altLang="en-US" sz="3200" i="1">
                <a:solidFill>
                  <a:srgbClr val="C82E32"/>
                </a:solidFill>
              </a:endParaRPr>
            </a:p>
          </p:txBody>
        </p:sp>
      </p:grpSp>
      <p:sp>
        <p:nvSpPr>
          <p:cNvPr id="5018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Mole Fraction (</a:t>
            </a:r>
            <a:r>
              <a:rPr lang="en-US" altLang="en-US" i="1"/>
              <a:t>X</a:t>
            </a:r>
            <a:r>
              <a:rPr lang="en-US" altLang="en-US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1014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0" name="Group 10"/>
          <p:cNvGrpSpPr>
            <a:grpSpLocks/>
          </p:cNvGrpSpPr>
          <p:nvPr/>
        </p:nvGrpSpPr>
        <p:grpSpPr bwMode="auto">
          <a:xfrm>
            <a:off x="4165601" y="1905002"/>
            <a:ext cx="3844925" cy="1077913"/>
            <a:chOff x="1562" y="1488"/>
            <a:chExt cx="2422" cy="679"/>
          </a:xfrm>
        </p:grpSpPr>
        <p:grpSp>
          <p:nvGrpSpPr>
            <p:cNvPr id="51209" name="Group 9"/>
            <p:cNvGrpSpPr>
              <a:grpSpLocks/>
            </p:cNvGrpSpPr>
            <p:nvPr/>
          </p:nvGrpSpPr>
          <p:grpSpPr bwMode="auto">
            <a:xfrm>
              <a:off x="2112" y="1488"/>
              <a:ext cx="1872" cy="679"/>
              <a:chOff x="2112" y="1488"/>
              <a:chExt cx="1872" cy="679"/>
            </a:xfrm>
          </p:grpSpPr>
          <p:sp>
            <p:nvSpPr>
              <p:cNvPr id="51204" name="Rectangle 4"/>
              <p:cNvSpPr>
                <a:spLocks noChangeArrowheads="1"/>
              </p:cNvSpPr>
              <p:nvPr/>
            </p:nvSpPr>
            <p:spPr bwMode="auto">
              <a:xfrm>
                <a:off x="2322" y="1488"/>
                <a:ext cx="1497" cy="6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3200">
                    <a:solidFill>
                      <a:srgbClr val="C82E32"/>
                    </a:solidFill>
                  </a:rPr>
                  <a:t>mol of solute</a:t>
                </a:r>
              </a:p>
              <a:p>
                <a:pPr algn="ctr"/>
                <a:r>
                  <a:rPr lang="en-US" altLang="en-US" sz="3200">
                    <a:solidFill>
                      <a:srgbClr val="C82E32"/>
                    </a:solidFill>
                  </a:rPr>
                  <a:t>L of solution</a:t>
                </a:r>
                <a:endParaRPr lang="en-US" altLang="en-US" sz="3600">
                  <a:solidFill>
                    <a:srgbClr val="C82E32"/>
                  </a:solidFill>
                </a:endParaRPr>
              </a:p>
            </p:txBody>
          </p:sp>
          <p:sp>
            <p:nvSpPr>
              <p:cNvPr id="51205" name="Line 5"/>
              <p:cNvSpPr>
                <a:spLocks noChangeShapeType="1"/>
              </p:cNvSpPr>
              <p:nvPr/>
            </p:nvSpPr>
            <p:spPr bwMode="auto">
              <a:xfrm>
                <a:off x="2112" y="1832"/>
                <a:ext cx="1872" cy="0"/>
              </a:xfrm>
              <a:prstGeom prst="line">
                <a:avLst/>
              </a:prstGeom>
              <a:noFill/>
              <a:ln w="31750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206" name="Rectangle 6"/>
            <p:cNvSpPr>
              <a:spLocks noChangeArrowheads="1"/>
            </p:cNvSpPr>
            <p:nvPr/>
          </p:nvSpPr>
          <p:spPr bwMode="auto">
            <a:xfrm>
              <a:off x="1562" y="1648"/>
              <a:ext cx="52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i="1">
                  <a:solidFill>
                    <a:srgbClr val="C82E32"/>
                  </a:solidFill>
                </a:rPr>
                <a:t>M</a:t>
              </a:r>
              <a:r>
                <a:rPr lang="en-US" altLang="en-US" sz="3200">
                  <a:solidFill>
                    <a:srgbClr val="C82E32"/>
                  </a:solidFill>
                </a:rPr>
                <a:t> =</a:t>
              </a:r>
              <a:endParaRPr lang="en-US" altLang="en-US" sz="3200" i="1">
                <a:solidFill>
                  <a:srgbClr val="C82E32"/>
                </a:solidFill>
              </a:endParaRPr>
            </a:p>
          </p:txBody>
        </p:sp>
      </p:grpSp>
      <p:sp>
        <p:nvSpPr>
          <p:cNvPr id="5120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Molarity (</a:t>
            </a:r>
            <a:r>
              <a:rPr lang="en-US" altLang="en-US" i="1"/>
              <a:t>M</a:t>
            </a:r>
            <a:r>
              <a:rPr lang="en-US" altLang="en-US"/>
              <a:t>)</a:t>
            </a:r>
          </a:p>
        </p:txBody>
      </p:sp>
      <p:sp>
        <p:nvSpPr>
          <p:cNvPr id="5120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209800" y="3276600"/>
            <a:ext cx="7772400" cy="2667000"/>
          </a:xfrm>
        </p:spPr>
        <p:txBody>
          <a:bodyPr/>
          <a:lstStyle/>
          <a:p>
            <a:r>
              <a:rPr lang="en-US" altLang="en-US" dirty="0" smtClean="0"/>
              <a:t>Because </a:t>
            </a:r>
            <a:r>
              <a:rPr lang="en-US" altLang="en-US" dirty="0"/>
              <a:t>volume is temperature dependent, molarity can change with temperature.</a:t>
            </a:r>
          </a:p>
        </p:txBody>
      </p:sp>
    </p:spTree>
    <p:extLst>
      <p:ext uri="{BB962C8B-B14F-4D97-AF65-F5344CB8AC3E}">
        <p14:creationId xmlns:p14="http://schemas.microsoft.com/office/powerpoint/2010/main" val="384115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/>
          <p:cNvGrpSpPr>
            <a:grpSpLocks/>
          </p:cNvGrpSpPr>
          <p:nvPr/>
        </p:nvGrpSpPr>
        <p:grpSpPr bwMode="auto">
          <a:xfrm>
            <a:off x="4165601" y="1905002"/>
            <a:ext cx="3844925" cy="1077913"/>
            <a:chOff x="1562" y="1488"/>
            <a:chExt cx="2422" cy="679"/>
          </a:xfrm>
        </p:grpSpPr>
        <p:grpSp>
          <p:nvGrpSpPr>
            <p:cNvPr id="52227" name="Group 3"/>
            <p:cNvGrpSpPr>
              <a:grpSpLocks/>
            </p:cNvGrpSpPr>
            <p:nvPr/>
          </p:nvGrpSpPr>
          <p:grpSpPr bwMode="auto">
            <a:xfrm>
              <a:off x="2112" y="1488"/>
              <a:ext cx="1872" cy="679"/>
              <a:chOff x="2112" y="1488"/>
              <a:chExt cx="1872" cy="679"/>
            </a:xfrm>
          </p:grpSpPr>
          <p:sp>
            <p:nvSpPr>
              <p:cNvPr id="52228" name="Rectangle 4"/>
              <p:cNvSpPr>
                <a:spLocks noChangeArrowheads="1"/>
              </p:cNvSpPr>
              <p:nvPr/>
            </p:nvSpPr>
            <p:spPr bwMode="auto">
              <a:xfrm>
                <a:off x="2322" y="1488"/>
                <a:ext cx="1497" cy="6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3200">
                    <a:solidFill>
                      <a:srgbClr val="C82E32"/>
                    </a:solidFill>
                  </a:rPr>
                  <a:t>mol of solute</a:t>
                </a:r>
              </a:p>
              <a:p>
                <a:pPr algn="ctr"/>
                <a:r>
                  <a:rPr lang="en-US" altLang="en-US" sz="3200">
                    <a:solidFill>
                      <a:srgbClr val="C82E32"/>
                    </a:solidFill>
                  </a:rPr>
                  <a:t>kg of solvent</a:t>
                </a:r>
                <a:endParaRPr lang="en-US" altLang="en-US" sz="3600">
                  <a:solidFill>
                    <a:srgbClr val="C82E32"/>
                  </a:solidFill>
                </a:endParaRPr>
              </a:p>
            </p:txBody>
          </p:sp>
          <p:sp>
            <p:nvSpPr>
              <p:cNvPr id="52229" name="Line 5"/>
              <p:cNvSpPr>
                <a:spLocks noChangeShapeType="1"/>
              </p:cNvSpPr>
              <p:nvPr/>
            </p:nvSpPr>
            <p:spPr bwMode="auto">
              <a:xfrm>
                <a:off x="2112" y="1832"/>
                <a:ext cx="1872" cy="0"/>
              </a:xfrm>
              <a:prstGeom prst="line">
                <a:avLst/>
              </a:prstGeom>
              <a:noFill/>
              <a:ln w="31750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2230" name="Rectangle 6"/>
            <p:cNvSpPr>
              <a:spLocks noChangeArrowheads="1"/>
            </p:cNvSpPr>
            <p:nvPr/>
          </p:nvSpPr>
          <p:spPr bwMode="auto">
            <a:xfrm>
              <a:off x="1562" y="1648"/>
              <a:ext cx="50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i="1">
                  <a:solidFill>
                    <a:srgbClr val="C82E32"/>
                  </a:solidFill>
                </a:rPr>
                <a:t>m</a:t>
              </a:r>
              <a:r>
                <a:rPr lang="en-US" altLang="en-US" sz="3200">
                  <a:solidFill>
                    <a:srgbClr val="C82E32"/>
                  </a:solidFill>
                </a:rPr>
                <a:t> =</a:t>
              </a:r>
              <a:endParaRPr lang="en-US" altLang="en-US" sz="3200" i="1">
                <a:solidFill>
                  <a:srgbClr val="C82E32"/>
                </a:solidFill>
              </a:endParaRPr>
            </a:p>
          </p:txBody>
        </p:sp>
      </p:grpSp>
      <p:sp>
        <p:nvSpPr>
          <p:cNvPr id="5223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Molality (</a:t>
            </a:r>
            <a:r>
              <a:rPr lang="en-US" altLang="en-US" i="1"/>
              <a:t>m</a:t>
            </a:r>
            <a:r>
              <a:rPr lang="en-US" altLang="en-US"/>
              <a:t>)</a:t>
            </a:r>
          </a:p>
        </p:txBody>
      </p:sp>
      <p:sp>
        <p:nvSpPr>
          <p:cNvPr id="5223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209800" y="3810000"/>
            <a:ext cx="7772400" cy="2286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/>
              <a:t>	Because both moles and mass do not change with temperature, molality (unlike molarity) is </a:t>
            </a:r>
            <a:r>
              <a:rPr lang="en-US" altLang="en-US" i="1"/>
              <a:t>not</a:t>
            </a:r>
            <a:r>
              <a:rPr lang="en-US" altLang="en-US"/>
              <a:t> temperature dependent.</a:t>
            </a:r>
          </a:p>
        </p:txBody>
      </p:sp>
    </p:spTree>
    <p:extLst>
      <p:ext uri="{BB962C8B-B14F-4D97-AF65-F5344CB8AC3E}">
        <p14:creationId xmlns:p14="http://schemas.microsoft.com/office/powerpoint/2010/main" val="326346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Colligative Properties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8393" y="2056014"/>
            <a:ext cx="10523913" cy="4953000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Changes in </a:t>
            </a:r>
            <a:r>
              <a:rPr lang="en-US" altLang="en-US" sz="3600" dirty="0">
                <a:solidFill>
                  <a:srgbClr val="003296"/>
                </a:solidFill>
              </a:rPr>
              <a:t>colligative properties</a:t>
            </a:r>
            <a:r>
              <a:rPr lang="en-US" altLang="en-US" sz="3600" dirty="0"/>
              <a:t> depend only on the </a:t>
            </a:r>
            <a:r>
              <a:rPr lang="en-US" altLang="en-US" sz="3600" i="1" dirty="0"/>
              <a:t>number</a:t>
            </a:r>
            <a:r>
              <a:rPr lang="en-US" altLang="en-US" sz="3600" dirty="0"/>
              <a:t> of solute particles present, not on the </a:t>
            </a:r>
            <a:r>
              <a:rPr lang="en-US" altLang="en-US" sz="3600" i="1" dirty="0"/>
              <a:t>identity</a:t>
            </a:r>
            <a:r>
              <a:rPr lang="en-US" altLang="en-US" sz="3600" dirty="0"/>
              <a:t> of the solute particles.</a:t>
            </a:r>
          </a:p>
          <a:p>
            <a:r>
              <a:rPr lang="en-US" altLang="en-US" sz="3600" dirty="0"/>
              <a:t>Among colligative properties </a:t>
            </a:r>
            <a:r>
              <a:rPr lang="en-US" altLang="en-US" sz="3600" dirty="0" smtClean="0"/>
              <a:t>are:</a:t>
            </a:r>
            <a:endParaRPr lang="en-US" altLang="en-US" sz="36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3600" dirty="0"/>
              <a:t>Vapor pressure lowering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3600" dirty="0"/>
              <a:t>Boiling point elevation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3600" smtClean="0"/>
              <a:t>Freezing</a:t>
            </a:r>
            <a:r>
              <a:rPr lang="en-US" altLang="en-US" sz="3600" smtClean="0"/>
              <a:t> </a:t>
            </a:r>
            <a:r>
              <a:rPr lang="en-US" altLang="en-US" sz="3600" dirty="0"/>
              <a:t>point depression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3600" dirty="0"/>
              <a:t>Osmotic pressure </a:t>
            </a:r>
          </a:p>
        </p:txBody>
      </p:sp>
    </p:spTree>
    <p:extLst>
      <p:ext uri="{BB962C8B-B14F-4D97-AF65-F5344CB8AC3E}">
        <p14:creationId xmlns:p14="http://schemas.microsoft.com/office/powerpoint/2010/main" val="126851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Vapor Pressure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2136" y="1981200"/>
            <a:ext cx="8844743" cy="4876800"/>
          </a:xfrm>
        </p:spPr>
        <p:txBody>
          <a:bodyPr>
            <a:normAutofit/>
          </a:bodyPr>
          <a:lstStyle/>
          <a:p>
            <a:r>
              <a:rPr lang="en-US" altLang="en-US" sz="3900" dirty="0" smtClean="0"/>
              <a:t>Because </a:t>
            </a:r>
            <a:r>
              <a:rPr lang="en-US" altLang="en-US" sz="3900" dirty="0"/>
              <a:t>of solute-solvent intermolecular attraction, higher concentrations of </a:t>
            </a:r>
            <a:r>
              <a:rPr lang="en-US" altLang="en-US" sz="3900" dirty="0" smtClean="0"/>
              <a:t>solutes </a:t>
            </a:r>
            <a:r>
              <a:rPr lang="en-US" altLang="en-US" sz="3900" dirty="0"/>
              <a:t>make it harder for solvent to escape to the vapor phase</a:t>
            </a:r>
            <a:r>
              <a:rPr lang="en-US" altLang="en-US" sz="3900" dirty="0" smtClean="0"/>
              <a:t>.</a:t>
            </a:r>
          </a:p>
          <a:p>
            <a:pPr lvl="1"/>
            <a:r>
              <a:rPr lang="en-US" altLang="en-US" sz="3900" dirty="0" smtClean="0"/>
              <a:t>Thus, </a:t>
            </a:r>
            <a:r>
              <a:rPr lang="en-US" altLang="en-US" sz="3900" dirty="0" smtClean="0"/>
              <a:t>the vapor pressure of a solution is lower than that of the pure solvent.</a:t>
            </a:r>
          </a:p>
          <a:p>
            <a:pPr lvl="1"/>
            <a:endParaRPr lang="en-US" altLang="en-US" dirty="0" smtClean="0"/>
          </a:p>
          <a:p>
            <a:pPr>
              <a:buFontTx/>
              <a:buNone/>
            </a:pPr>
            <a:r>
              <a:rPr lang="en-US" altLang="en-US" dirty="0"/>
              <a:t>	</a:t>
            </a:r>
          </a:p>
        </p:txBody>
      </p:sp>
      <p:pic>
        <p:nvPicPr>
          <p:cNvPr id="55302" name="Picture 6" descr="13_2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0"/>
          <a:stretch>
            <a:fillRect/>
          </a:stretch>
        </p:blipFill>
        <p:spPr>
          <a:xfrm>
            <a:off x="9608821" y="1643150"/>
            <a:ext cx="2138363" cy="4119563"/>
          </a:xfrm>
        </p:spPr>
      </p:pic>
    </p:spTree>
    <p:extLst>
      <p:ext uri="{BB962C8B-B14F-4D97-AF65-F5344CB8AC3E}">
        <p14:creationId xmlns:p14="http://schemas.microsoft.com/office/powerpoint/2010/main" val="39033853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Raoult’s Law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80901" y="1600200"/>
            <a:ext cx="9825643" cy="4800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4400" i="1" dirty="0"/>
              <a:t>P</a:t>
            </a:r>
            <a:r>
              <a:rPr lang="en-US" altLang="en-US" sz="4400" baseline="-25000" dirty="0"/>
              <a:t>A</a:t>
            </a:r>
            <a:r>
              <a:rPr lang="en-US" altLang="en-US" sz="4400" dirty="0"/>
              <a:t> = </a:t>
            </a:r>
            <a:r>
              <a:rPr lang="en-US" altLang="en-US" sz="4400" i="1" dirty="0"/>
              <a:t>X</a:t>
            </a:r>
            <a:r>
              <a:rPr lang="en-US" altLang="en-US" sz="4400" baseline="-25000" dirty="0"/>
              <a:t>A</a:t>
            </a:r>
            <a:r>
              <a:rPr lang="en-US" altLang="en-US" sz="4400" i="1" dirty="0"/>
              <a:t>P</a:t>
            </a:r>
            <a:r>
              <a:rPr lang="en-US" altLang="en-US" sz="4400" dirty="0">
                <a:sym typeface="Symbol" panose="05050102010706020507" pitchFamily="18" charset="2"/>
              </a:rPr>
              <a:t></a:t>
            </a:r>
            <a:r>
              <a:rPr lang="en-US" altLang="en-US" sz="4400" baseline="-25000" dirty="0" smtClean="0">
                <a:sym typeface="Symbol" panose="05050102010706020507" pitchFamily="18" charset="2"/>
              </a:rPr>
              <a:t>A</a:t>
            </a:r>
          </a:p>
          <a:p>
            <a:pPr algn="ctr">
              <a:buFontTx/>
              <a:buNone/>
            </a:pPr>
            <a:endParaRPr lang="en-US" altLang="en-US" sz="4400" baseline="-25000" dirty="0">
              <a:sym typeface="Symbol" panose="05050102010706020507" pitchFamily="18" charset="2"/>
            </a:endParaRPr>
          </a:p>
          <a:p>
            <a:pPr algn="ctr">
              <a:buFontTx/>
              <a:buNone/>
            </a:pPr>
            <a:endParaRPr lang="en-US" altLang="en-US" dirty="0"/>
          </a:p>
          <a:p>
            <a:pPr lvl="1">
              <a:buFontTx/>
              <a:buChar char="•"/>
            </a:pPr>
            <a:r>
              <a:rPr lang="en-US" altLang="en-US" sz="3200" i="1" dirty="0" smtClean="0"/>
              <a:t>X</a:t>
            </a:r>
            <a:r>
              <a:rPr lang="en-US" altLang="en-US" sz="3200" baseline="-25000" dirty="0" smtClean="0"/>
              <a:t>A</a:t>
            </a:r>
            <a:r>
              <a:rPr lang="en-US" altLang="en-US" sz="3200" dirty="0" smtClean="0"/>
              <a:t> </a:t>
            </a:r>
            <a:r>
              <a:rPr lang="en-US" altLang="en-US" sz="3200" dirty="0"/>
              <a:t>is the mole fraction of </a:t>
            </a:r>
            <a:r>
              <a:rPr lang="en-US" altLang="en-US" sz="3200" dirty="0" smtClean="0"/>
              <a:t>the </a:t>
            </a:r>
            <a:r>
              <a:rPr lang="en-US" altLang="en-US" sz="3200" b="1" dirty="0" smtClean="0"/>
              <a:t>SOLVENT</a:t>
            </a:r>
            <a:endParaRPr lang="en-US" altLang="en-US" sz="3200" b="1" dirty="0"/>
          </a:p>
          <a:p>
            <a:pPr lvl="1">
              <a:buFontTx/>
              <a:buChar char="•"/>
            </a:pPr>
            <a:r>
              <a:rPr lang="en-US" altLang="en-US" sz="3200" i="1" dirty="0"/>
              <a:t>P</a:t>
            </a:r>
            <a:r>
              <a:rPr lang="en-US" altLang="en-US" sz="3200" dirty="0">
                <a:sym typeface="Symbol" panose="05050102010706020507" pitchFamily="18" charset="2"/>
              </a:rPr>
              <a:t></a:t>
            </a:r>
            <a:r>
              <a:rPr lang="en-US" altLang="en-US" sz="3200" baseline="-25000" dirty="0">
                <a:sym typeface="Symbol" panose="05050102010706020507" pitchFamily="18" charset="2"/>
              </a:rPr>
              <a:t>A</a:t>
            </a:r>
            <a:r>
              <a:rPr lang="en-US" altLang="en-US" sz="3200" dirty="0">
                <a:sym typeface="Symbol" panose="05050102010706020507" pitchFamily="18" charset="2"/>
              </a:rPr>
              <a:t> is the normal vapor pressure of </a:t>
            </a:r>
            <a:r>
              <a:rPr lang="en-US" altLang="en-US" sz="3200" dirty="0" smtClean="0">
                <a:sym typeface="Symbol" panose="05050102010706020507" pitchFamily="18" charset="2"/>
              </a:rPr>
              <a:t>the solvent </a:t>
            </a:r>
            <a:r>
              <a:rPr lang="en-US" altLang="en-US" sz="3200" dirty="0">
                <a:sym typeface="Symbol" panose="05050102010706020507" pitchFamily="18" charset="2"/>
              </a:rPr>
              <a:t>at that temperature</a:t>
            </a:r>
          </a:p>
          <a:p>
            <a:pPr lvl="1"/>
            <a:endParaRPr lang="en-US" altLang="en-US" sz="3200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8511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7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Solutions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Autofit/>
          </a:bodyPr>
          <a:lstStyle/>
          <a:p>
            <a:r>
              <a:rPr lang="en-US" altLang="en-US" sz="3600" dirty="0"/>
              <a:t>Solutions are homogeneous mixtures of two or more pure substances</a:t>
            </a:r>
            <a:r>
              <a:rPr lang="en-US" altLang="en-US" sz="3600" dirty="0" smtClean="0"/>
              <a:t>.</a:t>
            </a:r>
          </a:p>
          <a:p>
            <a:endParaRPr lang="en-US" altLang="en-US" sz="3600" dirty="0"/>
          </a:p>
          <a:p>
            <a:r>
              <a:rPr lang="en-US" altLang="en-US" sz="3600" dirty="0"/>
              <a:t>In a solution, the </a:t>
            </a:r>
            <a:r>
              <a:rPr lang="en-US" altLang="en-US" sz="3600" dirty="0">
                <a:solidFill>
                  <a:srgbClr val="001996"/>
                </a:solidFill>
              </a:rPr>
              <a:t>solute</a:t>
            </a:r>
            <a:r>
              <a:rPr lang="en-US" altLang="en-US" sz="3600" dirty="0"/>
              <a:t> is dispersed uniformly throughout the </a:t>
            </a:r>
            <a:r>
              <a:rPr lang="en-US" altLang="en-US" sz="3600" dirty="0">
                <a:solidFill>
                  <a:srgbClr val="001996"/>
                </a:solidFill>
              </a:rPr>
              <a:t>solvent</a:t>
            </a:r>
            <a:r>
              <a:rPr lang="en-US" alt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98447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Example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261" y="1825625"/>
            <a:ext cx="11471563" cy="4351338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Calculate the vapor pressure of a solution containing 22.5 g of lactose (C</a:t>
            </a:r>
            <a:r>
              <a:rPr lang="en-US" sz="4400" baseline="-25000" dirty="0" smtClean="0"/>
              <a:t>12</a:t>
            </a:r>
            <a:r>
              <a:rPr lang="en-US" sz="4400" dirty="0" smtClean="0"/>
              <a:t>H</a:t>
            </a:r>
            <a:r>
              <a:rPr lang="en-US" sz="4400" baseline="-25000" dirty="0" smtClean="0"/>
              <a:t>22</a:t>
            </a:r>
            <a:r>
              <a:rPr lang="en-US" sz="4400" dirty="0" smtClean="0"/>
              <a:t>O</a:t>
            </a:r>
            <a:r>
              <a:rPr lang="en-US" sz="4400" baseline="-25000" dirty="0" smtClean="0"/>
              <a:t>11</a:t>
            </a:r>
            <a:r>
              <a:rPr lang="en-US" sz="4400" dirty="0" smtClean="0"/>
              <a:t>) and 200.0 g of water at 60 ᵒC.  Assume that the vapor pressure of pure water at 60 </a:t>
            </a:r>
            <a:r>
              <a:rPr lang="en-US" sz="4400" dirty="0"/>
              <a:t>ᵒ</a:t>
            </a:r>
            <a:r>
              <a:rPr lang="en-US" sz="4400" dirty="0" smtClean="0"/>
              <a:t>C is 149 </a:t>
            </a:r>
            <a:r>
              <a:rPr lang="en-US" sz="4400" dirty="0" err="1" smtClean="0"/>
              <a:t>torr</a:t>
            </a:r>
            <a:r>
              <a:rPr lang="en-US" sz="4400" dirty="0" smtClean="0"/>
              <a:t>.</a:t>
            </a:r>
          </a:p>
          <a:p>
            <a:r>
              <a:rPr lang="en-US" sz="4400" dirty="0" smtClean="0"/>
              <a:t>What if we tripled the amount of solute?</a:t>
            </a:r>
          </a:p>
          <a:p>
            <a:r>
              <a:rPr lang="en-US" sz="4400" dirty="0" smtClean="0"/>
              <a:t>So…adding more solute will </a:t>
            </a:r>
            <a:r>
              <a:rPr lang="en-US" sz="4400" dirty="0" err="1" smtClean="0"/>
              <a:t>inc</a:t>
            </a:r>
            <a:r>
              <a:rPr lang="en-US" sz="4400" dirty="0" smtClean="0"/>
              <a:t>/</a:t>
            </a:r>
            <a:r>
              <a:rPr lang="en-US" sz="4400" dirty="0" err="1" smtClean="0"/>
              <a:t>dec</a:t>
            </a:r>
            <a:r>
              <a:rPr lang="en-US" sz="4400" dirty="0" smtClean="0"/>
              <a:t> VP??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8928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Boiling Point Elevation and Freezing Point Depression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9505" y="1981200"/>
            <a:ext cx="5591695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/>
              <a:t>	</a:t>
            </a:r>
            <a:r>
              <a:rPr lang="en-US" altLang="en-US" sz="3600" dirty="0"/>
              <a:t>S</a:t>
            </a:r>
            <a:r>
              <a:rPr lang="en-US" altLang="en-US" sz="3600" dirty="0" smtClean="0"/>
              <a:t>olute-solvent </a:t>
            </a:r>
            <a:r>
              <a:rPr lang="en-US" altLang="en-US" sz="3600" dirty="0"/>
              <a:t>interactions also cause solutions to have higher boiling points and lower freezing points than the pure solvent.</a:t>
            </a:r>
          </a:p>
        </p:txBody>
      </p:sp>
      <p:pic>
        <p:nvPicPr>
          <p:cNvPr id="59398" name="Picture 6" descr="13_2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1"/>
          <a:stretch>
            <a:fillRect/>
          </a:stretch>
        </p:blipFill>
        <p:spPr>
          <a:xfrm>
            <a:off x="6680200" y="2463339"/>
            <a:ext cx="4597400" cy="3432175"/>
          </a:xfrm>
        </p:spPr>
      </p:pic>
    </p:spTree>
    <p:extLst>
      <p:ext uri="{BB962C8B-B14F-4D97-AF65-F5344CB8AC3E}">
        <p14:creationId xmlns:p14="http://schemas.microsoft.com/office/powerpoint/2010/main" val="12482678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Boiling Point Elevation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867400" y="1371600"/>
            <a:ext cx="6202680" cy="47244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altLang="en-US" dirty="0"/>
              <a:t>	</a:t>
            </a:r>
            <a:r>
              <a:rPr lang="en-US" altLang="en-US" sz="3600" dirty="0" smtClean="0">
                <a:latin typeface="Symbol" panose="05050102010706020507" pitchFamily="18" charset="2"/>
                <a:sym typeface="Symbol" panose="05050102010706020507" pitchFamily="18" charset="2"/>
              </a:rPr>
              <a:t></a:t>
            </a:r>
            <a:r>
              <a:rPr lang="en-US" altLang="en-US" sz="3600" i="1" dirty="0"/>
              <a:t>T</a:t>
            </a:r>
            <a:r>
              <a:rPr lang="en-US" altLang="en-US" sz="3600" i="1" baseline="-25000" dirty="0"/>
              <a:t>b</a:t>
            </a:r>
            <a:r>
              <a:rPr lang="en-US" altLang="en-US" sz="3600" dirty="0"/>
              <a:t> = </a:t>
            </a:r>
            <a:r>
              <a:rPr lang="en-US" altLang="en-US" sz="3600" dirty="0" err="1" smtClean="0"/>
              <a:t>i</a:t>
            </a:r>
            <a:r>
              <a:rPr lang="en-US" altLang="en-US" sz="3600" dirty="0" smtClean="0">
                <a:sym typeface="Wingdings" panose="05000000000000000000" pitchFamily="2" charset="2"/>
              </a:rPr>
              <a:t> </a:t>
            </a:r>
            <a:r>
              <a:rPr lang="en-US" altLang="en-US" sz="3600" i="1" dirty="0" smtClean="0"/>
              <a:t>K</a:t>
            </a:r>
            <a:r>
              <a:rPr lang="en-US" altLang="en-US" sz="3600" i="1" baseline="-25000" dirty="0" smtClean="0"/>
              <a:t>b</a:t>
            </a:r>
            <a:r>
              <a:rPr lang="en-US" altLang="en-US" sz="3600" dirty="0" smtClean="0">
                <a:sym typeface="Wingdings" panose="05000000000000000000" pitchFamily="2" charset="2"/>
              </a:rPr>
              <a:t> </a:t>
            </a:r>
            <a:r>
              <a:rPr lang="en-US" altLang="en-US" sz="3600" dirty="0">
                <a:sym typeface="Wingdings" panose="05000000000000000000" pitchFamily="2" charset="2"/>
              </a:rPr>
              <a:t> </a:t>
            </a:r>
            <a:r>
              <a:rPr lang="en-US" altLang="en-US" sz="3600" i="1" dirty="0">
                <a:sym typeface="Wingdings" panose="05000000000000000000" pitchFamily="2" charset="2"/>
              </a:rPr>
              <a:t>m</a:t>
            </a:r>
            <a:endParaRPr lang="en-US" altLang="en-US" sz="3600" i="1" dirty="0">
              <a:solidFill>
                <a:schemeClr val="accent2"/>
              </a:solidFill>
              <a:sym typeface="Wingdings" panose="05000000000000000000" pitchFamily="2" charset="2"/>
            </a:endParaRPr>
          </a:p>
          <a:p>
            <a:pPr algn="ctr">
              <a:buFontTx/>
              <a:buNone/>
            </a:pPr>
            <a:endParaRPr lang="en-US" altLang="en-US" sz="3600" dirty="0">
              <a:solidFill>
                <a:schemeClr val="accent2"/>
              </a:solidFill>
              <a:sym typeface="Wingdings" panose="05000000000000000000" pitchFamily="2" charset="2"/>
            </a:endParaRPr>
          </a:p>
          <a:p>
            <a:pPr>
              <a:buFontTx/>
              <a:buNone/>
            </a:pPr>
            <a:r>
              <a:rPr lang="en-US" altLang="en-US" sz="3600" i="1" dirty="0" err="1" smtClean="0"/>
              <a:t>i</a:t>
            </a:r>
            <a:r>
              <a:rPr lang="en-US" altLang="en-US" sz="3600" i="1" dirty="0" smtClean="0"/>
              <a:t> </a:t>
            </a:r>
            <a:r>
              <a:rPr lang="en-US" altLang="en-US" sz="3600" i="1" dirty="0" smtClean="0">
                <a:sym typeface="Wingdings" panose="05000000000000000000" pitchFamily="2" charset="2"/>
              </a:rPr>
              <a:t> </a:t>
            </a:r>
            <a:r>
              <a:rPr lang="en-US" altLang="en-US" sz="3600" i="1" dirty="0" smtClean="0"/>
              <a:t>the dissociation factor…think electrolytic behavior</a:t>
            </a:r>
          </a:p>
          <a:p>
            <a:pPr>
              <a:buFontTx/>
              <a:buNone/>
            </a:pPr>
            <a:r>
              <a:rPr lang="en-US" altLang="en-US" sz="3600" i="1" dirty="0" smtClean="0"/>
              <a:t>K</a:t>
            </a:r>
            <a:r>
              <a:rPr lang="en-US" altLang="en-US" sz="3600" i="1" baseline="-25000" dirty="0" smtClean="0"/>
              <a:t>b</a:t>
            </a:r>
            <a:r>
              <a:rPr lang="en-US" altLang="en-US" sz="3600" dirty="0" smtClean="0"/>
              <a:t> </a:t>
            </a:r>
            <a:r>
              <a:rPr lang="en-US" altLang="en-US" sz="3600" dirty="0" smtClean="0">
                <a:sym typeface="Wingdings" panose="05000000000000000000" pitchFamily="2" charset="2"/>
              </a:rPr>
              <a:t> </a:t>
            </a:r>
            <a:r>
              <a:rPr lang="en-US" altLang="en-US" sz="3600" dirty="0" err="1" smtClean="0"/>
              <a:t>molal</a:t>
            </a:r>
            <a:r>
              <a:rPr lang="en-US" altLang="en-US" sz="3600" dirty="0" smtClean="0"/>
              <a:t> </a:t>
            </a:r>
            <a:r>
              <a:rPr lang="en-US" altLang="en-US" sz="3600" dirty="0"/>
              <a:t>boiling point elevation constant, a property of the </a:t>
            </a:r>
            <a:r>
              <a:rPr lang="en-US" altLang="en-US" sz="3600" dirty="0" smtClean="0"/>
              <a:t>solvent</a:t>
            </a:r>
            <a:r>
              <a:rPr lang="en-US" altLang="en-US" sz="3600" dirty="0"/>
              <a:t> </a:t>
            </a:r>
          </a:p>
          <a:p>
            <a:pPr>
              <a:buFontTx/>
              <a:buNone/>
            </a:pPr>
            <a:r>
              <a:rPr lang="en-US" altLang="en-US" sz="3600" dirty="0" smtClean="0"/>
              <a:t>m </a:t>
            </a:r>
            <a:r>
              <a:rPr lang="en-US" altLang="en-US" sz="3600" dirty="0" smtClean="0">
                <a:sym typeface="Wingdings" panose="05000000000000000000" pitchFamily="2" charset="2"/>
              </a:rPr>
              <a:t></a:t>
            </a:r>
            <a:r>
              <a:rPr lang="en-US" altLang="en-US" sz="3600" dirty="0" smtClean="0"/>
              <a:t>molality of solution</a:t>
            </a:r>
            <a:endParaRPr lang="en-US" altLang="en-US" sz="3600" dirty="0"/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652766" y="4456113"/>
            <a:ext cx="4114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dirty="0">
                <a:solidFill>
                  <a:srgbClr val="C82E32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</a:t>
            </a:r>
            <a:r>
              <a:rPr lang="en-US" altLang="en-US" sz="3200" i="1" dirty="0">
                <a:solidFill>
                  <a:srgbClr val="C82E32"/>
                </a:solidFill>
              </a:rPr>
              <a:t>T</a:t>
            </a:r>
            <a:r>
              <a:rPr lang="en-US" altLang="en-US" sz="3200" i="1" baseline="-25000" dirty="0">
                <a:solidFill>
                  <a:srgbClr val="C82E32"/>
                </a:solidFill>
              </a:rPr>
              <a:t>b</a:t>
            </a:r>
            <a:r>
              <a:rPr lang="en-US" altLang="en-US" sz="3200" dirty="0">
                <a:solidFill>
                  <a:srgbClr val="C82E32"/>
                </a:solidFill>
              </a:rPr>
              <a:t> is </a:t>
            </a:r>
            <a:r>
              <a:rPr lang="en-US" altLang="en-US" sz="3200" i="1" dirty="0">
                <a:solidFill>
                  <a:srgbClr val="C82E32"/>
                </a:solidFill>
              </a:rPr>
              <a:t>added to</a:t>
            </a:r>
            <a:r>
              <a:rPr lang="en-US" altLang="en-US" sz="3200" dirty="0">
                <a:solidFill>
                  <a:srgbClr val="C82E32"/>
                </a:solidFill>
              </a:rPr>
              <a:t> the normal boiling point of the solvent.</a:t>
            </a:r>
          </a:p>
        </p:txBody>
      </p:sp>
      <p:pic>
        <p:nvPicPr>
          <p:cNvPr id="60425" name="Picture 9" descr="13_T0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84" b="10286"/>
          <a:stretch>
            <a:fillRect/>
          </a:stretch>
        </p:blipFill>
        <p:spPr>
          <a:xfrm>
            <a:off x="493222" y="2321719"/>
            <a:ext cx="4433888" cy="1184275"/>
          </a:xfrm>
        </p:spPr>
      </p:pic>
    </p:spTree>
    <p:extLst>
      <p:ext uri="{BB962C8B-B14F-4D97-AF65-F5344CB8AC3E}">
        <p14:creationId xmlns:p14="http://schemas.microsoft.com/office/powerpoint/2010/main" val="39885092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  <p:bldP spid="604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72" name="Picture 8" descr="13_T0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81" b="10286"/>
          <a:stretch>
            <a:fillRect/>
          </a:stretch>
        </p:blipFill>
        <p:spPr>
          <a:xfrm>
            <a:off x="464071" y="2250281"/>
            <a:ext cx="5362306" cy="1423944"/>
          </a:xfrm>
        </p:spPr>
      </p:pic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Freezing Point Depression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1371600"/>
            <a:ext cx="5715000" cy="4724400"/>
          </a:xfrm>
        </p:spPr>
        <p:txBody>
          <a:bodyPr>
            <a:noAutofit/>
          </a:bodyPr>
          <a:lstStyle/>
          <a:p>
            <a:r>
              <a:rPr lang="en-US" altLang="en-US" sz="3600" dirty="0"/>
              <a:t>The change in freezing point can be found similarly:</a:t>
            </a:r>
          </a:p>
          <a:p>
            <a:pPr algn="ctr">
              <a:buFontTx/>
              <a:buNone/>
            </a:pPr>
            <a:r>
              <a:rPr lang="en-US" altLang="en-US" sz="3600" dirty="0">
                <a:latin typeface="Symbol" panose="05050102010706020507" pitchFamily="18" charset="2"/>
                <a:sym typeface="Symbol" panose="05050102010706020507" pitchFamily="18" charset="2"/>
              </a:rPr>
              <a:t></a:t>
            </a:r>
            <a:r>
              <a:rPr lang="en-US" altLang="en-US" sz="3600" i="1" dirty="0" err="1"/>
              <a:t>T</a:t>
            </a:r>
            <a:r>
              <a:rPr lang="en-US" altLang="en-US" sz="3600" i="1" baseline="-25000" dirty="0" err="1"/>
              <a:t>f</a:t>
            </a:r>
            <a:r>
              <a:rPr lang="en-US" altLang="en-US" sz="3600" dirty="0"/>
              <a:t> = </a:t>
            </a:r>
            <a:r>
              <a:rPr lang="en-US" altLang="en-US" sz="3600" dirty="0" err="1"/>
              <a:t>i</a:t>
            </a:r>
            <a:r>
              <a:rPr lang="en-US" altLang="en-US" sz="3600" dirty="0">
                <a:sym typeface="Wingdings" panose="05000000000000000000" pitchFamily="2" charset="2"/>
              </a:rPr>
              <a:t></a:t>
            </a:r>
            <a:r>
              <a:rPr lang="en-US" altLang="en-US" sz="3600" dirty="0" smtClean="0"/>
              <a:t> </a:t>
            </a:r>
            <a:r>
              <a:rPr lang="en-US" altLang="en-US" sz="3600" i="1" dirty="0" err="1"/>
              <a:t>K</a:t>
            </a:r>
            <a:r>
              <a:rPr lang="en-US" altLang="en-US" sz="3600" i="1" baseline="-25000" dirty="0" err="1"/>
              <a:t>f</a:t>
            </a:r>
            <a:r>
              <a:rPr lang="en-US" altLang="en-US" sz="3600" i="1" baseline="-25000" dirty="0"/>
              <a:t> </a:t>
            </a:r>
            <a:r>
              <a:rPr lang="en-US" altLang="en-US" sz="3600" dirty="0">
                <a:sym typeface="Wingdings" panose="05000000000000000000" pitchFamily="2" charset="2"/>
              </a:rPr>
              <a:t> </a:t>
            </a:r>
            <a:r>
              <a:rPr lang="en-US" altLang="en-US" sz="3600" i="1" dirty="0">
                <a:sym typeface="Wingdings" panose="05000000000000000000" pitchFamily="2" charset="2"/>
              </a:rPr>
              <a:t>m</a:t>
            </a:r>
          </a:p>
          <a:p>
            <a:pPr algn="ctr">
              <a:buFontTx/>
              <a:buNone/>
            </a:pPr>
            <a:endParaRPr lang="en-US" altLang="en-US" sz="3600" dirty="0">
              <a:solidFill>
                <a:schemeClr val="accent2"/>
              </a:solidFill>
              <a:sym typeface="Wingdings" panose="05000000000000000000" pitchFamily="2" charset="2"/>
            </a:endParaRPr>
          </a:p>
          <a:p>
            <a:r>
              <a:rPr lang="en-US" altLang="en-US" sz="3600" dirty="0"/>
              <a:t>Here </a:t>
            </a:r>
            <a:r>
              <a:rPr lang="en-US" altLang="en-US" sz="3600" i="1" dirty="0" err="1"/>
              <a:t>K</a:t>
            </a:r>
            <a:r>
              <a:rPr lang="en-US" altLang="en-US" sz="3600" i="1" baseline="-25000" dirty="0" err="1"/>
              <a:t>f</a:t>
            </a:r>
            <a:r>
              <a:rPr lang="en-US" altLang="en-US" sz="3600" dirty="0"/>
              <a:t> is the </a:t>
            </a:r>
            <a:r>
              <a:rPr lang="en-US" altLang="en-US" sz="3600" dirty="0" err="1"/>
              <a:t>molal</a:t>
            </a:r>
            <a:r>
              <a:rPr lang="en-US" altLang="en-US" sz="3600" dirty="0"/>
              <a:t> freezing point depression constant of the solvent.</a:t>
            </a: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464070" y="4706593"/>
            <a:ext cx="5205209" cy="198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200" dirty="0">
                <a:solidFill>
                  <a:srgbClr val="C82E32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</a:t>
            </a:r>
            <a:r>
              <a:rPr lang="en-US" altLang="en-US" sz="3200" i="1" dirty="0" err="1">
                <a:solidFill>
                  <a:srgbClr val="C82E32"/>
                </a:solidFill>
              </a:rPr>
              <a:t>T</a:t>
            </a:r>
            <a:r>
              <a:rPr lang="en-US" altLang="en-US" sz="3200" i="1" baseline="-25000" dirty="0" err="1">
                <a:solidFill>
                  <a:srgbClr val="C82E32"/>
                </a:solidFill>
              </a:rPr>
              <a:t>f</a:t>
            </a:r>
            <a:r>
              <a:rPr lang="en-US" altLang="en-US" sz="3200" dirty="0">
                <a:solidFill>
                  <a:srgbClr val="C82E32"/>
                </a:solidFill>
              </a:rPr>
              <a:t> is </a:t>
            </a:r>
            <a:r>
              <a:rPr lang="en-US" altLang="en-US" sz="3200" i="1" u="sng" dirty="0">
                <a:solidFill>
                  <a:srgbClr val="C82E32"/>
                </a:solidFill>
              </a:rPr>
              <a:t>subtracted</a:t>
            </a:r>
            <a:r>
              <a:rPr lang="en-US" altLang="en-US" sz="3200" i="1" dirty="0">
                <a:solidFill>
                  <a:srgbClr val="C82E32"/>
                </a:solidFill>
              </a:rPr>
              <a:t> from</a:t>
            </a:r>
            <a:r>
              <a:rPr lang="en-US" altLang="en-US" sz="3200" dirty="0">
                <a:solidFill>
                  <a:srgbClr val="C82E32"/>
                </a:solidFill>
              </a:rPr>
              <a:t> the normal freezing point of the solvent.</a:t>
            </a:r>
          </a:p>
          <a:p>
            <a:pPr>
              <a:spcBef>
                <a:spcPct val="5000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86864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  <p:bldP spid="6247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Osmosis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8640" y="1676400"/>
            <a:ext cx="10805160" cy="4267200"/>
          </a:xfrm>
        </p:spPr>
        <p:txBody>
          <a:bodyPr/>
          <a:lstStyle/>
          <a:p>
            <a:r>
              <a:rPr lang="en-US" altLang="en-US" dirty="0"/>
              <a:t>Some substances form </a:t>
            </a:r>
            <a:r>
              <a:rPr lang="en-US" altLang="en-US" dirty="0">
                <a:solidFill>
                  <a:srgbClr val="001996"/>
                </a:solidFill>
              </a:rPr>
              <a:t>semipermeable membranes</a:t>
            </a:r>
            <a:r>
              <a:rPr lang="en-US" altLang="en-US" dirty="0"/>
              <a:t>, allowing some smaller particles to pass through, but blocking other larger particles</a:t>
            </a:r>
            <a:r>
              <a:rPr lang="en-US" altLang="en-US" dirty="0" smtClean="0"/>
              <a:t>.</a:t>
            </a:r>
          </a:p>
          <a:p>
            <a:endParaRPr lang="en-US" altLang="en-US" dirty="0"/>
          </a:p>
          <a:p>
            <a:r>
              <a:rPr lang="en-US" altLang="en-US" dirty="0"/>
              <a:t>In biological systems, most semipermeable membranes allow water to pass through, but solutes are not free to do so</a:t>
            </a:r>
            <a:r>
              <a:rPr lang="en-US" altLang="en-US" dirty="0" smtClean="0"/>
              <a:t>.</a:t>
            </a:r>
          </a:p>
          <a:p>
            <a:pPr marL="0" indent="0">
              <a:buNone/>
            </a:pPr>
            <a:endParaRPr lang="en-US" altLang="en-US" dirty="0" smtClean="0"/>
          </a:p>
          <a:p>
            <a:r>
              <a:rPr lang="en-US" altLang="en-US" dirty="0"/>
              <a:t>In osmosis, there is net movement of solvent from the area of </a:t>
            </a:r>
            <a:r>
              <a:rPr lang="en-US" altLang="en-US" b="1" dirty="0">
                <a:solidFill>
                  <a:srgbClr val="001996"/>
                </a:solidFill>
              </a:rPr>
              <a:t>higher solvent </a:t>
            </a:r>
            <a:r>
              <a:rPr lang="en-US" altLang="en-US" b="1" dirty="0" smtClean="0">
                <a:solidFill>
                  <a:srgbClr val="001996"/>
                </a:solidFill>
              </a:rPr>
              <a:t>concentration</a:t>
            </a:r>
            <a:r>
              <a:rPr lang="en-US" altLang="en-US" dirty="0"/>
              <a:t> </a:t>
            </a:r>
            <a:r>
              <a:rPr lang="en-US" altLang="en-US" dirty="0" smtClean="0"/>
              <a:t>to </a:t>
            </a:r>
            <a:r>
              <a:rPr lang="en-US" altLang="en-US" dirty="0"/>
              <a:t>the are of </a:t>
            </a:r>
            <a:r>
              <a:rPr lang="en-US" altLang="en-US" b="1" dirty="0">
                <a:solidFill>
                  <a:srgbClr val="001996"/>
                </a:solidFill>
              </a:rPr>
              <a:t>lower solvent </a:t>
            </a:r>
            <a:r>
              <a:rPr lang="en-US" altLang="en-US" b="1" dirty="0" smtClean="0">
                <a:solidFill>
                  <a:srgbClr val="001996"/>
                </a:solidFill>
              </a:rPr>
              <a:t>concentration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214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Osmotic Pressure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00200"/>
            <a:ext cx="7772400" cy="1447800"/>
          </a:xfrm>
        </p:spPr>
        <p:txBody>
          <a:bodyPr/>
          <a:lstStyle/>
          <a:p>
            <a:r>
              <a:rPr lang="en-US" altLang="en-US"/>
              <a:t>The pressure required to stop osmosis, known as </a:t>
            </a:r>
            <a:r>
              <a:rPr lang="en-US" altLang="en-US">
                <a:solidFill>
                  <a:srgbClr val="001996"/>
                </a:solidFill>
              </a:rPr>
              <a:t>osmotic pressure</a:t>
            </a:r>
            <a:r>
              <a:rPr lang="en-US" altLang="en-US"/>
              <a:t>, </a:t>
            </a:r>
            <a:r>
              <a:rPr lang="en-US" altLang="en-US" i="1">
                <a:latin typeface="Symbol" panose="05050102010706020507" pitchFamily="18" charset="2"/>
                <a:sym typeface="Symbol" panose="05050102010706020507" pitchFamily="18" charset="2"/>
              </a:rPr>
              <a:t></a:t>
            </a:r>
            <a:r>
              <a:rPr lang="en-US" altLang="en-US"/>
              <a:t>, is</a:t>
            </a:r>
          </a:p>
        </p:txBody>
      </p:sp>
      <p:grpSp>
        <p:nvGrpSpPr>
          <p:cNvPr id="67592" name="Group 8"/>
          <p:cNvGrpSpPr>
            <a:grpSpLocks/>
          </p:cNvGrpSpPr>
          <p:nvPr/>
        </p:nvGrpSpPr>
        <p:grpSpPr bwMode="auto">
          <a:xfrm>
            <a:off x="3733801" y="2895601"/>
            <a:ext cx="4267201" cy="1323975"/>
            <a:chOff x="1208" y="456"/>
            <a:chExt cx="2688" cy="834"/>
          </a:xfrm>
        </p:grpSpPr>
        <p:grpSp>
          <p:nvGrpSpPr>
            <p:cNvPr id="67590" name="Group 6"/>
            <p:cNvGrpSpPr>
              <a:grpSpLocks/>
            </p:cNvGrpSpPr>
            <p:nvPr/>
          </p:nvGrpSpPr>
          <p:grpSpPr bwMode="auto">
            <a:xfrm>
              <a:off x="2000" y="456"/>
              <a:ext cx="432" cy="834"/>
              <a:chOff x="3504" y="3053"/>
              <a:chExt cx="432" cy="834"/>
            </a:xfrm>
          </p:grpSpPr>
          <p:sp>
            <p:nvSpPr>
              <p:cNvPr id="67588" name="Rectangle 4"/>
              <p:cNvSpPr>
                <a:spLocks noChangeArrowheads="1"/>
              </p:cNvSpPr>
              <p:nvPr/>
            </p:nvSpPr>
            <p:spPr bwMode="auto">
              <a:xfrm>
                <a:off x="3591" y="3053"/>
                <a:ext cx="300" cy="8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4000" i="1">
                    <a:solidFill>
                      <a:srgbClr val="C82E32"/>
                    </a:solidFill>
                  </a:rPr>
                  <a:t>n</a:t>
                </a:r>
              </a:p>
              <a:p>
                <a:pPr algn="ctr"/>
                <a:r>
                  <a:rPr lang="en-US" altLang="en-US" sz="4000" i="1">
                    <a:solidFill>
                      <a:srgbClr val="C82E32"/>
                    </a:solidFill>
                  </a:rPr>
                  <a:t>V</a:t>
                </a:r>
              </a:p>
            </p:txBody>
          </p:sp>
          <p:sp>
            <p:nvSpPr>
              <p:cNvPr id="67589" name="Line 5"/>
              <p:cNvSpPr>
                <a:spLocks noChangeShapeType="1"/>
              </p:cNvSpPr>
              <p:nvPr/>
            </p:nvSpPr>
            <p:spPr bwMode="auto">
              <a:xfrm>
                <a:off x="3504" y="3456"/>
                <a:ext cx="432" cy="0"/>
              </a:xfrm>
              <a:prstGeom prst="line">
                <a:avLst/>
              </a:prstGeom>
              <a:noFill/>
              <a:ln w="31750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7591" name="Rectangle 7"/>
            <p:cNvSpPr>
              <a:spLocks noChangeArrowheads="1"/>
            </p:cNvSpPr>
            <p:nvPr/>
          </p:nvSpPr>
          <p:spPr bwMode="auto">
            <a:xfrm>
              <a:off x="1208" y="483"/>
              <a:ext cx="2688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000" i="1" dirty="0">
                  <a:solidFill>
                    <a:srgbClr val="C82E32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</a:t>
              </a:r>
              <a:r>
                <a:rPr lang="en-US" altLang="en-US" sz="4000" i="1" dirty="0">
                  <a:solidFill>
                    <a:srgbClr val="C82E32"/>
                  </a:solidFill>
                </a:rPr>
                <a:t> =</a:t>
              </a:r>
              <a:r>
                <a:rPr lang="en-US" altLang="en-US" sz="3200" i="1" dirty="0">
                  <a:solidFill>
                    <a:srgbClr val="C82E32"/>
                  </a:solidFill>
                </a:rPr>
                <a:t> </a:t>
              </a:r>
              <a:r>
                <a:rPr lang="en-US" altLang="en-US" sz="3200" i="1" dirty="0" err="1" smtClean="0">
                  <a:solidFill>
                    <a:srgbClr val="C82E32"/>
                  </a:solidFill>
                </a:rPr>
                <a:t>i</a:t>
              </a:r>
              <a:r>
                <a:rPr lang="en-US" altLang="en-US" sz="6000" dirty="0" smtClean="0">
                  <a:solidFill>
                    <a:srgbClr val="C82E32"/>
                  </a:solidFill>
                </a:rPr>
                <a:t>(</a:t>
              </a:r>
              <a:r>
                <a:rPr lang="en-US" altLang="en-US" sz="6000" i="1" dirty="0" smtClean="0">
                  <a:solidFill>
                    <a:srgbClr val="C82E32"/>
                  </a:solidFill>
                </a:rPr>
                <a:t>    </a:t>
              </a:r>
              <a:r>
                <a:rPr lang="en-US" altLang="en-US" sz="6000" dirty="0" smtClean="0">
                  <a:solidFill>
                    <a:srgbClr val="C82E32"/>
                  </a:solidFill>
                </a:rPr>
                <a:t>)</a:t>
              </a:r>
              <a:r>
                <a:rPr lang="en-US" altLang="en-US" sz="4000" i="1" dirty="0">
                  <a:solidFill>
                    <a:srgbClr val="C82E32"/>
                  </a:solidFill>
                </a:rPr>
                <a:t>RT = </a:t>
              </a:r>
              <a:r>
                <a:rPr lang="en-US" altLang="en-US" sz="4000" i="1" dirty="0" err="1" smtClean="0">
                  <a:solidFill>
                    <a:srgbClr val="C82E32"/>
                  </a:solidFill>
                </a:rPr>
                <a:t>iMRT</a:t>
              </a:r>
              <a:endParaRPr lang="en-US" altLang="en-US" sz="4000" i="1" dirty="0">
                <a:solidFill>
                  <a:srgbClr val="C82E32"/>
                </a:solidFill>
              </a:endParaRPr>
            </a:p>
          </p:txBody>
        </p:sp>
      </p:grp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2592388" y="4191001"/>
            <a:ext cx="835902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 dirty="0" smtClean="0">
                <a:solidFill>
                  <a:srgbClr val="C82E32"/>
                </a:solidFill>
              </a:rPr>
              <a:t>M</a:t>
            </a:r>
            <a:r>
              <a:rPr lang="en-US" altLang="en-US" sz="3200" dirty="0" smtClean="0">
                <a:solidFill>
                  <a:srgbClr val="C82E32"/>
                </a:solidFill>
              </a:rPr>
              <a:t> </a:t>
            </a:r>
            <a:r>
              <a:rPr lang="en-US" altLang="en-US" sz="3200" dirty="0">
                <a:solidFill>
                  <a:srgbClr val="C82E32"/>
                </a:solidFill>
              </a:rPr>
              <a:t>is the </a:t>
            </a:r>
            <a:r>
              <a:rPr lang="en-US" altLang="en-US" sz="3200" dirty="0" smtClean="0">
                <a:solidFill>
                  <a:srgbClr val="C82E32"/>
                </a:solidFill>
              </a:rPr>
              <a:t>molarity</a:t>
            </a:r>
          </a:p>
          <a:p>
            <a:r>
              <a:rPr lang="en-US" altLang="en-US" sz="3200" dirty="0" smtClean="0">
                <a:solidFill>
                  <a:srgbClr val="C82E32"/>
                </a:solidFill>
              </a:rPr>
              <a:t>R is the ideal gas constant (0.08206 L-</a:t>
            </a:r>
            <a:r>
              <a:rPr lang="en-US" altLang="en-US" sz="3200" dirty="0" err="1" smtClean="0">
                <a:solidFill>
                  <a:srgbClr val="C82E32"/>
                </a:solidFill>
              </a:rPr>
              <a:t>atm</a:t>
            </a:r>
            <a:r>
              <a:rPr lang="en-US" altLang="en-US" sz="3200" dirty="0" smtClean="0">
                <a:solidFill>
                  <a:srgbClr val="C82E32"/>
                </a:solidFill>
              </a:rPr>
              <a:t>/</a:t>
            </a:r>
            <a:r>
              <a:rPr lang="en-US" altLang="en-US" sz="3200" dirty="0" err="1" smtClean="0">
                <a:solidFill>
                  <a:srgbClr val="C82E32"/>
                </a:solidFill>
              </a:rPr>
              <a:t>mol</a:t>
            </a:r>
            <a:r>
              <a:rPr lang="en-US" altLang="en-US" sz="3200" dirty="0" smtClean="0">
                <a:solidFill>
                  <a:srgbClr val="C82E32"/>
                </a:solidFill>
              </a:rPr>
              <a:t>-K)</a:t>
            </a:r>
          </a:p>
          <a:p>
            <a:r>
              <a:rPr lang="en-US" altLang="en-US" sz="3200" dirty="0" smtClean="0">
                <a:solidFill>
                  <a:srgbClr val="C82E32"/>
                </a:solidFill>
              </a:rPr>
              <a:t>T is temp in Kelvin</a:t>
            </a:r>
            <a:endParaRPr lang="en-US" altLang="en-US" sz="3200" dirty="0">
              <a:solidFill>
                <a:srgbClr val="C82E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95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Solutions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32509" y="1981200"/>
            <a:ext cx="8327362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/>
              <a:t>	</a:t>
            </a:r>
            <a:r>
              <a:rPr lang="en-US" altLang="en-US" sz="3600" dirty="0"/>
              <a:t>The </a:t>
            </a:r>
            <a:r>
              <a:rPr lang="en-US" altLang="en-US" sz="3600" dirty="0" smtClean="0"/>
              <a:t>IMFs </a:t>
            </a:r>
            <a:r>
              <a:rPr lang="en-US" altLang="en-US" sz="3600" dirty="0"/>
              <a:t>between solute and solvent particles must be strong enough to compete with those between solute particles and </a:t>
            </a:r>
            <a:r>
              <a:rPr lang="en-US" altLang="en-US" sz="3600" dirty="0" smtClean="0"/>
              <a:t>solvent </a:t>
            </a:r>
            <a:r>
              <a:rPr lang="en-US" altLang="en-US" sz="3600" dirty="0"/>
              <a:t>particles.</a:t>
            </a:r>
          </a:p>
        </p:txBody>
      </p:sp>
      <p:pic>
        <p:nvPicPr>
          <p:cNvPr id="4102" name="Picture 6" descr="13_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40" b="20187"/>
          <a:stretch>
            <a:fillRect/>
          </a:stretch>
        </p:blipFill>
        <p:spPr>
          <a:xfrm>
            <a:off x="8659871" y="430876"/>
            <a:ext cx="3281362" cy="2736850"/>
          </a:xfrm>
        </p:spPr>
      </p:pic>
    </p:spTree>
    <p:extLst>
      <p:ext uri="{BB962C8B-B14F-4D97-AF65-F5344CB8AC3E}">
        <p14:creationId xmlns:p14="http://schemas.microsoft.com/office/powerpoint/2010/main" val="39474061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Does a Solution Form?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9011" y="1981200"/>
            <a:ext cx="10878589" cy="1981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/>
              <a:t>	</a:t>
            </a:r>
            <a:r>
              <a:rPr lang="en-US" altLang="en-US" sz="4000" dirty="0"/>
              <a:t>As a solution forms, the solvent pulls solute particles apart and surrounds, or </a:t>
            </a:r>
            <a:r>
              <a:rPr lang="en-US" altLang="en-US" sz="4000" dirty="0">
                <a:solidFill>
                  <a:srgbClr val="001996"/>
                </a:solidFill>
              </a:rPr>
              <a:t>solvates</a:t>
            </a:r>
            <a:r>
              <a:rPr lang="en-US" altLang="en-US" sz="4000" dirty="0"/>
              <a:t>, them.</a:t>
            </a:r>
          </a:p>
        </p:txBody>
      </p:sp>
      <p:pic>
        <p:nvPicPr>
          <p:cNvPr id="6150" name="Picture 6" descr="13_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10"/>
          <a:stretch>
            <a:fillRect/>
          </a:stretch>
        </p:blipFill>
        <p:spPr>
          <a:xfrm>
            <a:off x="2711451" y="3810001"/>
            <a:ext cx="6773863" cy="1831975"/>
          </a:xfrm>
        </p:spPr>
      </p:pic>
    </p:spTree>
    <p:extLst>
      <p:ext uri="{BB962C8B-B14F-4D97-AF65-F5344CB8AC3E}">
        <p14:creationId xmlns:p14="http://schemas.microsoft.com/office/powerpoint/2010/main" val="16735883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Types of Solutions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773188" y="1216429"/>
            <a:ext cx="6247015" cy="4114800"/>
          </a:xfrm>
        </p:spPr>
        <p:txBody>
          <a:bodyPr>
            <a:noAutofit/>
          </a:bodyPr>
          <a:lstStyle/>
          <a:p>
            <a:r>
              <a:rPr lang="en-US" altLang="en-US" sz="3600" dirty="0"/>
              <a:t>Saturated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3600" dirty="0"/>
              <a:t>Solvent holds as much solute as is possible at that temperature.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3600" dirty="0"/>
              <a:t>Dissolved solute is in dynamic equilibrium with solid solute particles.</a:t>
            </a:r>
          </a:p>
        </p:txBody>
      </p:sp>
      <p:pic>
        <p:nvPicPr>
          <p:cNvPr id="32774" name="Picture 6" descr="13_0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0"/>
          <a:stretch>
            <a:fillRect/>
          </a:stretch>
        </p:blipFill>
        <p:spPr>
          <a:xfrm>
            <a:off x="2286001" y="1752600"/>
            <a:ext cx="3281363" cy="4121150"/>
          </a:xfrm>
        </p:spPr>
      </p:pic>
    </p:spTree>
    <p:extLst>
      <p:ext uri="{BB962C8B-B14F-4D97-AF65-F5344CB8AC3E}">
        <p14:creationId xmlns:p14="http://schemas.microsoft.com/office/powerpoint/2010/main" val="15757769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Types of Solutions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2262" y="1981200"/>
            <a:ext cx="5562138" cy="4114800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Unsaturated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3600" dirty="0"/>
              <a:t>Less than the maximum amount of solute for that temperature is dissolved </a:t>
            </a:r>
          </a:p>
        </p:txBody>
      </p:sp>
      <p:pic>
        <p:nvPicPr>
          <p:cNvPr id="33798" name="Picture 6" descr="13_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0" b="20187"/>
          <a:stretch>
            <a:fillRect/>
          </a:stretch>
        </p:blipFill>
        <p:spPr>
          <a:xfrm>
            <a:off x="6248401" y="2054225"/>
            <a:ext cx="3509963" cy="2749550"/>
          </a:xfrm>
        </p:spPr>
      </p:pic>
    </p:spTree>
    <p:extLst>
      <p:ext uri="{BB962C8B-B14F-4D97-AF65-F5344CB8AC3E}">
        <p14:creationId xmlns:p14="http://schemas.microsoft.com/office/powerpoint/2010/main" val="41596080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Types of Solutions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2262" y="3733800"/>
            <a:ext cx="11637818" cy="2819400"/>
          </a:xfrm>
        </p:spPr>
        <p:txBody>
          <a:bodyPr>
            <a:noAutofit/>
          </a:bodyPr>
          <a:lstStyle/>
          <a:p>
            <a:r>
              <a:rPr lang="en-US" altLang="en-US" sz="3600" dirty="0"/>
              <a:t>Supersaturated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3600" dirty="0"/>
              <a:t>Solvent holds more solute than </a:t>
            </a:r>
            <a:r>
              <a:rPr lang="en-US" altLang="en-US" sz="3600" dirty="0" smtClean="0"/>
              <a:t>is normally possible </a:t>
            </a:r>
            <a:r>
              <a:rPr lang="en-US" altLang="en-US" sz="3600" dirty="0"/>
              <a:t>at that temperature</a:t>
            </a:r>
            <a:r>
              <a:rPr lang="en-US" altLang="en-US" sz="3600" dirty="0" smtClean="0"/>
              <a:t>.</a:t>
            </a:r>
            <a:endParaRPr lang="en-US" altLang="en-US" sz="3600" dirty="0"/>
          </a:p>
        </p:txBody>
      </p:sp>
      <p:pic>
        <p:nvPicPr>
          <p:cNvPr id="34822" name="Picture 6" descr="13_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49"/>
          <a:stretch>
            <a:fillRect/>
          </a:stretch>
        </p:blipFill>
        <p:spPr>
          <a:xfrm>
            <a:off x="3095626" y="1371601"/>
            <a:ext cx="6005513" cy="2278063"/>
          </a:xfrm>
        </p:spPr>
      </p:pic>
    </p:spTree>
    <p:extLst>
      <p:ext uri="{BB962C8B-B14F-4D97-AF65-F5344CB8AC3E}">
        <p14:creationId xmlns:p14="http://schemas.microsoft.com/office/powerpoint/2010/main" val="31574983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Henry’s Law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6378" y="1676400"/>
            <a:ext cx="5979622" cy="487680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altLang="en-US" sz="3600" i="1" dirty="0"/>
              <a:t>S</a:t>
            </a:r>
            <a:r>
              <a:rPr lang="en-US" altLang="en-US" sz="3600" i="1" baseline="-25000" dirty="0"/>
              <a:t>g</a:t>
            </a:r>
            <a:r>
              <a:rPr lang="en-US" altLang="en-US" sz="3600" dirty="0"/>
              <a:t> = </a:t>
            </a:r>
            <a:r>
              <a:rPr lang="en-US" altLang="en-US" sz="3600" i="1" dirty="0" err="1"/>
              <a:t>kP</a:t>
            </a:r>
            <a:r>
              <a:rPr lang="en-US" altLang="en-US" sz="3600" i="1" baseline="-25000" dirty="0" err="1"/>
              <a:t>g</a:t>
            </a:r>
            <a:r>
              <a:rPr lang="en-US" altLang="en-US" sz="3600" i="1" dirty="0"/>
              <a:t> </a:t>
            </a:r>
            <a:endParaRPr lang="en-US" altLang="en-US" sz="3600" i="1" dirty="0" smtClean="0"/>
          </a:p>
          <a:p>
            <a:pPr algn="ctr">
              <a:buFontTx/>
              <a:buNone/>
            </a:pPr>
            <a:endParaRPr lang="en-US" altLang="en-US" sz="3600" i="1" dirty="0"/>
          </a:p>
          <a:p>
            <a:r>
              <a:rPr lang="en-US" altLang="en-US" sz="3600" i="1" dirty="0" smtClean="0"/>
              <a:t>S</a:t>
            </a:r>
            <a:r>
              <a:rPr lang="en-US" altLang="en-US" sz="3600" i="1" baseline="-25000" dirty="0" smtClean="0"/>
              <a:t>g</a:t>
            </a:r>
            <a:r>
              <a:rPr lang="en-US" altLang="en-US" sz="3600" dirty="0" smtClean="0"/>
              <a:t> </a:t>
            </a:r>
            <a:r>
              <a:rPr lang="en-US" altLang="en-US" sz="3600" dirty="0" smtClean="0">
                <a:sym typeface="Wingdings" panose="05000000000000000000" pitchFamily="2" charset="2"/>
              </a:rPr>
              <a:t> </a:t>
            </a:r>
            <a:r>
              <a:rPr lang="en-US" altLang="en-US" sz="3600" dirty="0" smtClean="0"/>
              <a:t>solubility </a:t>
            </a:r>
            <a:r>
              <a:rPr lang="en-US" altLang="en-US" sz="3600" dirty="0"/>
              <a:t>of the </a:t>
            </a:r>
            <a:r>
              <a:rPr lang="en-US" altLang="en-US" sz="3600" dirty="0" smtClean="0"/>
              <a:t>gas</a:t>
            </a:r>
            <a:endParaRPr lang="en-US" altLang="en-US" sz="3600" dirty="0"/>
          </a:p>
          <a:p>
            <a:r>
              <a:rPr lang="en-US" altLang="en-US" sz="3600" i="1" dirty="0"/>
              <a:t>k</a:t>
            </a:r>
            <a:r>
              <a:rPr lang="en-US" altLang="en-US" sz="3600" dirty="0"/>
              <a:t> </a:t>
            </a:r>
            <a:r>
              <a:rPr lang="en-US" altLang="en-US" sz="3600" dirty="0" smtClean="0">
                <a:sym typeface="Wingdings" panose="05000000000000000000" pitchFamily="2" charset="2"/>
              </a:rPr>
              <a:t> </a:t>
            </a:r>
            <a:r>
              <a:rPr lang="en-US" altLang="en-US" sz="3600" dirty="0" smtClean="0"/>
              <a:t>Henry’s </a:t>
            </a:r>
            <a:r>
              <a:rPr lang="en-US" altLang="en-US" sz="3600" dirty="0"/>
              <a:t>law constant for that gas in that </a:t>
            </a:r>
            <a:r>
              <a:rPr lang="en-US" altLang="en-US" sz="3600" dirty="0" smtClean="0"/>
              <a:t>solvent</a:t>
            </a:r>
            <a:endParaRPr lang="en-US" altLang="en-US" sz="3600" dirty="0"/>
          </a:p>
          <a:p>
            <a:r>
              <a:rPr lang="en-US" altLang="en-US" sz="3600" i="1" dirty="0" err="1"/>
              <a:t>P</a:t>
            </a:r>
            <a:r>
              <a:rPr lang="en-US" altLang="en-US" sz="3600" i="1" baseline="-25000" dirty="0" err="1"/>
              <a:t>g</a:t>
            </a:r>
            <a:r>
              <a:rPr lang="en-US" altLang="en-US" sz="3600" dirty="0"/>
              <a:t> </a:t>
            </a:r>
            <a:r>
              <a:rPr lang="en-US" altLang="en-US" sz="3600" dirty="0" smtClean="0">
                <a:sym typeface="Wingdings" panose="05000000000000000000" pitchFamily="2" charset="2"/>
              </a:rPr>
              <a:t> </a:t>
            </a:r>
            <a:r>
              <a:rPr lang="en-US" altLang="en-US" sz="3600" dirty="0" smtClean="0"/>
              <a:t>partial </a:t>
            </a:r>
            <a:r>
              <a:rPr lang="en-US" altLang="en-US" sz="3600" dirty="0"/>
              <a:t>pressure of the gas above the liquid.</a:t>
            </a:r>
            <a:endParaRPr lang="en-US" altLang="en-US" sz="3600" i="1" dirty="0"/>
          </a:p>
        </p:txBody>
      </p:sp>
      <p:pic>
        <p:nvPicPr>
          <p:cNvPr id="41990" name="Picture 6" descr="13_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3"/>
          <a:stretch>
            <a:fillRect/>
          </a:stretch>
        </p:blipFill>
        <p:spPr>
          <a:xfrm>
            <a:off x="8067502" y="1809404"/>
            <a:ext cx="3810000" cy="3816350"/>
          </a:xfrm>
        </p:spPr>
      </p:pic>
    </p:spTree>
    <p:extLst>
      <p:ext uri="{BB962C8B-B14F-4D97-AF65-F5344CB8AC3E}">
        <p14:creationId xmlns:p14="http://schemas.microsoft.com/office/powerpoint/2010/main" val="35247848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Temperature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70516" y="1981200"/>
            <a:ext cx="6107084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/>
              <a:t>	</a:t>
            </a:r>
            <a:r>
              <a:rPr lang="en-US" altLang="en-US" sz="3600" dirty="0"/>
              <a:t>Generally, the solubility of solid solutes in liquid solvents increases with increasing temperature.</a:t>
            </a:r>
          </a:p>
        </p:txBody>
      </p:sp>
      <p:pic>
        <p:nvPicPr>
          <p:cNvPr id="43014" name="Picture 6" descr="13_1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0"/>
          <a:stretch>
            <a:fillRect/>
          </a:stretch>
        </p:blipFill>
        <p:spPr>
          <a:xfrm>
            <a:off x="216131" y="2231968"/>
            <a:ext cx="4241800" cy="4111625"/>
          </a:xfrm>
        </p:spPr>
      </p:pic>
    </p:spTree>
    <p:extLst>
      <p:ext uri="{BB962C8B-B14F-4D97-AF65-F5344CB8AC3E}">
        <p14:creationId xmlns:p14="http://schemas.microsoft.com/office/powerpoint/2010/main" val="34517706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11366</TotalTime>
  <Words>646</Words>
  <Application>Microsoft Office PowerPoint</Application>
  <PresentationFormat>Widescreen</PresentationFormat>
  <Paragraphs>136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ＭＳ Ｐゴシック</vt:lpstr>
      <vt:lpstr>Arial</vt:lpstr>
      <vt:lpstr>Calibri</vt:lpstr>
      <vt:lpstr>Calibri Light</vt:lpstr>
      <vt:lpstr>Symbol</vt:lpstr>
      <vt:lpstr>Wingdings</vt:lpstr>
      <vt:lpstr>Office Theme</vt:lpstr>
      <vt:lpstr>Chapter 12 Properties of Solutions</vt:lpstr>
      <vt:lpstr>Solutions</vt:lpstr>
      <vt:lpstr>Solutions</vt:lpstr>
      <vt:lpstr>How Does a Solution Form?</vt:lpstr>
      <vt:lpstr>Types of Solutions</vt:lpstr>
      <vt:lpstr>Types of Solutions</vt:lpstr>
      <vt:lpstr>Types of Solutions</vt:lpstr>
      <vt:lpstr>Henry’s Law</vt:lpstr>
      <vt:lpstr>Temperature</vt:lpstr>
      <vt:lpstr>Temperature</vt:lpstr>
      <vt:lpstr>Ways of Expressing Concentrations of Solutions</vt:lpstr>
      <vt:lpstr>Mass Percentage</vt:lpstr>
      <vt:lpstr>PowerPoint Presentation</vt:lpstr>
      <vt:lpstr>Mole Fraction (X)</vt:lpstr>
      <vt:lpstr>Molarity (M)</vt:lpstr>
      <vt:lpstr>Molality (m)</vt:lpstr>
      <vt:lpstr>Colligative Properties</vt:lpstr>
      <vt:lpstr>Vapor Pressure</vt:lpstr>
      <vt:lpstr>Raoult’s Law</vt:lpstr>
      <vt:lpstr>Example</vt:lpstr>
      <vt:lpstr>Boiling Point Elevation and Freezing Point Depression</vt:lpstr>
      <vt:lpstr>Boiling Point Elevation</vt:lpstr>
      <vt:lpstr>Freezing Point Depression</vt:lpstr>
      <vt:lpstr>Osmosis</vt:lpstr>
      <vt:lpstr>Osmotic Pressure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 Boyle</dc:creator>
  <cp:lastModifiedBy>User</cp:lastModifiedBy>
  <cp:revision>27</cp:revision>
  <dcterms:created xsi:type="dcterms:W3CDTF">2017-10-18T13:03:07Z</dcterms:created>
  <dcterms:modified xsi:type="dcterms:W3CDTF">2019-05-09T15:32:12Z</dcterms:modified>
</cp:coreProperties>
</file>