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3"/>
  </p:handoutMasterIdLst>
  <p:sldIdLst>
    <p:sldId id="256" r:id="rId2"/>
    <p:sldId id="286" r:id="rId3"/>
    <p:sldId id="287" r:id="rId4"/>
    <p:sldId id="257" r:id="rId5"/>
    <p:sldId id="258" r:id="rId6"/>
    <p:sldId id="259" r:id="rId7"/>
    <p:sldId id="261"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96" r:id="rId27"/>
    <p:sldId id="279" r:id="rId28"/>
    <p:sldId id="280" r:id="rId29"/>
    <p:sldId id="281" r:id="rId30"/>
    <p:sldId id="282" r:id="rId31"/>
    <p:sldId id="283" r:id="rId32"/>
    <p:sldId id="284" r:id="rId33"/>
    <p:sldId id="285" r:id="rId34"/>
    <p:sldId id="288" r:id="rId35"/>
    <p:sldId id="289" r:id="rId36"/>
    <p:sldId id="290" r:id="rId37"/>
    <p:sldId id="291" r:id="rId38"/>
    <p:sldId id="292" r:id="rId39"/>
    <p:sldId id="293" r:id="rId40"/>
    <p:sldId id="294" r:id="rId41"/>
    <p:sldId id="295" r:id="rId42"/>
  </p:sldIdLst>
  <p:sldSz cx="9144000" cy="6858000" type="screen4x3"/>
  <p:notesSz cx="7010400" cy="939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9900"/>
          </a:xfrm>
          <a:prstGeom prst="rect">
            <a:avLst/>
          </a:prstGeom>
        </p:spPr>
        <p:txBody>
          <a:bodyPr vert="horz" lIns="91440" tIns="45720" rIns="91440" bIns="45720" rtlCol="0"/>
          <a:lstStyle>
            <a:lvl1pPr algn="r">
              <a:defRPr sz="1200"/>
            </a:lvl1pPr>
          </a:lstStyle>
          <a:p>
            <a:fld id="{0F451C96-CECC-4D17-8001-7C1E761CEBA0}" type="datetimeFigureOut">
              <a:rPr lang="en-US" smtClean="0"/>
              <a:pPr/>
              <a:t>4/4/2011</a:t>
            </a:fld>
            <a:endParaRPr lang="en-US"/>
          </a:p>
        </p:txBody>
      </p:sp>
      <p:sp>
        <p:nvSpPr>
          <p:cNvPr id="4" name="Footer Placeholder 3"/>
          <p:cNvSpPr>
            <a:spLocks noGrp="1"/>
          </p:cNvSpPr>
          <p:nvPr>
            <p:ph type="ftr" sz="quarter" idx="2"/>
          </p:nvPr>
        </p:nvSpPr>
        <p:spPr>
          <a:xfrm>
            <a:off x="0" y="8926513"/>
            <a:ext cx="3038475"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926513"/>
            <a:ext cx="3038475" cy="469900"/>
          </a:xfrm>
          <a:prstGeom prst="rect">
            <a:avLst/>
          </a:prstGeom>
        </p:spPr>
        <p:txBody>
          <a:bodyPr vert="horz" lIns="91440" tIns="45720" rIns="91440" bIns="45720" rtlCol="0" anchor="b"/>
          <a:lstStyle>
            <a:lvl1pPr algn="r">
              <a:defRPr sz="1200"/>
            </a:lvl1pPr>
          </a:lstStyle>
          <a:p>
            <a:fld id="{2FE7E820-1664-4A94-8912-C616AC291A1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F59F47-FA8C-4EE1-B5E4-991E13DAE139}"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59F47-FA8C-4EE1-B5E4-991E13DAE139}"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59F47-FA8C-4EE1-B5E4-991E13DAE139}"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59F47-FA8C-4EE1-B5E4-991E13DAE139}"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F59F47-FA8C-4EE1-B5E4-991E13DAE139}"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F59F47-FA8C-4EE1-B5E4-991E13DAE139}"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F59F47-FA8C-4EE1-B5E4-991E13DAE139}" type="datetimeFigureOut">
              <a:rPr lang="en-US" smtClean="0"/>
              <a:pPr/>
              <a:t>4/4/2011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F59F47-FA8C-4EE1-B5E4-991E13DAE139}" type="datetimeFigureOut">
              <a:rPr lang="en-US" smtClean="0"/>
              <a:pPr/>
              <a:t>4/4/2011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59F47-FA8C-4EE1-B5E4-991E13DAE139}" type="datetimeFigureOut">
              <a:rPr lang="en-US" smtClean="0"/>
              <a:pPr/>
              <a:t>4/4/2011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59F47-FA8C-4EE1-B5E4-991E13DAE139}"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59F47-FA8C-4EE1-B5E4-991E13DAE139}"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19299D-9DEE-4026-B84F-3ECE4DED16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59F47-FA8C-4EE1-B5E4-991E13DAE139}" type="datetimeFigureOut">
              <a:rPr lang="en-US" smtClean="0"/>
              <a:pPr/>
              <a:t>4/4/2011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9299D-9DEE-4026-B84F-3ECE4DED16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images.google.com/imgres?imgurl=http://www.physics.uwo.ca/science_olympics/images/potential_energy_cart.gif&amp;imgrefurl=http://www.physics.uwo.ca/science_olympics/events/grades_11_to_12/potential_energy_cart.html&amp;usg=__X-SoGT-DM7NEOf-2P5WJC8M_yJk=&amp;h=688&amp;w=768&amp;sz=8&amp;hl=en&amp;start=15&amp;itbs=1&amp;tbnid=YAJjhF9fFNNJCM:&amp;tbnh=127&amp;tbnw=142&amp;prev=/images?q=potential+energy&amp;hl=en&amp;tbo=1&amp;gbv=2&amp;tbs=isch:1" TargetMode="External"/><Relationship Id="rId1" Type="http://schemas.openxmlformats.org/officeDocument/2006/relationships/slideLayout" Target="../slideLayouts/slideLayout1.xml"/><Relationship Id="rId6" Type="http://schemas.openxmlformats.org/officeDocument/2006/relationships/hyperlink" Target="http://images.google.com/imgres?imgurl=http://www.enwin.com/kids/images/pic.roller_coaster.jpg&amp;imgrefurl=http://www.enwin.com/kids/electricity/types_of_energy.cfm&amp;usg=__yIcKnbfSV3v7q_jxVV7cuJs_FYE=&amp;h=369&amp;w=256&amp;sz=16&amp;hl=en&amp;start=2&amp;itbs=1&amp;tbnid=wwytpZqgGdfs3M:&amp;tbnh=122&amp;tbnw=85&amp;prev=/images?q=kinetic+energy+and+potential+energy&amp;hl=en&amp;tbo=1&amp;gbv=2&amp;tbs=isch:1" TargetMode="External"/><Relationship Id="rId5" Type="http://schemas.openxmlformats.org/officeDocument/2006/relationships/image" Target="../media/image2.jpeg"/><Relationship Id="rId4" Type="http://schemas.openxmlformats.org/officeDocument/2006/relationships/hyperlink" Target="http://images.google.com/imgres?imgurl=http://blueroof.files.wordpress.com/2006/11/roller-coaster.jpg&amp;imgrefurl=http://blueroof.wordpress.com/2006/11/&amp;usg=__oxzyItyb0U9roq1b7NB8a1DkrD8=&amp;h=480&amp;w=600&amp;sz=96&amp;hl=en&amp;start=8&amp;itbs=1&amp;tbnid=vAt6KLXwfnUMpM:&amp;tbnh=108&amp;tbnw=135&amp;prev=/images?q=roller+coaster&amp;hl=en&amp;sa=X&amp;tbo=1&amp;gbv=2&amp;tbs=isch: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alistaircraven.com/java/basic/energy4.jpg&amp;imgrefurl=http://www.alistaircraven.com/java/basic/basic.htm&amp;usg=__AwkYgNCTwsvYEZphBUkBTL_AMd4=&amp;h=221&amp;w=283&amp;sz=9&amp;hl=en&amp;start=3&amp;itbs=1&amp;tbnid=wluMr5lhw8cVUM:&amp;tbnh=89&amp;tbnw=114&amp;prev=/images?q=energy+forms&amp;hl=en&amp;tbo=1&amp;gbv=2&amp;tbs=isch:1"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images.google.com/imgres?imgurl=http://www.yorkmotorsport.com/Compass+race+car.jpg&amp;imgrefurl=http://www.yorkmotorsport.com/2007/11/index.html&amp;usg=__GGFn62ff3POR2i6abhk2onPyQqY=&amp;h=532&amp;w=800&amp;sz=162&amp;hl=en&amp;start=7&amp;itbs=1&amp;tbnid=5gLptMCr2KwWsM:&amp;tbnh=95&amp;tbnw=143&amp;prev=/images?q=race+car&amp;hl=en&amp;tbo=1&amp;gbv=2&amp;tbs=isch:1"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com/imgres?imgurl=http://cdn0.sbnation.com/photo_images/161510/49133_Seahawks_Chargers_Football.jpg&amp;imgrefurl=http://chargingbolts.com/tag/kynan-forney/&amp;usg=__TjBX1d-yhsjVVTbnliHdLsHq2Dc=&amp;h=512&amp;w=438&amp;sz=38&amp;hl=en&amp;start=3&amp;itbs=1&amp;tbnid=XnzxbnEpzhERKM:&amp;tbnh=131&amp;tbnw=112&amp;prev=/images?q=thrown+football&amp;hl=en&amp;tbo=1&amp;gbv=2&amp;tbs=isch: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images.google.com/imgres?imgurl=http://www.explainthatstuff.com/yoyoenergy.gif&amp;imgrefurl=http://stephensteach-wiki.wikispaces.com/CALS+Physics+Wikipedia&amp;usg=__EXPj2RjBbHVHa2UXG66DrG8tYe8=&amp;h=400&amp;w=400&amp;sz=20&amp;hl=en&amp;start=4&amp;itbs=1&amp;tbnid=KyIwjXGXHzJ0CM:&amp;tbnh=124&amp;tbnw=124&amp;prev=/images?q=mechanical+energy+examples&amp;hl=en&amp;tbo=1&amp;gbv=2&amp;tbs=isch: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google.com/imgres?imgurl=http://image.tutorvista.com/content/matter/iodin-camphor-particles.jpeg&amp;imgrefurl=http://www.tutorvista.com/content/chemistry/chemistry-i/matter/matter-effects.php&amp;usg=__CSNKfN6LH_A6AYQE_2swiuZPXnY=&amp;h=233&amp;w=299&amp;sz=15&amp;hl=en&amp;start=13&amp;itbs=1&amp;tbnid=nlfmDMCbcOzJLM:&amp;tbnh=90&amp;tbnw=116&amp;prev=/images?q=thermal+energy+particles&amp;hl=en&amp;tbo=1&amp;gbv=2&amp;tbs=isch: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images.google.com/imgres?imgurl=http://www.hillssolar.com.au/arbitrage/pages/77/evac_tube_500.jpg&amp;imgrefurl=http://www.hillssolar.com.au/arbitrage/pages/77&amp;usg=__jOsmQdEQAVsj3N9C39Cw94BEGng=&amp;h=444&amp;w=500&amp;sz=136&amp;hl=en&amp;start=6&amp;itbs=1&amp;tbnid=YjuHGW4vb1rlVM:&amp;tbnh=115&amp;tbnw=130&amp;prev=/images?q=thermal+energy&amp;hl=en&amp;tbo=1&amp;gbv=2&amp;tbs=isch: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images.google.com/imgres?imgurl=http://www.solarsam.com/images/battery_circuit.JPG&amp;imgrefurl=http://www.solarsam.com/about-solar-energy/solarcells.html&amp;usg=__V1DyPQDT9RpLHqaiuYgYS8CRT8c=&amp;h=466&amp;w=412&amp;sz=23&amp;hl=en&amp;start=3&amp;itbs=1&amp;tbnid=nKwwE-x41YCURM:&amp;tbnh=128&amp;tbnw=113&amp;prev=/images?q=electrical+energy&amp;hl=en&amp;tbo=1&amp;gbv=2&amp;tbs=isch: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ages.google.com/imgres?imgurl=http://facstaff.gpc.edu/~pgore/PhysicalScience/atom-with-electrons.gif&amp;imgrefurl=http://facstaff.gpc.edu/~pgore/PhysicalScience/Atoms.html&amp;usg=__4gDnXEhw5WP4auWlZab3e7XEiHs=&amp;h=320&amp;w=320&amp;sz=13&amp;hl=en&amp;start=2&amp;itbs=1&amp;tbnid=djuLV10WfVrcIM:&amp;tbnh=118&amp;tbnw=118&amp;prev=/images?q=atoms&amp;hl=en&amp;tbo=1&amp;gbv=2&amp;tbs=isch: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images.google.com/imgres?imgurl=http://i249.photobucket.com/albums/gg207/Fefyfoforrest/Sunlight.jpg&amp;imgrefurl=http://www.myspace.com/sokroteez&amp;usg=__dKXEVdH274T7Bd-q5VJd6OBAgCk=&amp;h=600&amp;w=800&amp;sz=45&amp;hl=en&amp;start=2&amp;itbs=1&amp;tbnid=xIpcklTfW-KWJM:&amp;tbnh=107&amp;tbnw=143&amp;prev=/images?q=sunlight&amp;hl=en&amp;tbo=1&amp;gbv=2&amp;tbs=isch:1" TargetMode="Externa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hyperlink" Target="http://www.odec.ca/projects/2003/kinga3a/public_html/xray01.jp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google.com/imgres?imgurl=http://www.juggle.hodgepro.com/images/Juggling%20ball%20passing%20low%20res%20croped.JPG&amp;imgrefurl=http://www.juggle.hodgepro.com/&amp;usg=__7j3Osos0EDQiktaKSL2P5UKhgGo=&amp;h=486&amp;w=391&amp;sz=46&amp;hl=en&amp;start=5&amp;itbs=1&amp;tbnid=xSAeFh-ZI3nm1M:&amp;tbnh=129&amp;tbnw=104&amp;prev=/images?q=juggling&amp;hl=en&amp;gbv=2&amp;tbs=isch:1" TargetMode="Externa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hyperlink" Target="http://www.google.com/imgres?imgurl=http://enterthelaughter.com/cat-juggling.jpg&amp;imgrefurl=http://enterthelaughter.com/blog/?m=200609&amp;paged=2&amp;usg=__A2kMll9S_CBV17GMjdW4ZfWIYxA=&amp;h=285&amp;w=300&amp;sz=11&amp;hl=en&amp;start=6&amp;itbs=1&amp;tbnid=XI8qMr98lg1ezM:&amp;tbnh=110&amp;tbnw=116&amp;prev=/images?q=juggling&amp;hl=en&amp;gbv=2&amp;tbs=isch: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google.com/imgres?imgurl=http://helix.gatech.edu/Classes/ME2202/2000S3/Projects/Swarner/pendulum.jpg&amp;imgrefurl=http://helix.gatech.edu/Classes/ME2202/2000S3/Projects/Swarner/definition.htm&amp;usg=__PAGenbsYPMiZfWSPjDGmnCB6NbQ=&amp;h=500&amp;w=500&amp;sz=23&amp;hl=en&amp;start=1&amp;itbs=1&amp;tbnid=2K0O_EFN-blvpM:&amp;tbnh=130&amp;tbnw=130&amp;prev=/images?q=pendulum&amp;hl=en&amp;gbv=2&amp;tbs=isch:1" TargetMode="External"/><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hyperlink" Target="http://www.google.com/imgres?imgurl=http://www.lisisoft.com/imglisi/5/Screensavers/31885newton-pendulum3d.jpg&amp;imgrefurl=http://www.lisisoft.com/free-download-version/31885-3d-newton-pendulum-screensaver.html&amp;usg=__owvMBtWElOeeBMEELzU9bM9hcqE=&amp;h=600&amp;w=800&amp;sz=84&amp;hl=en&amp;start=4&amp;itbs=1&amp;tbnid=r3vtFJ3QSmqU1M:&amp;tbnh=107&amp;tbnw=143&amp;prev=/images?q=pendulum&amp;hl=en&amp;gbv=2&amp;tbs=isch:1"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www.google.com/imgres?imgurl=http://www.yeshua-do.com/jom/images/stories/einstein_tongue.jpg&amp;imgrefurl=http://www.yeshua-do.com/jom/content/view/122/1/&amp;usg=__ln1MFy-irgNX6FPjyKa8SgJhdBc=&amp;h=371&amp;w=298&amp;sz=21&amp;hl=en&amp;start=1&amp;itbs=1&amp;tbnid=RgRRLzOyJnsD4M:&amp;tbnh=122&amp;tbnw=98&amp;prev=/images?q=einstein&amp;hl=en&amp;gbv=2&amp;tbs=isch: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images.google.com/imgres?imgurl=http://tiki.oneworld.net/energy/fossil_fuels.gif&amp;imgrefurl=http://tiki.oneworld.net/energy/energy.html&amp;h=362&amp;w=391&amp;sz=19&amp;hl=en&amp;start=4&amp;tbnid=HlNx1wB4dr0YQM:&amp;tbnh=114&amp;tbnw=123&amp;prev=/images?q=fossil+fuels&amp;gbv=2&amp;hl=en&amp;safe=activ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hyperlink" Target="http://images.google.com/imgres?imgurl=http://images.clipartof.com/small/27719-Clipart-Illustration-Of-The-Sun-Shining-Over-White-Daisy-Flowers-In-A-Green-Hilly-Landscape.jpg&amp;imgrefurl=http://www.clipartof.com/details/clipart/27719.html&amp;usg=__821noMwQZ_Er4SLNJcri-T5vlek=&amp;h=450&amp;w=447&amp;sz=74&amp;hl=en&amp;start=7&amp;itbs=1&amp;tbnid=vkp9ZVzG3ANC6M:&amp;tbnh=127&amp;tbnw=126&amp;prev=/images?q=sun+shining&amp;hl=en&amp;gbv=2&amp;tbs=isch: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imgres?imgurl=http://caccphysics.cacc.cc.al.us/phy-webpages/phy213/daily_quizes/dq26.gif&amp;imgrefurl=http://caccphysics.cacc.cc.al.us/phy-webpages/phy213/daily_quizes/dqs/dq9b.html&amp;usg=__F9O9-JnykII7XULj7CedkA-8hOA=&amp;h=399&amp;w=320&amp;sz=6&amp;hl=en&amp;start=18&amp;itbs=1&amp;tbnid=eyJtTb0smh4wXM:&amp;tbnh=124&amp;tbnw=99&amp;prev=/images?q=kinetic+energy&amp;hl=en&amp;tbo=1&amp;gbv=2&amp;tbs=isch:1"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images.google.com/imgres?imgurl=http://www.chemeddl.org/collections/tsts/McMahon/McMahonImages/McMahon5thru8/LiftBallAandB.gif&amp;imgrefurl=http://www.chemeddl.org/collections/tsts/McMahon/McMahon5to8pg/EnergyTransferKinetic.html&amp;usg=__gq2ckfA_C8d9FO8uQGSr1EIcSX0=&amp;h=300&amp;w=400&amp;sz=3&amp;hl=en&amp;start=17&amp;itbs=1&amp;tbnid=3gWDS8raa2H99M:&amp;tbnh=93&amp;tbnw=124&amp;prev=/images?q=kinetic+energy&amp;hl=en&amp;tbo=1&amp;gbv=2&amp;tbs=isch: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m/imgres?imgurl=http://resources.yesican-science.ca/energy_flow/images/trans_potential_energy1.png&amp;imgrefurl=http://resources.yesican-science.ca/energy_flow/trans_potential_energy1.html&amp;usg=__6oa19UnChVoXjgwhPRRpi3ho7wQ=&amp;h=320&amp;w=620&amp;sz=53&amp;hl=en&amp;start=11&amp;itbs=1&amp;tbnid=Axvs1ojSdMAS3M:&amp;tbnh=70&amp;tbnw=136&amp;prev=/images?q=potential+energy&amp;hl=en&amp;tbo=1&amp;gbv=2&amp;tbs=isch:1"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images.google.com/imgres?imgurl=http://i73.photobucket.com/albums/i208/dhorn51/lawn-mower.gif&amp;imgrefurl=http://s73.photobucket.com/albums/i208/dhorn51/?action=view&amp;current=lawn-mower.gif&amp;newest=1&amp;usg=__j9-lHWAlaqS9bf8UAyuLMC1PFsQ=&amp;h=330&amp;w=400&amp;sz=35&amp;hl=en&amp;start=1&amp;itbs=1&amp;tbnid=XkdGnPVoDlXi5M:&amp;tbnh=102&amp;tbnw=124&amp;prev=/images?q=lawn+mower&amp;hl=en&amp;tbo=1&amp;gbv=2&amp;tbs=isch: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imgres?imgurl=http://resources.yesican-science.ca/energy_flow/images/kinetic_energy1.png&amp;imgrefurl=http://resources.yesican-science.ca/energy_flow/energy_forms.html&amp;usg=__q9u7YZzb2cqp-aIMMU3pqaeZFq0=&amp;h=184&amp;w=300&amp;sz=23&amp;hl=en&amp;start=8&amp;itbs=1&amp;tbnid=dzHwBPxjokvYHM:&amp;tbnh=71&amp;tbnw=116&amp;prev=/images?q=kinetic+energy&amp;hl=en&amp;tbo=1&amp;gbv=2&amp;tbs=isch:1"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images.google.com/imgres?imgurl=http://www.mcasco.com/images/kinetic%20energy.gif&amp;imgrefurl=http://www.mcasco.com/p1wke.html&amp;usg=__wI1p_izh6AMVRApVLx7C5DJ9mjE=&amp;h=360&amp;w=480&amp;sz=47&amp;hl=en&amp;start=7&amp;itbs=1&amp;tbnid=JrH_wS5_TZq7lM:&amp;tbnh=97&amp;tbnw=129&amp;prev=/images?q=kinetic+energy&amp;hl=en&amp;tbo=1&amp;gbv=2&amp;tbs=isch: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dirty="0" smtClean="0">
                <a:ln w="18000">
                  <a:solidFill>
                    <a:schemeClr val="accent2">
                      <a:satMod val="140000"/>
                    </a:schemeClr>
                  </a:solidFill>
                  <a:prstDash val="solid"/>
                  <a:miter lim="800000"/>
                </a:ln>
                <a:solidFill>
                  <a:schemeClr val="accent6">
                    <a:lumMod val="60000"/>
                    <a:lumOff val="40000"/>
                  </a:schemeClr>
                </a:solidFill>
                <a:effectLst>
                  <a:outerShdw blurRad="25500" dist="23000" dir="7020000" algn="tl">
                    <a:srgbClr val="000000">
                      <a:alpha val="50000"/>
                    </a:srgbClr>
                  </a:outerShdw>
                </a:effectLst>
              </a:rPr>
              <a:t>CHAPTER 13</a:t>
            </a:r>
            <a:endParaRPr lang="en-US" sz="6600" b="1" dirty="0">
              <a:ln w="18000">
                <a:solidFill>
                  <a:schemeClr val="accent2">
                    <a:satMod val="140000"/>
                  </a:schemeClr>
                </a:solidFill>
                <a:prstDash val="solid"/>
                <a:miter lim="800000"/>
              </a:ln>
              <a:solidFill>
                <a:schemeClr val="accent6">
                  <a:lumMod val="60000"/>
                  <a:lumOff val="40000"/>
                </a:schemeClr>
              </a:solid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p:txBody>
          <a:bodyPr>
            <a:normAutofit/>
          </a:bodyPr>
          <a:lstStyle/>
          <a:p>
            <a:r>
              <a:rPr lang="en-US" sz="6600" b="1" dirty="0" smtClean="0">
                <a:ln w="18000">
                  <a:solidFill>
                    <a:schemeClr val="accent2">
                      <a:satMod val="140000"/>
                    </a:schemeClr>
                  </a:solidFill>
                  <a:prstDash val="solid"/>
                  <a:miter lim="800000"/>
                </a:ln>
                <a:solidFill>
                  <a:schemeClr val="accent6">
                    <a:lumMod val="60000"/>
                    <a:lumOff val="40000"/>
                  </a:schemeClr>
                </a:solidFill>
                <a:effectLst>
                  <a:outerShdw blurRad="25500" dist="23000" dir="7020000" algn="tl">
                    <a:srgbClr val="000000">
                      <a:alpha val="50000"/>
                    </a:srgbClr>
                  </a:outerShdw>
                </a:effectLst>
              </a:rPr>
              <a:t>ENERGY</a:t>
            </a:r>
            <a:endParaRPr lang="en-US" sz="6600" b="1" dirty="0">
              <a:ln w="18000">
                <a:solidFill>
                  <a:schemeClr val="accent2">
                    <a:satMod val="140000"/>
                  </a:schemeClr>
                </a:solidFill>
                <a:prstDash val="solid"/>
                <a:miter lim="800000"/>
              </a:ln>
              <a:solidFill>
                <a:schemeClr val="accent6">
                  <a:lumMod val="60000"/>
                  <a:lumOff val="40000"/>
                </a:schemeClr>
              </a:solidFill>
              <a:effectLst>
                <a:outerShdw blurRad="25500" dist="23000" dir="7020000" algn="tl">
                  <a:srgbClr val="000000">
                    <a:alpha val="50000"/>
                  </a:srgbClr>
                </a:outerShdw>
              </a:effectLst>
            </a:endParaRPr>
          </a:p>
        </p:txBody>
      </p:sp>
      <p:pic>
        <p:nvPicPr>
          <p:cNvPr id="32770" name="Picture 2" descr="http://t3.gstatic.com/images?q=tbn:YAJjhF9fFNNJCM:http://www.physics.uwo.ca/science_olympics/images/potential_energy_cart.gif">
            <a:hlinkClick r:id="rId2"/>
          </p:cNvPr>
          <p:cNvPicPr>
            <a:picLocks noChangeAspect="1" noChangeArrowheads="1"/>
          </p:cNvPicPr>
          <p:nvPr/>
        </p:nvPicPr>
        <p:blipFill>
          <a:blip r:embed="rId3" cstate="print"/>
          <a:srcRect/>
          <a:stretch>
            <a:fillRect/>
          </a:stretch>
        </p:blipFill>
        <p:spPr bwMode="auto">
          <a:xfrm>
            <a:off x="0" y="0"/>
            <a:ext cx="3276600" cy="2514600"/>
          </a:xfrm>
          <a:prstGeom prst="rect">
            <a:avLst/>
          </a:prstGeom>
          <a:noFill/>
        </p:spPr>
      </p:pic>
      <p:pic>
        <p:nvPicPr>
          <p:cNvPr id="32772" name="Picture 4" descr="http://t2.gstatic.com/images?q=tbn:vAt6KLXwfnUMpM:http://blueroof.files.wordpress.com/2006/11/roller-coaster.jpg">
            <a:hlinkClick r:id="rId4"/>
          </p:cNvPr>
          <p:cNvPicPr>
            <a:picLocks noChangeAspect="1" noChangeArrowheads="1"/>
          </p:cNvPicPr>
          <p:nvPr/>
        </p:nvPicPr>
        <p:blipFill>
          <a:blip r:embed="rId5" cstate="print"/>
          <a:srcRect/>
          <a:stretch>
            <a:fillRect/>
          </a:stretch>
        </p:blipFill>
        <p:spPr bwMode="auto">
          <a:xfrm>
            <a:off x="304800" y="4800600"/>
            <a:ext cx="2971800" cy="1828800"/>
          </a:xfrm>
          <a:prstGeom prst="rect">
            <a:avLst/>
          </a:prstGeom>
          <a:noFill/>
        </p:spPr>
      </p:pic>
      <p:pic>
        <p:nvPicPr>
          <p:cNvPr id="32774" name="Picture 6" descr="http://t1.gstatic.com/images?q=tbn:wwytpZqgGdfs3M:http://www.enwin.com/kids/images/pic.roller_coaster.jpg">
            <a:hlinkClick r:id="rId6"/>
          </p:cNvPr>
          <p:cNvPicPr>
            <a:picLocks noChangeAspect="1" noChangeArrowheads="1"/>
          </p:cNvPicPr>
          <p:nvPr/>
        </p:nvPicPr>
        <p:blipFill>
          <a:blip r:embed="rId7" cstate="print"/>
          <a:srcRect/>
          <a:stretch>
            <a:fillRect/>
          </a:stretch>
        </p:blipFill>
        <p:spPr bwMode="auto">
          <a:xfrm>
            <a:off x="6324600" y="228600"/>
            <a:ext cx="2667000" cy="2057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2">
              <a:lumMod val="75000"/>
            </a:schemeClr>
          </a:solidFill>
        </p:spPr>
        <p:txBody>
          <a:bodyPr>
            <a:normAutofit/>
          </a:bodyPr>
          <a:lstStyle/>
          <a:p>
            <a:r>
              <a:rPr lang="en-US" sz="5400"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Velocity</a:t>
            </a:r>
            <a:r>
              <a:rPr lang="en-US" sz="5400" dirty="0" smtClean="0"/>
              <a:t> </a:t>
            </a:r>
            <a:r>
              <a:rPr lang="en-US" sz="5400" i="1" dirty="0" smtClean="0">
                <a:solidFill>
                  <a:srgbClr val="FF0000"/>
                </a:solidFill>
              </a:rPr>
              <a:t>increases</a:t>
            </a:r>
            <a:r>
              <a:rPr lang="en-US" sz="5400" dirty="0" smtClean="0"/>
              <a:t>, </a:t>
            </a:r>
            <a:r>
              <a:rPr lang="en-US" sz="5400"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Kinetic energy </a:t>
            </a:r>
            <a:r>
              <a:rPr lang="en-US" sz="5400" i="1" dirty="0" smtClean="0">
                <a:solidFill>
                  <a:srgbClr val="FF0000"/>
                </a:solidFill>
              </a:rPr>
              <a:t>increases</a:t>
            </a:r>
            <a:r>
              <a:rPr lang="en-US" sz="5400" dirty="0" smtClean="0"/>
              <a:t>.</a:t>
            </a:r>
          </a:p>
          <a:p>
            <a:r>
              <a:rPr lang="en-US" sz="5400" dirty="0" smtClean="0"/>
              <a:t>2 bowling balls rolled, the faster ball has more kinetic energy!</a:t>
            </a:r>
            <a:endParaRPr lang="en-US" sz="5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1143000"/>
          </a:xfrm>
        </p:spPr>
        <p:txBody>
          <a:bodyPr>
            <a:normAutofit/>
          </a:bodyPr>
          <a:lstStyle/>
          <a:p>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Calculating Kinetic Energy</a:t>
            </a:r>
            <a:endParaRPr lang="en-US" sz="5400" dirty="0">
              <a:solidFill>
                <a:schemeClr val="tx2">
                  <a:lumMod val="60000"/>
                  <a:lumOff val="40000"/>
                </a:schemeClr>
              </a:solidFill>
            </a:endParaRPr>
          </a:p>
        </p:txBody>
      </p:sp>
      <p:sp>
        <p:nvSpPr>
          <p:cNvPr id="3" name="Content Placeholder 2"/>
          <p:cNvSpPr>
            <a:spLocks noGrp="1"/>
          </p:cNvSpPr>
          <p:nvPr>
            <p:ph idx="1"/>
          </p:nvPr>
        </p:nvSpPr>
        <p:spPr>
          <a:xfrm>
            <a:off x="0" y="990600"/>
            <a:ext cx="9144000" cy="5867400"/>
          </a:xfrm>
          <a:solidFill>
            <a:srgbClr val="92D050"/>
          </a:solidFill>
        </p:spPr>
        <p:txBody>
          <a:bodyPr>
            <a:normAutofit/>
          </a:bodyPr>
          <a:lstStyle/>
          <a:p>
            <a:pPr>
              <a:buNone/>
            </a:pPr>
            <a:r>
              <a:rPr lang="en-US" sz="5400" dirty="0" smtClean="0"/>
              <a:t>KE =    </a:t>
            </a:r>
            <a:r>
              <a:rPr lang="en-US" sz="7200" u="sng" dirty="0" smtClean="0"/>
              <a:t>1</a:t>
            </a:r>
            <a:endParaRPr lang="en-US" sz="5400" u="sng" dirty="0" smtClean="0"/>
          </a:p>
          <a:p>
            <a:pPr>
              <a:buNone/>
            </a:pPr>
            <a:r>
              <a:rPr lang="en-US" sz="6600" dirty="0" smtClean="0"/>
              <a:t>          2</a:t>
            </a:r>
            <a:r>
              <a:rPr lang="en-US" sz="5400" dirty="0" smtClean="0"/>
              <a:t>   X  </a:t>
            </a:r>
            <a:r>
              <a:rPr lang="en-US" sz="6600" dirty="0" smtClean="0"/>
              <a:t>Mass </a:t>
            </a:r>
            <a:r>
              <a:rPr lang="en-US" sz="5400" dirty="0" smtClean="0"/>
              <a:t> X  </a:t>
            </a:r>
            <a:r>
              <a:rPr lang="en-US" sz="6600" dirty="0" smtClean="0"/>
              <a:t>Velocity</a:t>
            </a:r>
          </a:p>
          <a:p>
            <a:pPr>
              <a:buNone/>
            </a:pPr>
            <a:endParaRPr lang="en-US" sz="6600" dirty="0" smtClean="0"/>
          </a:p>
          <a:p>
            <a:pPr>
              <a:buNone/>
            </a:pPr>
            <a:r>
              <a:rPr lang="en-US" sz="5400" i="1" dirty="0" smtClean="0">
                <a:solidFill>
                  <a:srgbClr val="FF0000"/>
                </a:solidFill>
              </a:rPr>
              <a:t>Velocity</a:t>
            </a:r>
            <a:r>
              <a:rPr lang="en-US" sz="5400" dirty="0" smtClean="0"/>
              <a:t> affects </a:t>
            </a:r>
            <a:r>
              <a:rPr lang="en-US" sz="5400" i="1" u="sng" dirty="0" smtClean="0"/>
              <a:t>kinetic energy </a:t>
            </a:r>
            <a:r>
              <a:rPr lang="en-US" sz="5400" dirty="0" smtClean="0"/>
              <a:t>more than </a:t>
            </a:r>
            <a:r>
              <a:rPr lang="en-US" sz="5400" i="1" dirty="0" smtClean="0">
                <a:solidFill>
                  <a:srgbClr val="FF0000"/>
                </a:solidFill>
              </a:rPr>
              <a:t>mass</a:t>
            </a:r>
            <a:r>
              <a:rPr lang="en-US" sz="5400" dirty="0" smtClean="0"/>
              <a:t>.</a:t>
            </a:r>
            <a:endParaRPr lang="en-US" sz="6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a:solidFill>
            <a:srgbClr val="92D050"/>
          </a:solidFill>
        </p:spPr>
        <p:txBody>
          <a:bodyPr>
            <a:normAutofit/>
          </a:bodyPr>
          <a:lstStyle/>
          <a:p>
            <a:pPr>
              <a:buNone/>
            </a:pPr>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Gravitational Potential Energy </a:t>
            </a:r>
            <a:r>
              <a:rPr lang="en-US" sz="5400" dirty="0" smtClean="0"/>
              <a:t>is potential energy related to an object’s height.</a:t>
            </a:r>
          </a:p>
          <a:p>
            <a:pPr>
              <a:buNone/>
            </a:pPr>
            <a:r>
              <a:rPr lang="en-US" sz="5400" dirty="0" smtClean="0"/>
              <a:t>Is equal to work done to lift it. </a:t>
            </a:r>
          </a:p>
          <a:p>
            <a:pPr>
              <a:buNone/>
            </a:pPr>
            <a:r>
              <a:rPr lang="en-US" sz="5400" b="1" dirty="0" smtClean="0">
                <a:ln w="18000">
                  <a:solidFill>
                    <a:schemeClr val="accent2">
                      <a:satMod val="140000"/>
                    </a:schemeClr>
                  </a:solidFill>
                  <a:prstDash val="solid"/>
                  <a:miter lim="800000"/>
                </a:ln>
                <a:solidFill>
                  <a:schemeClr val="tx2">
                    <a:lumMod val="60000"/>
                    <a:lumOff val="40000"/>
                  </a:schemeClr>
                </a:solidFill>
                <a:effectLst>
                  <a:outerShdw blurRad="25500" dist="23000" dir="7020000" algn="tl">
                    <a:srgbClr val="000000">
                      <a:alpha val="50000"/>
                    </a:srgbClr>
                  </a:outerShdw>
                </a:effectLst>
              </a:rPr>
              <a:t>GPA = Weight  X  Height</a:t>
            </a:r>
            <a:endParaRPr lang="en-US" sz="5400" b="1" dirty="0">
              <a:ln w="18000">
                <a:solidFill>
                  <a:schemeClr val="accent2">
                    <a:satMod val="140000"/>
                  </a:schemeClr>
                </a:solidFill>
                <a:prstDash val="solid"/>
                <a:miter lim="800000"/>
              </a:ln>
              <a:solidFill>
                <a:schemeClr val="tx2">
                  <a:lumMod val="60000"/>
                  <a:lumOff val="4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Elastic Potential Energy</a:t>
            </a:r>
            <a:endParaRPr lang="en-US" sz="60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295400"/>
            <a:ext cx="9144000" cy="5562600"/>
          </a:xfrm>
          <a:solidFill>
            <a:schemeClr val="accent1">
              <a:lumMod val="40000"/>
              <a:lumOff val="60000"/>
            </a:schemeClr>
          </a:solidFill>
        </p:spPr>
        <p:txBody>
          <a:bodyPr>
            <a:normAutofit/>
          </a:bodyPr>
          <a:lstStyle/>
          <a:p>
            <a:r>
              <a:rPr lang="en-US" sz="5400" dirty="0" smtClean="0"/>
              <a:t>Potential energy associated with objects that can be stretched &amp; compressed.</a:t>
            </a:r>
          </a:p>
          <a:p>
            <a:r>
              <a:rPr lang="en-US" sz="5400" dirty="0" smtClean="0"/>
              <a:t>Bow changes as arrow gets pulled back (potential energy), it then sends arrow flying.</a:t>
            </a:r>
            <a:endParaRPr lang="en-US" sz="5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65238"/>
          </a:xfrm>
          <a:solidFill>
            <a:schemeClr val="accent1">
              <a:lumMod val="60000"/>
              <a:lumOff val="40000"/>
            </a:schemeClr>
          </a:solidFill>
        </p:spPr>
        <p:txBody>
          <a:bodyPr>
            <a:normAutofit/>
          </a:bodyPr>
          <a:lstStyle/>
          <a:p>
            <a:r>
              <a:rPr lang="en-US" sz="6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SECTION  2	</a:t>
            </a:r>
            <a:endParaRPr lang="en-US" sz="6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219200"/>
            <a:ext cx="9144000" cy="5638800"/>
          </a:xfrm>
          <a:solidFill>
            <a:schemeClr val="accent1">
              <a:lumMod val="60000"/>
              <a:lumOff val="40000"/>
            </a:schemeClr>
          </a:solidFill>
        </p:spPr>
        <p:txBody>
          <a:bodyPr>
            <a:normAutofit/>
          </a:bodyPr>
          <a:lstStyle/>
          <a:p>
            <a:pPr>
              <a:buNone/>
            </a:pPr>
            <a:r>
              <a:rPr lang="en-US" sz="6000" dirty="0" smtClean="0">
                <a:ln w="18415" cmpd="sng">
                  <a:solidFill>
                    <a:srgbClr val="FFFFFF"/>
                  </a:solidFill>
                  <a:prstDash val="solid"/>
                </a:ln>
                <a:solidFill>
                  <a:schemeClr val="tx2">
                    <a:lumMod val="60000"/>
                    <a:lumOff val="40000"/>
                  </a:schemeClr>
                </a:solidFill>
                <a:effectLst>
                  <a:outerShdw blurRad="63500" dir="3600000" algn="tl" rotWithShape="0">
                    <a:srgbClr val="000000">
                      <a:alpha val="70000"/>
                    </a:srgbClr>
                  </a:outerShdw>
                </a:effectLst>
              </a:rPr>
              <a:t>		</a:t>
            </a:r>
            <a:r>
              <a:rPr lang="en-US" sz="6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FORMS OF ENERGY</a:t>
            </a:r>
            <a:endParaRPr lang="en-US" sz="6000" dirty="0">
              <a:ln w="18415" cmpd="sng">
                <a:solidFill>
                  <a:srgbClr val="FFFFFF"/>
                </a:solidFill>
                <a:prstDash val="solid"/>
              </a:ln>
              <a:solidFill>
                <a:srgbClr val="FFFF00"/>
              </a:solidFill>
              <a:effectLst>
                <a:outerShdw blurRad="63500" dir="3600000" algn="tl" rotWithShape="0">
                  <a:srgbClr val="000000">
                    <a:alpha val="70000"/>
                  </a:srgbClr>
                </a:outerShdw>
              </a:effectLst>
            </a:endParaRPr>
          </a:p>
        </p:txBody>
      </p:sp>
      <p:pic>
        <p:nvPicPr>
          <p:cNvPr id="21506" name="Picture 2" descr="http://t0.gstatic.com/images?q=tbn:wluMr5lhw8cVUM:http://www.alistaircraven.com/java/basic/energy4.jpg">
            <a:hlinkClick r:id="rId2"/>
          </p:cNvPr>
          <p:cNvPicPr>
            <a:picLocks noChangeAspect="1" noChangeArrowheads="1"/>
          </p:cNvPicPr>
          <p:nvPr/>
        </p:nvPicPr>
        <p:blipFill>
          <a:blip r:embed="rId3" cstate="print"/>
          <a:srcRect/>
          <a:stretch>
            <a:fillRect/>
          </a:stretch>
        </p:blipFill>
        <p:spPr bwMode="auto">
          <a:xfrm>
            <a:off x="304800" y="2362200"/>
            <a:ext cx="4038600" cy="4343400"/>
          </a:xfrm>
          <a:prstGeom prst="rect">
            <a:avLst/>
          </a:prstGeom>
          <a:noFill/>
        </p:spPr>
      </p:pic>
      <p:pic>
        <p:nvPicPr>
          <p:cNvPr id="21508" name="Picture 4" descr="http://t1.gstatic.com/images?q=tbn:5gLptMCr2KwWsM:http://www.yorkmotorsport.com/Compass%2Brace%2Bcar.jpg">
            <a:hlinkClick r:id="rId4"/>
          </p:cNvPr>
          <p:cNvPicPr>
            <a:picLocks noChangeAspect="1" noChangeArrowheads="1"/>
          </p:cNvPicPr>
          <p:nvPr/>
        </p:nvPicPr>
        <p:blipFill>
          <a:blip r:embed="rId5" cstate="print"/>
          <a:srcRect/>
          <a:stretch>
            <a:fillRect/>
          </a:stretch>
        </p:blipFill>
        <p:spPr bwMode="auto">
          <a:xfrm>
            <a:off x="4876800" y="2743200"/>
            <a:ext cx="4038600" cy="3886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lstStyle/>
          <a:p>
            <a:r>
              <a:rPr lang="en-US"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MECHANICAL ENERGY</a:t>
            </a:r>
            <a:endParaRPr lang="en-US"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094704"/>
            <a:ext cx="9144000" cy="5763296"/>
          </a:xfrm>
          <a:solidFill>
            <a:schemeClr val="accent1">
              <a:lumMod val="60000"/>
              <a:lumOff val="40000"/>
            </a:schemeClr>
          </a:solidFill>
        </p:spPr>
        <p:txBody>
          <a:bodyPr>
            <a:normAutofit/>
          </a:bodyPr>
          <a:lstStyle/>
          <a:p>
            <a:r>
              <a:rPr lang="en-US" sz="5400" dirty="0" smtClean="0"/>
              <a:t>Form of energy associated with the position &amp; motion of an object.</a:t>
            </a:r>
          </a:p>
          <a:p>
            <a:r>
              <a:rPr lang="en-US" sz="5400" dirty="0" smtClean="0"/>
              <a:t>Energy of moving objects.</a:t>
            </a:r>
          </a:p>
          <a:p>
            <a:r>
              <a:rPr lang="en-US" sz="5400" dirty="0" smtClean="0"/>
              <a:t>Car moving, football thrown,</a:t>
            </a:r>
            <a:endParaRPr lang="en-US" sz="5400" dirty="0"/>
          </a:p>
        </p:txBody>
      </p:sp>
      <p:pic>
        <p:nvPicPr>
          <p:cNvPr id="20482" name="Picture 2" descr="http://t1.gstatic.com/images?q=tbn:XnzxbnEpzhERKM:http://cdn0.sbnation.com/photo_images/161510/49133_Seahawks_Chargers_Football.jpg">
            <a:hlinkClick r:id="rId2"/>
          </p:cNvPr>
          <p:cNvPicPr>
            <a:picLocks noChangeAspect="1" noChangeArrowheads="1"/>
          </p:cNvPicPr>
          <p:nvPr/>
        </p:nvPicPr>
        <p:blipFill>
          <a:blip r:embed="rId3" cstate="print"/>
          <a:srcRect/>
          <a:stretch>
            <a:fillRect/>
          </a:stretch>
        </p:blipFill>
        <p:spPr bwMode="auto">
          <a:xfrm>
            <a:off x="228600" y="5486401"/>
            <a:ext cx="2209800" cy="1219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Object’s Mechanical Energy</a:t>
            </a:r>
            <a:endParaRPr lang="en-US" sz="54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219200"/>
            <a:ext cx="9144000" cy="5638800"/>
          </a:xfrm>
          <a:solidFill>
            <a:schemeClr val="accent1">
              <a:lumMod val="60000"/>
              <a:lumOff val="40000"/>
            </a:schemeClr>
          </a:solidFill>
        </p:spPr>
        <p:txBody>
          <a:bodyPr>
            <a:normAutofit/>
          </a:bodyPr>
          <a:lstStyle/>
          <a:p>
            <a:r>
              <a:rPr lang="en-US" sz="5400" dirty="0" smtClean="0"/>
              <a:t>A combination of potential energy &amp; kinetic energy</a:t>
            </a:r>
          </a:p>
          <a:p>
            <a:r>
              <a:rPr lang="en-US" sz="5400" dirty="0" smtClean="0"/>
              <a:t>Mechanical Energy = Potential energy  +  Kinetic energy</a:t>
            </a:r>
            <a:endParaRPr lang="en-US" sz="5400" dirty="0"/>
          </a:p>
        </p:txBody>
      </p:sp>
      <p:pic>
        <p:nvPicPr>
          <p:cNvPr id="19458" name="Picture 2" descr="http://t0.gstatic.com/images?q=tbn:KyIwjXGXHzJ0CM:http://www.explainthatstuff.com/yoyoenergy.gif">
            <a:hlinkClick r:id="rId2"/>
          </p:cNvPr>
          <p:cNvPicPr>
            <a:picLocks noChangeAspect="1" noChangeArrowheads="1"/>
          </p:cNvPicPr>
          <p:nvPr/>
        </p:nvPicPr>
        <p:blipFill>
          <a:blip r:embed="rId3" cstate="print"/>
          <a:srcRect/>
          <a:stretch>
            <a:fillRect/>
          </a:stretch>
        </p:blipFill>
        <p:spPr bwMode="auto">
          <a:xfrm>
            <a:off x="2133600" y="4648200"/>
            <a:ext cx="2819400" cy="22098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OTHER FORMS OF ENERGY</a:t>
            </a:r>
            <a:endParaRPr lang="en-US" sz="54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066800"/>
            <a:ext cx="9144000" cy="5791200"/>
          </a:xfrm>
          <a:solidFill>
            <a:schemeClr val="accent1">
              <a:lumMod val="60000"/>
              <a:lumOff val="40000"/>
            </a:schemeClr>
          </a:solidFill>
        </p:spPr>
        <p:txBody>
          <a:bodyPr>
            <a:normAutofit/>
          </a:bodyPr>
          <a:lstStyle/>
          <a:p>
            <a:r>
              <a:rPr lang="en-US" sz="5400" dirty="0" smtClean="0"/>
              <a:t>These forms deal with particles that make up objects.</a:t>
            </a:r>
          </a:p>
          <a:p>
            <a:r>
              <a:rPr lang="en-US" sz="5400" dirty="0" smtClean="0"/>
              <a:t>Thermal energy, electrical energy, chemical energy, nuclear energy, &amp; electromagnetic energy.</a:t>
            </a:r>
            <a:endParaRPr lang="en-US" sz="5400" dirty="0"/>
          </a:p>
        </p:txBody>
      </p:sp>
      <p:pic>
        <p:nvPicPr>
          <p:cNvPr id="18434" name="Picture 2" descr="http://t2.gstatic.com/images?q=tbn:nlfmDMCbcOzJLM:http://image.tutorvista.com/content/matter/iodin-camphor-particles.jpeg">
            <a:hlinkClick r:id="rId2"/>
          </p:cNvPr>
          <p:cNvPicPr>
            <a:picLocks noChangeAspect="1" noChangeArrowheads="1"/>
          </p:cNvPicPr>
          <p:nvPr/>
        </p:nvPicPr>
        <p:blipFill>
          <a:blip r:embed="rId3" cstate="print"/>
          <a:srcRect/>
          <a:stretch>
            <a:fillRect/>
          </a:stretch>
        </p:blipFill>
        <p:spPr bwMode="auto">
          <a:xfrm>
            <a:off x="7239000" y="3581400"/>
            <a:ext cx="1752600" cy="3048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THERMAL ENERGY</a:t>
            </a:r>
            <a:endParaRPr lang="en-US" sz="60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914400"/>
            <a:ext cx="9144000" cy="5943600"/>
          </a:xfrm>
          <a:solidFill>
            <a:schemeClr val="accent1">
              <a:lumMod val="60000"/>
              <a:lumOff val="40000"/>
            </a:schemeClr>
          </a:solidFill>
        </p:spPr>
        <p:txBody>
          <a:bodyPr>
            <a:normAutofit lnSpcReduction="10000"/>
          </a:bodyPr>
          <a:lstStyle/>
          <a:p>
            <a:r>
              <a:rPr lang="en-US" sz="5400" dirty="0" smtClean="0"/>
              <a:t>Total potential &amp; kinetic energy of atoms/molecules.</a:t>
            </a:r>
          </a:p>
          <a:p>
            <a:r>
              <a:rPr lang="en-US" sz="5400" dirty="0" smtClean="0"/>
              <a:t>Ice cream on a hot day will experience thermal energy. Fast moving air particles move ice cream particles faster (melt).</a:t>
            </a:r>
            <a:endParaRPr lang="en-US" sz="5400" dirty="0"/>
          </a:p>
        </p:txBody>
      </p:sp>
      <p:pic>
        <p:nvPicPr>
          <p:cNvPr id="17410" name="Picture 2" descr="http://t3.gstatic.com/images?q=tbn:YjuHGW4vb1rlVM:http://www.hillssolar.com.au/arbitrage/pages/77/evac_tube_500.jpg">
            <a:hlinkClick r:id="rId2"/>
          </p:cNvPr>
          <p:cNvPicPr>
            <a:picLocks noChangeAspect="1" noChangeArrowheads="1"/>
          </p:cNvPicPr>
          <p:nvPr/>
        </p:nvPicPr>
        <p:blipFill>
          <a:blip r:embed="rId3" cstate="print"/>
          <a:srcRect/>
          <a:stretch>
            <a:fillRect/>
          </a:stretch>
        </p:blipFill>
        <p:spPr bwMode="auto">
          <a:xfrm>
            <a:off x="7391400" y="4800600"/>
            <a:ext cx="1752600" cy="20574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ELECTRICAL ENERGY</a:t>
            </a:r>
            <a:endParaRPr lang="en-US" sz="60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219200"/>
            <a:ext cx="9144000" cy="5638800"/>
          </a:xfrm>
          <a:solidFill>
            <a:schemeClr val="accent6">
              <a:lumMod val="40000"/>
              <a:lumOff val="60000"/>
            </a:schemeClr>
          </a:solidFill>
        </p:spPr>
        <p:txBody>
          <a:bodyPr>
            <a:normAutofit/>
          </a:bodyPr>
          <a:lstStyle/>
          <a:p>
            <a:r>
              <a:rPr lang="en-US" sz="5400" dirty="0" smtClean="0"/>
              <a:t>Energy from electrical charges.</a:t>
            </a:r>
          </a:p>
          <a:p>
            <a:r>
              <a:rPr lang="en-US" sz="5400" dirty="0" smtClean="0"/>
              <a:t>Lightning, batteries, </a:t>
            </a:r>
            <a:endParaRPr lang="en-US" sz="5400" dirty="0"/>
          </a:p>
        </p:txBody>
      </p:sp>
      <p:pic>
        <p:nvPicPr>
          <p:cNvPr id="16386" name="Picture 2" descr="http://t0.gstatic.com/images?q=tbn:nKwwE-x41YCURM:http://www.solarsam.com/images/battery_circuit.JPG">
            <a:hlinkClick r:id="rId2"/>
          </p:cNvPr>
          <p:cNvPicPr>
            <a:picLocks noChangeAspect="1" noChangeArrowheads="1"/>
          </p:cNvPicPr>
          <p:nvPr/>
        </p:nvPicPr>
        <p:blipFill>
          <a:blip r:embed="rId3" cstate="print"/>
          <a:srcRect/>
          <a:stretch>
            <a:fillRect/>
          </a:stretch>
        </p:blipFill>
        <p:spPr bwMode="auto">
          <a:xfrm>
            <a:off x="304800" y="3200400"/>
            <a:ext cx="3505200" cy="3429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rPr>
              <a:t>Work Review</a:t>
            </a:r>
            <a:endParaRPr lang="en-US" sz="6000" b="1" dirty="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990600"/>
            <a:ext cx="9144000" cy="5867400"/>
          </a:xfrm>
          <a:solidFill>
            <a:schemeClr val="accent1">
              <a:lumMod val="40000"/>
              <a:lumOff val="60000"/>
            </a:schemeClr>
          </a:solidFill>
        </p:spPr>
        <p:txBody>
          <a:bodyPr>
            <a:normAutofit lnSpcReduction="10000"/>
          </a:bodyPr>
          <a:lstStyle/>
          <a:p>
            <a:r>
              <a:rPr lang="en-US" sz="5400" i="1" u="sng" dirty="0" smtClean="0">
                <a:solidFill>
                  <a:srgbClr val="FF0000"/>
                </a:solidFill>
              </a:rPr>
              <a:t>Work</a:t>
            </a:r>
            <a:r>
              <a:rPr lang="en-US" sz="5400" dirty="0" smtClean="0"/>
              <a:t> is done when a force moves an object some distance.</a:t>
            </a:r>
          </a:p>
          <a:p>
            <a:r>
              <a:rPr lang="en-US" sz="5400" dirty="0" smtClean="0"/>
              <a:t>When an object </a:t>
            </a:r>
            <a:r>
              <a:rPr lang="en-US" sz="5400" i="1" dirty="0" smtClean="0">
                <a:solidFill>
                  <a:srgbClr val="FF0000"/>
                </a:solidFill>
              </a:rPr>
              <a:t>does work </a:t>
            </a:r>
            <a:r>
              <a:rPr lang="en-US" sz="5400" dirty="0" smtClean="0"/>
              <a:t>on another object, </a:t>
            </a:r>
            <a:r>
              <a:rPr lang="en-US" sz="5400" i="1" dirty="0" smtClean="0">
                <a:solidFill>
                  <a:srgbClr val="FF0000"/>
                </a:solidFill>
              </a:rPr>
              <a:t>some of its energy </a:t>
            </a:r>
            <a:r>
              <a:rPr lang="en-US" sz="5400" dirty="0" smtClean="0"/>
              <a:t>is transferred to that object.</a:t>
            </a:r>
            <a:endParaRPr lang="en-US" sz="5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CHEMICAL ENERGY</a:t>
            </a:r>
            <a:endParaRPr lang="en-US" sz="6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295400"/>
            <a:ext cx="9144000" cy="5562600"/>
          </a:xfrm>
          <a:solidFill>
            <a:schemeClr val="accent4">
              <a:lumMod val="40000"/>
              <a:lumOff val="60000"/>
            </a:schemeClr>
          </a:solidFill>
        </p:spPr>
        <p:txBody>
          <a:bodyPr>
            <a:normAutofit fontScale="92500" lnSpcReduction="10000"/>
          </a:bodyPr>
          <a:lstStyle/>
          <a:p>
            <a:r>
              <a:rPr lang="en-US" sz="5400" dirty="0" smtClean="0"/>
              <a:t>Potential energy stored in chemical bonds of that hold chemical compounds. </a:t>
            </a:r>
          </a:p>
          <a:p>
            <a:r>
              <a:rPr lang="en-US" sz="5400" dirty="0" smtClean="0"/>
              <a:t>When bonds break, new chemical compounds form.</a:t>
            </a:r>
          </a:p>
          <a:p>
            <a:r>
              <a:rPr lang="en-US" sz="5400" dirty="0" smtClean="0"/>
              <a:t>Food you eat, matches to light candle.</a:t>
            </a:r>
          </a:p>
          <a:p>
            <a:endParaRPr lang="en-US" sz="5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NUCLEAR ENERGY</a:t>
            </a:r>
            <a:endParaRPr lang="en-US" sz="6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219200"/>
            <a:ext cx="9144000" cy="5638800"/>
          </a:xfrm>
          <a:solidFill>
            <a:schemeClr val="accent4">
              <a:lumMod val="40000"/>
              <a:lumOff val="60000"/>
            </a:schemeClr>
          </a:solidFill>
        </p:spPr>
        <p:txBody>
          <a:bodyPr>
            <a:normAutofit fontScale="92500"/>
          </a:bodyPr>
          <a:lstStyle/>
          <a:p>
            <a:r>
              <a:rPr lang="en-US" sz="5400" dirty="0" smtClean="0"/>
              <a:t>Type of energy stored in</a:t>
            </a:r>
          </a:p>
          <a:p>
            <a:pPr>
              <a:buNone/>
            </a:pPr>
            <a:r>
              <a:rPr lang="en-US" sz="5400" dirty="0" smtClean="0"/>
              <a:t>   the nucleus of an atom.</a:t>
            </a:r>
          </a:p>
          <a:p>
            <a:r>
              <a:rPr lang="en-US" sz="5400" dirty="0" smtClean="0"/>
              <a:t>Fission- splits, Fusion- combines.</a:t>
            </a:r>
          </a:p>
          <a:p>
            <a:r>
              <a:rPr lang="en-US" sz="5400" dirty="0" smtClean="0"/>
              <a:t>Used for electricity, bombs</a:t>
            </a:r>
          </a:p>
          <a:p>
            <a:r>
              <a:rPr lang="en-US" sz="5400" dirty="0" smtClean="0"/>
              <a:t>Sun uses Fusion to make energy.</a:t>
            </a:r>
            <a:endParaRPr lang="en-US" sz="5400" dirty="0"/>
          </a:p>
        </p:txBody>
      </p:sp>
      <p:pic>
        <p:nvPicPr>
          <p:cNvPr id="14338" name="Picture 2" descr="http://t3.gstatic.com/images?q=tbn:djuLV10WfVrcIM:http://facstaff.gpc.edu/~pgore/PhysicalScience/atom-with-electrons.gif">
            <a:hlinkClick r:id="rId2"/>
          </p:cNvPr>
          <p:cNvPicPr>
            <a:picLocks noChangeAspect="1" noChangeArrowheads="1"/>
          </p:cNvPicPr>
          <p:nvPr/>
        </p:nvPicPr>
        <p:blipFill>
          <a:blip r:embed="rId3" cstate="print"/>
          <a:srcRect/>
          <a:stretch>
            <a:fillRect/>
          </a:stretch>
        </p:blipFill>
        <p:spPr bwMode="auto">
          <a:xfrm>
            <a:off x="6858000" y="1219200"/>
            <a:ext cx="2286000" cy="19812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ELECTROMAGNETIC ENERGY</a:t>
            </a:r>
            <a:endPar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143000"/>
            <a:ext cx="9144000" cy="5715000"/>
          </a:xfrm>
          <a:solidFill>
            <a:schemeClr val="accent4">
              <a:lumMod val="40000"/>
              <a:lumOff val="60000"/>
            </a:schemeClr>
          </a:solidFill>
        </p:spPr>
        <p:txBody>
          <a:bodyPr>
            <a:normAutofit/>
          </a:bodyPr>
          <a:lstStyle/>
          <a:p>
            <a:r>
              <a:rPr lang="en-US" sz="5400" dirty="0" smtClean="0"/>
              <a:t>Energy from waves.</a:t>
            </a:r>
          </a:p>
          <a:p>
            <a:r>
              <a:rPr lang="en-US" sz="5400" dirty="0" smtClean="0"/>
              <a:t>Sunlight, microwaves, X-rays.</a:t>
            </a:r>
            <a:endParaRPr lang="en-US" sz="5400" dirty="0"/>
          </a:p>
        </p:txBody>
      </p:sp>
      <p:pic>
        <p:nvPicPr>
          <p:cNvPr id="13314" name="Picture 2" descr="http://t0.gstatic.com/images?q=tbn:xIpcklTfW-KWJM:http://i249.photobucket.com/albums/gg207/Fefyfoforrest/Sunlight.jpg">
            <a:hlinkClick r:id="rId2"/>
          </p:cNvPr>
          <p:cNvPicPr>
            <a:picLocks noChangeAspect="1" noChangeArrowheads="1"/>
          </p:cNvPicPr>
          <p:nvPr/>
        </p:nvPicPr>
        <p:blipFill>
          <a:blip r:embed="rId3" cstate="print"/>
          <a:srcRect/>
          <a:stretch>
            <a:fillRect/>
          </a:stretch>
        </p:blipFill>
        <p:spPr bwMode="auto">
          <a:xfrm>
            <a:off x="228600" y="3810000"/>
            <a:ext cx="2971800" cy="2667000"/>
          </a:xfrm>
          <a:prstGeom prst="rect">
            <a:avLst/>
          </a:prstGeom>
          <a:noFill/>
        </p:spPr>
      </p:pic>
      <p:pic>
        <p:nvPicPr>
          <p:cNvPr id="13316" name="Picture 4" descr="See full size image">
            <a:hlinkClick r:id="rId4"/>
          </p:cNvPr>
          <p:cNvPicPr>
            <a:picLocks noChangeAspect="1" noChangeArrowheads="1"/>
          </p:cNvPicPr>
          <p:nvPr/>
        </p:nvPicPr>
        <p:blipFill>
          <a:blip r:embed="rId5" cstate="print"/>
          <a:srcRect/>
          <a:stretch>
            <a:fillRect/>
          </a:stretch>
        </p:blipFill>
        <p:spPr bwMode="auto">
          <a:xfrm>
            <a:off x="5715000" y="3733800"/>
            <a:ext cx="2743200" cy="28194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C000"/>
          </a:solidFill>
        </p:spPr>
        <p:txBody>
          <a:bodyPr>
            <a:normAutofit/>
          </a:bodyPr>
          <a:lstStyle/>
          <a:p>
            <a:r>
              <a:rPr lang="en-US" sz="60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SECTION  3</a:t>
            </a:r>
            <a:endParaRPr lang="en-US" sz="60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1295400"/>
            <a:ext cx="9144000" cy="5562600"/>
          </a:xfrm>
          <a:solidFill>
            <a:srgbClr val="FFC000"/>
          </a:solidFill>
        </p:spPr>
        <p:txBody>
          <a:bodyPr>
            <a:normAutofit/>
          </a:bodyPr>
          <a:lstStyle/>
          <a:p>
            <a:pPr algn="ctr">
              <a:buNone/>
            </a:pPr>
            <a:r>
              <a:rPr lang="en-US" sz="60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ENERGY TRANSFORMATION &amp; CONSERVATION</a:t>
            </a:r>
            <a:endParaRPr lang="en-US" sz="60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54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Energy Transformation</a:t>
            </a:r>
            <a:endParaRPr lang="en-US" sz="54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838200"/>
            <a:ext cx="9144000" cy="6019800"/>
          </a:xfrm>
          <a:solidFill>
            <a:srgbClr val="FFFF00"/>
          </a:solidFill>
        </p:spPr>
        <p:txBody>
          <a:bodyPr>
            <a:normAutofit fontScale="92500" lnSpcReduction="10000"/>
          </a:bodyPr>
          <a:lstStyle/>
          <a:p>
            <a:r>
              <a:rPr lang="en-US" sz="5800" dirty="0" smtClean="0"/>
              <a:t>A change from one form of energy to another.</a:t>
            </a:r>
          </a:p>
          <a:p>
            <a:r>
              <a:rPr lang="en-US" sz="5800" dirty="0" smtClean="0"/>
              <a:t>Most forms of energy can be transferred into other forms.</a:t>
            </a:r>
          </a:p>
          <a:p>
            <a:r>
              <a:rPr lang="en-US" sz="5200" dirty="0" smtClean="0"/>
              <a:t>Some energy changes involve a </a:t>
            </a:r>
            <a:r>
              <a:rPr lang="en-US" sz="5200" i="1" u="sng" dirty="0" smtClean="0">
                <a:solidFill>
                  <a:srgbClr val="FF0000"/>
                </a:solidFill>
              </a:rPr>
              <a:t>single transformation</a:t>
            </a:r>
            <a:r>
              <a:rPr lang="en-US" sz="5200" dirty="0" smtClean="0"/>
              <a:t>, while others involve </a:t>
            </a:r>
            <a:r>
              <a:rPr lang="en-US" sz="5200" i="1" dirty="0" smtClean="0">
                <a:solidFill>
                  <a:srgbClr val="FF0000"/>
                </a:solidFill>
              </a:rPr>
              <a:t>many transformations</a:t>
            </a:r>
            <a:r>
              <a:rPr lang="en-US" sz="5200" dirty="0" smtClean="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Energy Transformation Examples</a:t>
            </a:r>
            <a:endParaRPr lang="en-US"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685800"/>
            <a:ext cx="9144000" cy="6172200"/>
          </a:xfrm>
          <a:solidFill>
            <a:srgbClr val="FFFF00"/>
          </a:solidFill>
        </p:spPr>
        <p:txBody>
          <a:bodyPr>
            <a:noAutofit/>
          </a:bodyPr>
          <a:lstStyle/>
          <a:p>
            <a:r>
              <a:rPr lang="en-US" sz="4800" dirty="0" smtClean="0"/>
              <a:t>Cell phone transforms </a:t>
            </a:r>
            <a:r>
              <a:rPr lang="en-US" sz="4800" i="1" dirty="0" smtClean="0">
                <a:solidFill>
                  <a:srgbClr val="FF0000"/>
                </a:solidFill>
              </a:rPr>
              <a:t>electrical energy</a:t>
            </a:r>
            <a:r>
              <a:rPr lang="en-US" sz="4800" dirty="0" smtClean="0"/>
              <a:t> to </a:t>
            </a:r>
            <a:r>
              <a:rPr lang="en-US" sz="4800" i="1" dirty="0" smtClean="0">
                <a:solidFill>
                  <a:srgbClr val="00B050"/>
                </a:solidFill>
              </a:rPr>
              <a:t>electromagnetic energy</a:t>
            </a:r>
            <a:r>
              <a:rPr lang="en-US" sz="4800" dirty="0" smtClean="0"/>
              <a:t>.</a:t>
            </a:r>
          </a:p>
          <a:p>
            <a:r>
              <a:rPr lang="en-US" sz="4800" dirty="0" smtClean="0"/>
              <a:t>Toaster- </a:t>
            </a:r>
            <a:r>
              <a:rPr lang="en-US" sz="4800" i="1" dirty="0" smtClean="0">
                <a:solidFill>
                  <a:srgbClr val="FF0000"/>
                </a:solidFill>
              </a:rPr>
              <a:t>electrical</a:t>
            </a:r>
            <a:r>
              <a:rPr lang="en-US" sz="4800" dirty="0" smtClean="0"/>
              <a:t> to </a:t>
            </a:r>
            <a:r>
              <a:rPr lang="en-US" sz="4800" i="1" dirty="0" smtClean="0">
                <a:solidFill>
                  <a:srgbClr val="00B050"/>
                </a:solidFill>
              </a:rPr>
              <a:t>thermal</a:t>
            </a:r>
            <a:r>
              <a:rPr lang="en-US" sz="4800" dirty="0" smtClean="0"/>
              <a:t>.</a:t>
            </a:r>
          </a:p>
          <a:p>
            <a:r>
              <a:rPr lang="en-US" sz="4800" dirty="0" smtClean="0"/>
              <a:t>Car- </a:t>
            </a:r>
            <a:r>
              <a:rPr lang="en-US" sz="4800" dirty="0" smtClean="0">
                <a:solidFill>
                  <a:srgbClr val="FF0000"/>
                </a:solidFill>
              </a:rPr>
              <a:t>electrical energy </a:t>
            </a:r>
            <a:r>
              <a:rPr lang="en-US" sz="4800" dirty="0" smtClean="0"/>
              <a:t>produces spark, </a:t>
            </a:r>
            <a:r>
              <a:rPr lang="en-US" sz="4800" i="1" dirty="0" smtClean="0">
                <a:solidFill>
                  <a:srgbClr val="00B050"/>
                </a:solidFill>
              </a:rPr>
              <a:t>thermal energy of spark </a:t>
            </a:r>
            <a:r>
              <a:rPr lang="en-US" sz="4800" dirty="0" smtClean="0"/>
              <a:t>releases </a:t>
            </a:r>
            <a:r>
              <a:rPr lang="en-US" sz="4800" i="1" dirty="0" smtClean="0">
                <a:solidFill>
                  <a:srgbClr val="FF0000"/>
                </a:solidFill>
              </a:rPr>
              <a:t>chemical energy </a:t>
            </a:r>
            <a:r>
              <a:rPr lang="en-US" sz="4800" i="1" dirty="0" smtClean="0"/>
              <a:t>in fuel</a:t>
            </a:r>
            <a:r>
              <a:rPr lang="en-US" sz="4800" dirty="0" smtClean="0"/>
              <a:t>, creating </a:t>
            </a:r>
            <a:r>
              <a:rPr lang="en-US" sz="4800" dirty="0" smtClean="0">
                <a:solidFill>
                  <a:srgbClr val="00B050"/>
                </a:solidFill>
              </a:rPr>
              <a:t>mechanical energy to  </a:t>
            </a:r>
            <a:r>
              <a:rPr lang="en-US" sz="4800" dirty="0" smtClean="0">
                <a:solidFill>
                  <a:srgbClr val="FF0000"/>
                </a:solidFill>
              </a:rPr>
              <a:t>thermal energy.</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FF00"/>
          </a:solidFill>
        </p:spPr>
        <p:txBody>
          <a:bodyPr/>
          <a:lstStyle/>
          <a:p>
            <a:r>
              <a:rPr lang="en-US" sz="5400" dirty="0" smtClean="0"/>
              <a:t>Niagara Falls using moving water </a:t>
            </a:r>
            <a:r>
              <a:rPr lang="en-US" sz="5400" dirty="0" smtClean="0">
                <a:solidFill>
                  <a:srgbClr val="FF0000"/>
                </a:solidFill>
              </a:rPr>
              <a:t>(mechanical energy) </a:t>
            </a:r>
            <a:r>
              <a:rPr lang="en-US" sz="5400" dirty="0" smtClean="0"/>
              <a:t>into electrical energy.</a:t>
            </a:r>
          </a:p>
          <a:p>
            <a:r>
              <a:rPr lang="en-US" sz="5400" dirty="0" smtClean="0"/>
              <a:t>Rubbing hands </a:t>
            </a:r>
            <a:r>
              <a:rPr lang="en-US" sz="5400" dirty="0" smtClean="0">
                <a:solidFill>
                  <a:srgbClr val="FF0000"/>
                </a:solidFill>
              </a:rPr>
              <a:t>(mechanical) </a:t>
            </a:r>
            <a:r>
              <a:rPr lang="en-US" sz="5400" dirty="0" smtClean="0"/>
              <a:t>= heat </a:t>
            </a:r>
            <a:r>
              <a:rPr lang="en-US" sz="5400" dirty="0" smtClean="0">
                <a:solidFill>
                  <a:srgbClr val="FF0000"/>
                </a:solidFill>
              </a:rPr>
              <a:t>(thermal energy).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r>
              <a:rPr lang="en-US" sz="48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Potential Energy to Kinetic Energy</a:t>
            </a:r>
            <a:endParaRPr lang="en-US" sz="48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914400"/>
            <a:ext cx="9144000" cy="5943600"/>
          </a:xfrm>
          <a:solidFill>
            <a:srgbClr val="FFFF00"/>
          </a:solidFill>
        </p:spPr>
        <p:txBody>
          <a:bodyPr>
            <a:normAutofit lnSpcReduction="10000"/>
          </a:bodyPr>
          <a:lstStyle/>
          <a:p>
            <a:r>
              <a:rPr lang="en-US" sz="5400" dirty="0" smtClean="0"/>
              <a:t>Any object that rises or falls experiences a change in its kinetic &amp; gravitational potential energy.</a:t>
            </a:r>
          </a:p>
          <a:p>
            <a:pPr>
              <a:buNone/>
            </a:pP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Juggling</a:t>
            </a:r>
            <a:r>
              <a:rPr lang="en-US" sz="5400" dirty="0" smtClean="0"/>
              <a:t>- ball thrown up has kinetic energy, as it rises it starts to slow down. </a:t>
            </a:r>
            <a:endParaRPr lang="en-US" sz="5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FF00"/>
          </a:solidFill>
        </p:spPr>
        <p:txBody>
          <a:bodyPr>
            <a:noAutofit/>
          </a:bodyPr>
          <a:lstStyle/>
          <a:p>
            <a:r>
              <a:rPr lang="en-US" sz="5400" dirty="0" smtClean="0">
                <a:solidFill>
                  <a:srgbClr val="FF0000"/>
                </a:solidFill>
                <a:latin typeface="Arial Narrow" pitchFamily="34" charset="0"/>
              </a:rPr>
              <a:t>At highest point, </a:t>
            </a:r>
            <a:r>
              <a:rPr lang="en-US" sz="5400" dirty="0" smtClean="0">
                <a:latin typeface="Arial Narrow" pitchFamily="34" charset="0"/>
              </a:rPr>
              <a:t>it stops moving &amp; has no kinetic energy, but Potential energy increases.</a:t>
            </a:r>
          </a:p>
          <a:p>
            <a:r>
              <a:rPr lang="en-US" sz="5400" dirty="0" smtClean="0">
                <a:solidFill>
                  <a:srgbClr val="FF0000"/>
                </a:solidFill>
                <a:latin typeface="Arial Narrow" pitchFamily="34" charset="0"/>
              </a:rPr>
              <a:t>As ball falls</a:t>
            </a:r>
            <a:r>
              <a:rPr lang="en-US" sz="5400" dirty="0" smtClean="0">
                <a:latin typeface="Arial Narrow" pitchFamily="34" charset="0"/>
              </a:rPr>
              <a:t>, energy transformation is reversed. Kinetic increases, Potential decreases.</a:t>
            </a:r>
            <a:endParaRPr lang="en-US" sz="5400" dirty="0">
              <a:latin typeface="Arial Narrow"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solidFill>
        </p:spPr>
        <p:txBody>
          <a:bodyPr/>
          <a:lstStyle/>
          <a:p>
            <a:endParaRPr lang="en-US" dirty="0"/>
          </a:p>
        </p:txBody>
      </p:sp>
      <p:pic>
        <p:nvPicPr>
          <p:cNvPr id="15362" name="Picture 2" descr="http://t2.gstatic.com/images?q=tbn:xSAeFh-ZI3nm1M:http://www.juggle.hodgepro.com/images/Juggling%2520ball%2520passing%2520low%2520res%2520croped.JPG">
            <a:hlinkClick r:id="rId2"/>
          </p:cNvPr>
          <p:cNvPicPr>
            <a:picLocks noChangeAspect="1" noChangeArrowheads="1"/>
          </p:cNvPicPr>
          <p:nvPr/>
        </p:nvPicPr>
        <p:blipFill>
          <a:blip r:embed="rId3" cstate="print"/>
          <a:srcRect/>
          <a:stretch>
            <a:fillRect/>
          </a:stretch>
        </p:blipFill>
        <p:spPr bwMode="auto">
          <a:xfrm>
            <a:off x="304800" y="228600"/>
            <a:ext cx="3886200" cy="6324600"/>
          </a:xfrm>
          <a:prstGeom prst="rect">
            <a:avLst/>
          </a:prstGeom>
          <a:noFill/>
        </p:spPr>
      </p:pic>
      <p:pic>
        <p:nvPicPr>
          <p:cNvPr id="15364" name="Picture 4" descr="http://t2.gstatic.com/images?q=tbn:XI8qMr98lg1ezM:http://enterthelaughter.com/cat-juggling.jpg">
            <a:hlinkClick r:id="rId4"/>
          </p:cNvPr>
          <p:cNvPicPr>
            <a:picLocks noChangeAspect="1" noChangeArrowheads="1"/>
          </p:cNvPicPr>
          <p:nvPr/>
        </p:nvPicPr>
        <p:blipFill>
          <a:blip r:embed="rId5" cstate="print"/>
          <a:srcRect/>
          <a:stretch>
            <a:fillRect/>
          </a:stretch>
        </p:blipFill>
        <p:spPr bwMode="auto">
          <a:xfrm>
            <a:off x="4419600" y="304800"/>
            <a:ext cx="4191000" cy="6248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POWER REVIEW</a:t>
            </a:r>
            <a:endParaRPr lang="en-US" sz="60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990600"/>
            <a:ext cx="9144000" cy="5867400"/>
          </a:xfrm>
          <a:solidFill>
            <a:schemeClr val="accent1">
              <a:lumMod val="60000"/>
              <a:lumOff val="40000"/>
            </a:schemeClr>
          </a:solidFill>
        </p:spPr>
        <p:txBody>
          <a:bodyPr>
            <a:normAutofit/>
          </a:bodyPr>
          <a:lstStyle/>
          <a:p>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Power</a:t>
            </a:r>
            <a:r>
              <a:rPr lang="en-US" sz="5400" dirty="0" smtClean="0"/>
              <a:t> is the rate at which work is done. </a:t>
            </a:r>
          </a:p>
          <a:p>
            <a:r>
              <a:rPr lang="en-US" sz="5400" dirty="0" smtClean="0"/>
              <a:t>If the </a:t>
            </a:r>
            <a:r>
              <a:rPr lang="en-US" sz="5400" i="1" dirty="0" smtClean="0">
                <a:solidFill>
                  <a:srgbClr val="FF0000"/>
                </a:solidFill>
              </a:rPr>
              <a:t>transfer of ENERGY </a:t>
            </a:r>
            <a:r>
              <a:rPr lang="en-US" sz="5400" dirty="0" smtClean="0"/>
              <a:t>is </a:t>
            </a: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WORK</a:t>
            </a:r>
            <a:r>
              <a:rPr lang="en-US" sz="5400" dirty="0" smtClean="0"/>
              <a:t>, then </a:t>
            </a:r>
            <a:r>
              <a:rPr lang="en-US" sz="5400" i="1" dirty="0" smtClean="0">
                <a:solidFill>
                  <a:srgbClr val="FF0000"/>
                </a:solidFill>
              </a:rPr>
              <a:t>POWER</a:t>
            </a:r>
            <a:r>
              <a:rPr lang="en-US" sz="5400" dirty="0" smtClean="0"/>
              <a:t> is </a:t>
            </a:r>
            <a:r>
              <a:rPr lang="en-US" sz="5400" u="sng" dirty="0" smtClean="0"/>
              <a:t>the rate at which energy is transferred in a unit of time.</a:t>
            </a:r>
            <a:endParaRPr lang="en-US" sz="5400" u="sn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5400"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Pendulum</a:t>
            </a:r>
            <a:endParaRPr lang="en-US" sz="5400" b="1" dirty="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762000"/>
            <a:ext cx="9144000" cy="5943600"/>
          </a:xfrm>
          <a:solidFill>
            <a:srgbClr val="FFFF00"/>
          </a:solidFill>
        </p:spPr>
        <p:txBody>
          <a:bodyPr>
            <a:noAutofit/>
          </a:bodyPr>
          <a:lstStyle/>
          <a:p>
            <a:r>
              <a:rPr lang="en-US" sz="5400" dirty="0" smtClean="0"/>
              <a:t>Greatest Potential Energy is at the highest point—stops moving.</a:t>
            </a:r>
          </a:p>
          <a:p>
            <a:r>
              <a:rPr lang="en-US" sz="5400" dirty="0" smtClean="0"/>
              <a:t>Greatest Kinetic Energy – near bottom of swing when pendulums speed is greatest</a:t>
            </a:r>
            <a:endParaRPr lang="en-US" sz="5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FF00"/>
          </a:solidFill>
        </p:spPr>
        <p:txBody>
          <a:bodyPr/>
          <a:lstStyle/>
          <a:p>
            <a:endParaRPr lang="en-US" dirty="0"/>
          </a:p>
        </p:txBody>
      </p:sp>
      <p:pic>
        <p:nvPicPr>
          <p:cNvPr id="13314" name="Picture 2" descr="http://t2.gstatic.com/images?q=tbn:2K0O_EFN-blvpM:http://helix.gatech.edu/Classes/ME2202/2000S3/Projects/Swarner/pendulum.jpg">
            <a:hlinkClick r:id="rId2"/>
          </p:cNvPr>
          <p:cNvPicPr>
            <a:picLocks noChangeAspect="1" noChangeArrowheads="1"/>
          </p:cNvPicPr>
          <p:nvPr/>
        </p:nvPicPr>
        <p:blipFill>
          <a:blip r:embed="rId3" cstate="print"/>
          <a:srcRect/>
          <a:stretch>
            <a:fillRect/>
          </a:stretch>
        </p:blipFill>
        <p:spPr bwMode="auto">
          <a:xfrm>
            <a:off x="5257800" y="3124200"/>
            <a:ext cx="3505200" cy="3352800"/>
          </a:xfrm>
          <a:prstGeom prst="rect">
            <a:avLst/>
          </a:prstGeom>
          <a:noFill/>
        </p:spPr>
      </p:pic>
      <p:pic>
        <p:nvPicPr>
          <p:cNvPr id="13316" name="Picture 4" descr="http://t1.gstatic.com/images?q=tbn:r3vtFJ3QSmqU1M:http://www.lisisoft.com/imglisi/5/Screensavers/31885newton-pendulum3d.jpg">
            <a:hlinkClick r:id="rId4"/>
          </p:cNvPr>
          <p:cNvPicPr>
            <a:picLocks noChangeAspect="1" noChangeArrowheads="1"/>
          </p:cNvPicPr>
          <p:nvPr/>
        </p:nvPicPr>
        <p:blipFill>
          <a:blip r:embed="rId5" cstate="print"/>
          <a:srcRect/>
          <a:stretch>
            <a:fillRect/>
          </a:stretch>
        </p:blipFill>
        <p:spPr bwMode="auto">
          <a:xfrm>
            <a:off x="228600" y="533400"/>
            <a:ext cx="4876800" cy="34290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txBody>
          <a:bodyPr>
            <a:normAutofit/>
          </a:bodyPr>
          <a:lstStyle/>
          <a:p>
            <a:r>
              <a:rPr lang="en-US" dirty="0" smtClean="0">
                <a:solidFill>
                  <a:srgbClr val="FF0000"/>
                </a:solidFill>
              </a:rPr>
              <a:t>LAW OF CONSERVATION OF ENERGY</a:t>
            </a:r>
            <a:endParaRPr lang="en-US" dirty="0">
              <a:solidFill>
                <a:srgbClr val="FF0000"/>
              </a:solidFill>
            </a:endParaRPr>
          </a:p>
        </p:txBody>
      </p:sp>
      <p:sp>
        <p:nvSpPr>
          <p:cNvPr id="3" name="Content Placeholder 2"/>
          <p:cNvSpPr>
            <a:spLocks noGrp="1"/>
          </p:cNvSpPr>
          <p:nvPr>
            <p:ph idx="1"/>
          </p:nvPr>
        </p:nvSpPr>
        <p:spPr>
          <a:xfrm>
            <a:off x="0" y="838200"/>
            <a:ext cx="9144000" cy="6019800"/>
          </a:xfrm>
          <a:solidFill>
            <a:srgbClr val="FFFF00"/>
          </a:solidFill>
        </p:spPr>
        <p:txBody>
          <a:bodyPr>
            <a:normAutofit/>
          </a:bodyPr>
          <a:lstStyle/>
          <a:p>
            <a:r>
              <a:rPr lang="en-US" sz="5400" dirty="0" smtClean="0"/>
              <a:t>States that when one form of energy is transformed to another, NO ENERGY is destroyed in the process.</a:t>
            </a:r>
          </a:p>
          <a:p>
            <a:r>
              <a:rPr lang="en-US" sz="5400" dirty="0" smtClean="0"/>
              <a:t>Energy CANNOT be created or destroyed.</a:t>
            </a:r>
            <a:endParaRPr lang="en-US" sz="5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914400"/>
          </a:xfrm>
        </p:spPr>
        <p:txBody>
          <a:bodyPr>
            <a:noAutofit/>
          </a:bodyPr>
          <a:lstStyle/>
          <a:p>
            <a:r>
              <a:rPr lang="en-US" sz="5400" dirty="0" smtClean="0">
                <a:solidFill>
                  <a:srgbClr val="FF0000"/>
                </a:solidFill>
              </a:rPr>
              <a:t>Einstein’s Theory of Relativity</a:t>
            </a:r>
            <a:endParaRPr lang="en-US" sz="5400" dirty="0">
              <a:solidFill>
                <a:srgbClr val="FF0000"/>
              </a:solidFill>
            </a:endParaRPr>
          </a:p>
        </p:txBody>
      </p:sp>
      <p:sp>
        <p:nvSpPr>
          <p:cNvPr id="3" name="Content Placeholder 2"/>
          <p:cNvSpPr>
            <a:spLocks noGrp="1"/>
          </p:cNvSpPr>
          <p:nvPr>
            <p:ph idx="1"/>
          </p:nvPr>
        </p:nvSpPr>
        <p:spPr>
          <a:xfrm>
            <a:off x="0" y="990600"/>
            <a:ext cx="9144000" cy="5867400"/>
          </a:xfrm>
          <a:solidFill>
            <a:srgbClr val="FFFF00"/>
          </a:solidFill>
        </p:spPr>
        <p:txBody>
          <a:bodyPr>
            <a:normAutofit/>
          </a:bodyPr>
          <a:lstStyle/>
          <a:p>
            <a:r>
              <a:rPr lang="en-US" sz="5400" dirty="0" smtClean="0"/>
              <a:t>Energy can sometimes be created when matter is destroyed.</a:t>
            </a:r>
          </a:p>
          <a:p>
            <a:r>
              <a:rPr lang="en-US" sz="5400" dirty="0" smtClean="0"/>
              <a:t>Matter &amp; energy will then always be conserved.</a:t>
            </a:r>
            <a:endParaRPr lang="en-US" sz="5400" dirty="0"/>
          </a:p>
        </p:txBody>
      </p:sp>
      <p:pic>
        <p:nvPicPr>
          <p:cNvPr id="11266" name="Picture 2" descr="http://t1.gstatic.com/images?q=tbn:RgRRLzOyJnsD4M:http://www.yeshua-do.com/jom/images/stories/einstein_tongue.jpg">
            <a:hlinkClick r:id="rId2"/>
          </p:cNvPr>
          <p:cNvPicPr>
            <a:picLocks noChangeAspect="1" noChangeArrowheads="1"/>
          </p:cNvPicPr>
          <p:nvPr/>
        </p:nvPicPr>
        <p:blipFill>
          <a:blip r:embed="rId3" cstate="print"/>
          <a:srcRect/>
          <a:stretch>
            <a:fillRect/>
          </a:stretch>
        </p:blipFill>
        <p:spPr bwMode="auto">
          <a:xfrm>
            <a:off x="6553200" y="4572000"/>
            <a:ext cx="2286000" cy="21336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a:solidFill>
            <a:schemeClr val="accent1">
              <a:lumMod val="60000"/>
              <a:lumOff val="40000"/>
            </a:schemeClr>
          </a:solidFill>
        </p:spPr>
        <p:style>
          <a:lnRef idx="2">
            <a:schemeClr val="accent1"/>
          </a:lnRef>
          <a:fillRef idx="1">
            <a:schemeClr val="lt1"/>
          </a:fillRef>
          <a:effectRef idx="0">
            <a:schemeClr val="accent1"/>
          </a:effectRef>
          <a:fontRef idx="minor">
            <a:schemeClr val="dk1"/>
          </a:fontRef>
        </p:style>
        <p:txBody>
          <a:bodyPr>
            <a:normAutofit/>
          </a:bodyPr>
          <a:lstStyle/>
          <a:p>
            <a:pPr>
              <a:buNone/>
            </a:pPr>
            <a:r>
              <a:rPr lang="en-US" sz="72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SECTION 4</a:t>
            </a:r>
          </a:p>
          <a:p>
            <a:pPr>
              <a:buNone/>
            </a:pPr>
            <a:r>
              <a:rPr lang="en-US" sz="72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ENERGY </a:t>
            </a:r>
          </a:p>
          <a:p>
            <a:pPr>
              <a:buNone/>
            </a:pPr>
            <a:r>
              <a:rPr lang="en-US" sz="72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&amp; FOSSIL FUELS</a:t>
            </a:r>
            <a:endParaRPr lang="en-US" sz="7200"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sz="6000"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Fossil Fuels</a:t>
            </a:r>
            <a:endParaRPr lang="en-US" sz="6000" b="1" dirty="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838200"/>
            <a:ext cx="9144000" cy="6019800"/>
          </a:xfrm>
          <a:solidFill>
            <a:schemeClr val="tx1">
              <a:lumMod val="95000"/>
              <a:lumOff val="5000"/>
            </a:schemeClr>
          </a:solidFill>
        </p:spPr>
        <p:txBody>
          <a:bodyPr>
            <a:normAutofit/>
          </a:bodyPr>
          <a:lstStyle/>
          <a:p>
            <a:pPr>
              <a:lnSpc>
                <a:spcPct val="90000"/>
              </a:lnSpc>
              <a:buNone/>
            </a:pPr>
            <a:r>
              <a:rPr lang="en-US" sz="4800" dirty="0" smtClean="0">
                <a:solidFill>
                  <a:srgbClr val="FF0000"/>
                </a:solidFill>
              </a:rPr>
              <a:t>90% of all energy comes from </a:t>
            </a:r>
            <a:r>
              <a:rPr lang="en-US" sz="4800" u="sng" dirty="0" smtClean="0">
                <a:solidFill>
                  <a:srgbClr val="FF0000"/>
                </a:solidFill>
              </a:rPr>
              <a:t>fossil fuels</a:t>
            </a:r>
          </a:p>
          <a:p>
            <a:pPr>
              <a:lnSpc>
                <a:spcPct val="90000"/>
              </a:lnSpc>
            </a:pPr>
            <a:r>
              <a:rPr lang="en-US" sz="4800" dirty="0" smtClean="0">
                <a:solidFill>
                  <a:srgbClr val="FF0000"/>
                </a:solidFill>
              </a:rPr>
              <a:t>Formed millions of years ago from the remains of dead plants &amp; animals. </a:t>
            </a:r>
          </a:p>
          <a:p>
            <a:pPr>
              <a:lnSpc>
                <a:spcPct val="90000"/>
              </a:lnSpc>
            </a:pPr>
            <a:r>
              <a:rPr lang="en-US" sz="4800" dirty="0" smtClean="0">
                <a:solidFill>
                  <a:srgbClr val="FF0000"/>
                </a:solidFill>
              </a:rPr>
              <a:t> Over millions of years, heat &amp; pressure change the sediment into fossil fuels.</a:t>
            </a:r>
          </a:p>
          <a:p>
            <a:endParaRPr lang="en-US"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6000"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Fossil Fuels</a:t>
            </a:r>
            <a:endParaRPr lang="en-US" sz="6000" b="1" dirty="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838200"/>
            <a:ext cx="9144000" cy="6019800"/>
          </a:xfrm>
          <a:solidFill>
            <a:schemeClr val="tx1">
              <a:lumMod val="95000"/>
              <a:lumOff val="5000"/>
            </a:schemeClr>
          </a:solidFill>
        </p:spPr>
        <p:txBody>
          <a:bodyPr/>
          <a:lstStyle/>
          <a:p>
            <a:r>
              <a:rPr lang="en-US" sz="5400" dirty="0" smtClean="0">
                <a:solidFill>
                  <a:srgbClr val="FF0000"/>
                </a:solidFill>
              </a:rPr>
              <a:t>3 fossil fuels are: coal, oil, natural gas</a:t>
            </a:r>
          </a:p>
          <a:p>
            <a:r>
              <a:rPr lang="en-US" sz="5400" dirty="0" smtClean="0">
                <a:solidFill>
                  <a:srgbClr val="FF0000"/>
                </a:solidFill>
              </a:rPr>
              <a:t>Useful as an energy source because they are rich in </a:t>
            </a:r>
            <a:r>
              <a:rPr lang="en-US" sz="5400" u="sng" dirty="0" smtClean="0">
                <a:solidFill>
                  <a:srgbClr val="FF0000"/>
                </a:solidFill>
              </a:rPr>
              <a:t>hydrocarbons.</a:t>
            </a:r>
            <a:r>
              <a:rPr lang="en-US" sz="5400" u="sng" dirty="0" smtClean="0">
                <a:solidFill>
                  <a:srgbClr val="FF0000"/>
                </a:solidFill>
                <a:latin typeface="Arial" charset="0"/>
                <a:hlinkClick r:id="rId2"/>
              </a:rPr>
              <a:t> </a:t>
            </a:r>
            <a:endParaRPr lang="en-US" sz="5400" u="sng" dirty="0" smtClean="0">
              <a:solidFill>
                <a:srgbClr val="FF0000"/>
              </a:solidFill>
              <a:latin typeface="Arial" charset="0"/>
            </a:endParaRPr>
          </a:p>
          <a:p>
            <a:endParaRPr lang="en-US" dirty="0">
              <a:solidFill>
                <a:srgbClr val="FF0000"/>
              </a:solidFill>
            </a:endParaRPr>
          </a:p>
        </p:txBody>
      </p:sp>
      <p:pic>
        <p:nvPicPr>
          <p:cNvPr id="4" name="Picture 5" descr="http://tbn0.google.com/images?q=tbn:HlNx1wB4dr0YQM:http://tiki.oneworld.net/energy/fossil_fuels.gif">
            <a:hlinkClick r:id="rId2"/>
          </p:cNvPr>
          <p:cNvPicPr>
            <a:picLocks noChangeAspect="1" noChangeArrowheads="1"/>
          </p:cNvPicPr>
          <p:nvPr/>
        </p:nvPicPr>
        <p:blipFill>
          <a:blip r:embed="rId3" cstate="print"/>
          <a:srcRect/>
          <a:stretch>
            <a:fillRect/>
          </a:stretch>
        </p:blipFill>
        <p:spPr bwMode="auto">
          <a:xfrm>
            <a:off x="4419600" y="4191000"/>
            <a:ext cx="4572000" cy="25146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Three images showing how coal was formed.The first image is of a swamp, 300 million years ago. Before the dinosaurs, many giant plants died in swamps.&#10;&#10;The second image is of water, 100 million years ago. Over millions of years, these plants were buried under water and dirt.&#10;&#10;The third image is of rocks and dirt over the coal. Heat and pressure turned the dead plants into coal."/>
          <p:cNvPicPr>
            <a:picLocks noGrp="1" noChangeAspect="1" noChangeArrowheads="1"/>
          </p:cNvPicPr>
          <p:nvPr>
            <p:ph idx="1"/>
          </p:nvPr>
        </p:nvPicPr>
        <p:blipFill>
          <a:blip r:embed="rId2" cstate="print"/>
          <a:srcRect/>
          <a:stretch>
            <a:fillRect/>
          </a:stretch>
        </p:blipFill>
        <p:spPr bwMode="auto">
          <a:xfrm>
            <a:off x="228600" y="304800"/>
            <a:ext cx="8763000" cy="63246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ree images, all about Petroleum &amp; Natural Gas Formation.&#10;&#10;The first image is about the Ocean 300 to 400 million years ago. Tiny sea plants and animals died and were buried on the ocean floor. Over time, they were covered by layers of sand and silt.&#10;&#10;The second image is about the Ocean 50 to 100 million years ago. Over millions of years, the remains were buried deeper and deeper. The enormous heat and pressure turned them into oil and gas.&#10;&#10;The third image is about Oil &amp; Gas Deposits. Today, we drill down through layers of sand, silt, and rock to reach the rock formations that contain oil and gas deposits."/>
          <p:cNvPicPr>
            <a:picLocks noGrp="1" noChangeAspect="1" noChangeArrowheads="1"/>
          </p:cNvPicPr>
          <p:nvPr>
            <p:ph idx="1"/>
          </p:nvPr>
        </p:nvPicPr>
        <p:blipFill>
          <a:blip r:embed="rId2" cstate="print"/>
          <a:srcRect/>
          <a:stretch>
            <a:fillRect/>
          </a:stretch>
        </p:blipFill>
        <p:spPr bwMode="auto">
          <a:xfrm>
            <a:off x="152400" y="228600"/>
            <a:ext cx="8839200" cy="64770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0000"/>
                </a:solidFill>
              </a:rPr>
              <a:t>Energy from the Sun</a:t>
            </a:r>
            <a:endParaRPr lang="en-US" sz="5400" dirty="0">
              <a:solidFill>
                <a:srgbClr val="FF0000"/>
              </a:solidFill>
            </a:endParaRPr>
          </a:p>
        </p:txBody>
      </p:sp>
      <p:sp>
        <p:nvSpPr>
          <p:cNvPr id="3" name="Content Placeholder 2"/>
          <p:cNvSpPr>
            <a:spLocks noGrp="1"/>
          </p:cNvSpPr>
          <p:nvPr>
            <p:ph idx="1"/>
          </p:nvPr>
        </p:nvSpPr>
        <p:spPr>
          <a:xfrm>
            <a:off x="152400" y="1219200"/>
            <a:ext cx="8991600" cy="5334000"/>
          </a:xfrm>
        </p:spPr>
        <p:txBody>
          <a:bodyPr>
            <a:normAutofit/>
          </a:bodyPr>
          <a:lstStyle/>
          <a:p>
            <a:r>
              <a:rPr lang="en-US" sz="5400" dirty="0" smtClean="0"/>
              <a:t>Sun is the source of energy for most things including fossil fuels.</a:t>
            </a:r>
            <a:endParaRPr lang="en-US" sz="5400" dirty="0"/>
          </a:p>
        </p:txBody>
      </p:sp>
      <p:pic>
        <p:nvPicPr>
          <p:cNvPr id="23554" name="Picture 2" descr="http://t1.gstatic.com/images?q=tbn:vkp9ZVzG3ANC6M:http://images.clipartof.com/small/27719-Clipart-Illustration-Of-The-Sun-Shining-Over-White-Daisy-Flowers-In-A-Green-Hilly-Landscape.jpg">
            <a:hlinkClick r:id="rId2"/>
          </p:cNvPr>
          <p:cNvPicPr>
            <a:picLocks noChangeAspect="1" noChangeArrowheads="1"/>
          </p:cNvPicPr>
          <p:nvPr/>
        </p:nvPicPr>
        <p:blipFill>
          <a:blip r:embed="rId3" cstate="print"/>
          <a:srcRect/>
          <a:stretch>
            <a:fillRect/>
          </a:stretch>
        </p:blipFill>
        <p:spPr bwMode="auto">
          <a:xfrm>
            <a:off x="3048000" y="3276600"/>
            <a:ext cx="4572000" cy="3352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a:solidFill>
            <a:schemeClr val="bg1"/>
          </a:solidFill>
        </p:spPr>
        <p:txBody>
          <a:bodyPr>
            <a:normAutofit/>
          </a:bodyPr>
          <a:lstStyle/>
          <a:p>
            <a:r>
              <a:rPr lang="en-US" sz="6000" b="1" dirty="0" smtClean="0">
                <a:ln w="18000">
                  <a:solidFill>
                    <a:schemeClr val="accent2">
                      <a:satMod val="140000"/>
                    </a:schemeClr>
                  </a:solidFill>
                  <a:prstDash val="solid"/>
                  <a:miter lim="800000"/>
                </a:ln>
                <a:solidFill>
                  <a:schemeClr val="bg2">
                    <a:lumMod val="50000"/>
                  </a:schemeClr>
                </a:solidFill>
                <a:effectLst>
                  <a:outerShdw blurRad="25500" dist="23000" dir="7020000" algn="tl">
                    <a:srgbClr val="000000">
                      <a:alpha val="50000"/>
                    </a:srgbClr>
                  </a:outerShdw>
                </a:effectLst>
              </a:rPr>
              <a:t>ENERGY	</a:t>
            </a:r>
            <a:endParaRPr lang="en-US" sz="6000" b="1" dirty="0">
              <a:ln w="18000">
                <a:solidFill>
                  <a:schemeClr val="accent2">
                    <a:satMod val="140000"/>
                  </a:schemeClr>
                </a:solidFill>
                <a:prstDash val="solid"/>
                <a:miter lim="800000"/>
              </a:ln>
              <a:solidFill>
                <a:schemeClr val="bg2">
                  <a:lumMod val="50000"/>
                </a:schemeClr>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0" y="990600"/>
            <a:ext cx="9144000" cy="5867400"/>
          </a:xfrm>
          <a:solidFill>
            <a:schemeClr val="bg2">
              <a:lumMod val="90000"/>
            </a:schemeClr>
          </a:solidFill>
        </p:spPr>
        <p:txBody>
          <a:bodyPr>
            <a:normAutofit/>
          </a:bodyPr>
          <a:lstStyle/>
          <a:p>
            <a:r>
              <a:rPr lang="en-US" sz="5400" dirty="0" smtClean="0"/>
              <a:t>The </a:t>
            </a:r>
            <a:r>
              <a:rPr lang="en-US" sz="5400" i="1" dirty="0" smtClean="0">
                <a:solidFill>
                  <a:srgbClr val="FF0000"/>
                </a:solidFill>
              </a:rPr>
              <a:t>ability to do work </a:t>
            </a:r>
            <a:r>
              <a:rPr lang="en-US" sz="5400" dirty="0" smtClean="0"/>
              <a:t>or </a:t>
            </a:r>
            <a:r>
              <a:rPr lang="en-US" sz="5400" i="1" dirty="0" smtClean="0">
                <a:solidFill>
                  <a:srgbClr val="FF0000"/>
                </a:solidFill>
              </a:rPr>
              <a:t>cause change.</a:t>
            </a:r>
          </a:p>
          <a:p>
            <a:r>
              <a:rPr lang="en-US" sz="5400" dirty="0" smtClean="0"/>
              <a:t>Wind can move a leaf or house so wind has energy.</a:t>
            </a:r>
          </a:p>
          <a:p>
            <a:r>
              <a:rPr lang="en-US" sz="5400" dirty="0" smtClean="0"/>
              <a:t>Energy is measured </a:t>
            </a:r>
          </a:p>
          <a:p>
            <a:pPr>
              <a:buNone/>
            </a:pPr>
            <a:r>
              <a:rPr lang="en-US" sz="5400" dirty="0" smtClean="0"/>
              <a:t>   in </a:t>
            </a:r>
            <a:r>
              <a:rPr lang="en-US" sz="5400" i="1" dirty="0" smtClean="0">
                <a:solidFill>
                  <a:srgbClr val="FF0000"/>
                </a:solidFill>
              </a:rPr>
              <a:t>Joules (J).</a:t>
            </a:r>
            <a:endParaRPr lang="en-US" sz="5400" i="1"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0000"/>
                </a:solidFill>
              </a:rPr>
              <a:t>ENERGY PATH</a:t>
            </a:r>
            <a:endParaRPr lang="en-US" sz="5400" dirty="0">
              <a:solidFill>
                <a:srgbClr val="FF0000"/>
              </a:solidFill>
            </a:endParaRPr>
          </a:p>
        </p:txBody>
      </p:sp>
      <p:sp>
        <p:nvSpPr>
          <p:cNvPr id="3" name="Content Placeholder 2"/>
          <p:cNvSpPr>
            <a:spLocks noGrp="1"/>
          </p:cNvSpPr>
          <p:nvPr>
            <p:ph idx="1"/>
          </p:nvPr>
        </p:nvSpPr>
        <p:spPr>
          <a:xfrm>
            <a:off x="0" y="1219200"/>
            <a:ext cx="9144000" cy="5486400"/>
          </a:xfrm>
        </p:spPr>
        <p:txBody>
          <a:bodyPr>
            <a:normAutofit/>
          </a:bodyPr>
          <a:lstStyle/>
          <a:p>
            <a:r>
              <a:rPr lang="en-US" sz="5400" dirty="0" smtClean="0"/>
              <a:t>Sun transforms nuclear energy to electromagnetic (waves).</a:t>
            </a:r>
          </a:p>
          <a:p>
            <a:r>
              <a:rPr lang="en-US" sz="5400" dirty="0" smtClean="0"/>
              <a:t>Plants/animals transform electromagnetic to chemical. Their remains becomes fossil fuel.</a:t>
            </a:r>
            <a:endParaRPr lang="en-US" sz="5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9144000" cy="5334000"/>
          </a:xfrm>
        </p:spPr>
        <p:txBody>
          <a:bodyPr>
            <a:normAutofit fontScale="92500"/>
          </a:bodyPr>
          <a:lstStyle/>
          <a:p>
            <a:r>
              <a:rPr lang="en-US" sz="5400" i="1" dirty="0" smtClean="0">
                <a:solidFill>
                  <a:srgbClr val="FF0000"/>
                </a:solidFill>
              </a:rPr>
              <a:t>Burning of coal- </a:t>
            </a:r>
            <a:r>
              <a:rPr lang="en-US" sz="5400" dirty="0" smtClean="0"/>
              <a:t>chemical stored energy to thermal.</a:t>
            </a:r>
          </a:p>
          <a:p>
            <a:r>
              <a:rPr lang="en-US" sz="5400" i="1" dirty="0" smtClean="0">
                <a:solidFill>
                  <a:srgbClr val="FF0000"/>
                </a:solidFill>
              </a:rPr>
              <a:t>Steam</a:t>
            </a:r>
            <a:r>
              <a:rPr lang="en-US" sz="5400" dirty="0" smtClean="0"/>
              <a:t> turns turbine- thermal energy to mechanical.</a:t>
            </a:r>
          </a:p>
          <a:p>
            <a:r>
              <a:rPr lang="en-US" sz="5400" dirty="0" smtClean="0"/>
              <a:t>Turbines spin </a:t>
            </a:r>
            <a:r>
              <a:rPr lang="en-US" sz="5400" i="1" dirty="0" smtClean="0">
                <a:solidFill>
                  <a:srgbClr val="FF0000"/>
                </a:solidFill>
              </a:rPr>
              <a:t>electromagnets</a:t>
            </a:r>
            <a:r>
              <a:rPr lang="en-US" sz="5400" dirty="0" smtClean="0"/>
              <a:t>- mechanical to electrical energy.</a:t>
            </a:r>
            <a:endParaRPr lang="en-US" sz="5400" dirty="0"/>
          </a:p>
        </p:txBody>
      </p:sp>
      <p:pic>
        <p:nvPicPr>
          <p:cNvPr id="4" name="Picture 5" descr="http://home.clara.net/darvill/altenerg/images/fossilchain.jpg"/>
          <p:cNvPicPr>
            <a:picLocks noChangeAspect="1" noChangeArrowheads="1"/>
          </p:cNvPicPr>
          <p:nvPr/>
        </p:nvPicPr>
        <p:blipFill>
          <a:blip r:embed="rId2" cstate="print"/>
          <a:stretch>
            <a:fillRect/>
          </a:stretch>
        </p:blipFill>
        <p:spPr bwMode="auto">
          <a:xfrm>
            <a:off x="0" y="0"/>
            <a:ext cx="9144000" cy="1752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CALCULATING POWER</a:t>
            </a:r>
            <a:endParaRPr lang="en-US" sz="6000" dirty="0">
              <a:solidFill>
                <a:srgbClr val="FF0000"/>
              </a:solidFill>
            </a:endParaRPr>
          </a:p>
        </p:txBody>
      </p:sp>
      <p:sp>
        <p:nvSpPr>
          <p:cNvPr id="3" name="Content Placeholder 2"/>
          <p:cNvSpPr>
            <a:spLocks noGrp="1"/>
          </p:cNvSpPr>
          <p:nvPr>
            <p:ph idx="1"/>
          </p:nvPr>
        </p:nvSpPr>
        <p:spPr>
          <a:xfrm>
            <a:off x="0" y="1219200"/>
            <a:ext cx="9144000" cy="5638800"/>
          </a:xfrm>
          <a:solidFill>
            <a:schemeClr val="accent4">
              <a:lumMod val="40000"/>
              <a:lumOff val="60000"/>
            </a:schemeClr>
          </a:solidFill>
        </p:spPr>
        <p:txBody>
          <a:bodyPr>
            <a:normAutofit/>
          </a:bodyPr>
          <a:lstStyle/>
          <a:p>
            <a:pPr>
              <a:buNone/>
            </a:pPr>
            <a:endParaRPr lang="en-US" sz="6000" dirty="0" smtClean="0"/>
          </a:p>
          <a:p>
            <a:pPr>
              <a:buNone/>
            </a:pPr>
            <a:r>
              <a:rPr lang="en-US" sz="6000" dirty="0" smtClean="0"/>
              <a:t>Power = </a:t>
            </a:r>
            <a:r>
              <a:rPr lang="en-US" sz="6000" i="1" u="sng" dirty="0" smtClean="0"/>
              <a:t>Energy Transferred</a:t>
            </a:r>
          </a:p>
          <a:p>
            <a:pPr>
              <a:buNone/>
            </a:pPr>
            <a:r>
              <a:rPr lang="en-US" sz="6000" i="1" dirty="0" smtClean="0"/>
              <a:t>                      Time</a:t>
            </a:r>
            <a:endParaRPr lang="en-US" sz="6000" i="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2 KINDS OF ENERGY</a:t>
            </a:r>
            <a:endParaRPr lang="en-US" sz="60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1295400"/>
            <a:ext cx="9144000" cy="5410200"/>
          </a:xfrm>
        </p:spPr>
        <p:txBody>
          <a:bodyPr>
            <a:normAutofit/>
          </a:bodyPr>
          <a:lstStyle/>
          <a:p>
            <a:pPr marL="514350" indent="-514350">
              <a:buAutoNum type="arabicPeriod"/>
            </a:pPr>
            <a:r>
              <a:rPr lang="en-US" sz="6000"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KINETIC ENERGY</a:t>
            </a:r>
          </a:p>
          <a:p>
            <a:pPr marL="514350" indent="-514350">
              <a:buAutoNum type="arabicPeriod"/>
            </a:pPr>
            <a:r>
              <a:rPr lang="en-US" sz="6000"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POTENTIAL ENERGY</a:t>
            </a:r>
            <a:endParaRPr lang="en-US" sz="60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9698" name="Picture 2" descr="http://t1.gstatic.com/images?q=tbn:eyJtTb0smh4wXM:http://caccphysics.cacc.cc.al.us/phy-webpages/phy213/daily_quizes/dq26.gif">
            <a:hlinkClick r:id="rId2"/>
          </p:cNvPr>
          <p:cNvPicPr>
            <a:picLocks noChangeAspect="1" noChangeArrowheads="1"/>
          </p:cNvPicPr>
          <p:nvPr/>
        </p:nvPicPr>
        <p:blipFill>
          <a:blip r:embed="rId3" cstate="print"/>
          <a:srcRect/>
          <a:stretch>
            <a:fillRect/>
          </a:stretch>
        </p:blipFill>
        <p:spPr bwMode="auto">
          <a:xfrm>
            <a:off x="533400" y="3429000"/>
            <a:ext cx="4114800" cy="3276600"/>
          </a:xfrm>
          <a:prstGeom prst="rect">
            <a:avLst/>
          </a:prstGeom>
          <a:noFill/>
        </p:spPr>
      </p:pic>
      <p:pic>
        <p:nvPicPr>
          <p:cNvPr id="29700" name="Picture 4" descr="http://t3.gstatic.com/images?q=tbn:3gWDS8raa2H99M:http://www.chemeddl.org/collections/tsts/McMahon/McMahonImages/McMahon5thru8/LiftBallAandB.gif">
            <a:hlinkClick r:id="rId4"/>
          </p:cNvPr>
          <p:cNvPicPr>
            <a:picLocks noChangeAspect="1" noChangeArrowheads="1"/>
          </p:cNvPicPr>
          <p:nvPr/>
        </p:nvPicPr>
        <p:blipFill>
          <a:blip r:embed="rId5" cstate="print"/>
          <a:srcRect/>
          <a:stretch>
            <a:fillRect/>
          </a:stretch>
        </p:blipFill>
        <p:spPr bwMode="auto">
          <a:xfrm>
            <a:off x="5791200" y="3581400"/>
            <a:ext cx="2971800" cy="304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600" dirty="0" smtClean="0">
                <a:solidFill>
                  <a:srgbClr val="FF0000"/>
                </a:solidFill>
              </a:rPr>
              <a:t>POTENTIAL ENERGY</a:t>
            </a:r>
            <a:endParaRPr lang="en-US" sz="6600" dirty="0">
              <a:solidFill>
                <a:srgbClr val="FF0000"/>
              </a:solidFill>
            </a:endParaRPr>
          </a:p>
        </p:txBody>
      </p:sp>
      <p:sp>
        <p:nvSpPr>
          <p:cNvPr id="3" name="Content Placeholder 2"/>
          <p:cNvSpPr>
            <a:spLocks noGrp="1"/>
          </p:cNvSpPr>
          <p:nvPr>
            <p:ph idx="1"/>
          </p:nvPr>
        </p:nvSpPr>
        <p:spPr>
          <a:xfrm>
            <a:off x="0" y="1219200"/>
            <a:ext cx="9144000" cy="5638800"/>
          </a:xfrm>
          <a:solidFill>
            <a:schemeClr val="bg2">
              <a:lumMod val="50000"/>
            </a:schemeClr>
          </a:solidFill>
        </p:spPr>
        <p:txBody>
          <a:bodyPr>
            <a:normAutofit/>
          </a:bodyPr>
          <a:lstStyle/>
          <a:p>
            <a:r>
              <a:rPr lang="en-US" sz="5400" dirty="0" smtClean="0"/>
              <a:t>Stored energy. It has the potential </a:t>
            </a:r>
          </a:p>
          <a:p>
            <a:pPr>
              <a:buNone/>
            </a:pPr>
            <a:r>
              <a:rPr lang="en-US" sz="5400" dirty="0" smtClean="0"/>
              <a:t> to do work.</a:t>
            </a:r>
            <a:endParaRPr lang="en-US" sz="5400" dirty="0"/>
          </a:p>
        </p:txBody>
      </p:sp>
      <p:pic>
        <p:nvPicPr>
          <p:cNvPr id="27650" name="Picture 2" descr="http://t0.gstatic.com/images?q=tbn:Axvs1ojSdMAS3M:http://resources.yesican-science.ca/energy_flow/images/trans_potential_energy1.png">
            <a:hlinkClick r:id="rId2"/>
          </p:cNvPr>
          <p:cNvPicPr>
            <a:picLocks noChangeAspect="1" noChangeArrowheads="1"/>
          </p:cNvPicPr>
          <p:nvPr/>
        </p:nvPicPr>
        <p:blipFill>
          <a:blip r:embed="rId3" cstate="print"/>
          <a:srcRect/>
          <a:stretch>
            <a:fillRect/>
          </a:stretch>
        </p:blipFill>
        <p:spPr bwMode="auto">
          <a:xfrm>
            <a:off x="3429000" y="2667000"/>
            <a:ext cx="3810000" cy="3962400"/>
          </a:xfrm>
          <a:prstGeom prst="rect">
            <a:avLst/>
          </a:prstGeom>
          <a:noFill/>
        </p:spPr>
      </p:pic>
      <p:pic>
        <p:nvPicPr>
          <p:cNvPr id="27652" name="Picture 4" descr="http://t2.gstatic.com/images?q=tbn:XkdGnPVoDlXi5M:http://i73.photobucket.com/albums/i208/dhorn51/lawn-mower.gif">
            <a:hlinkClick r:id="rId4"/>
          </p:cNvPr>
          <p:cNvPicPr>
            <a:picLocks noChangeAspect="1" noChangeArrowheads="1"/>
          </p:cNvPicPr>
          <p:nvPr/>
        </p:nvPicPr>
        <p:blipFill>
          <a:blip r:embed="rId5" cstate="print"/>
          <a:srcRect/>
          <a:stretch>
            <a:fillRect/>
          </a:stretch>
        </p:blipFill>
        <p:spPr bwMode="auto">
          <a:xfrm>
            <a:off x="7162800" y="4114800"/>
            <a:ext cx="1828800" cy="257175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en-US" sz="60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KINETIC ENERGY</a:t>
            </a:r>
            <a:endParaRPr lang="en-US" sz="60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0" y="990600"/>
            <a:ext cx="9144000" cy="5867400"/>
          </a:xfrm>
          <a:solidFill>
            <a:schemeClr val="accent4">
              <a:lumMod val="40000"/>
              <a:lumOff val="60000"/>
            </a:schemeClr>
          </a:solidFill>
        </p:spPr>
        <p:txBody>
          <a:bodyPr>
            <a:normAutofit fontScale="92500" lnSpcReduction="10000"/>
          </a:bodyPr>
          <a:lstStyle/>
          <a:p>
            <a:r>
              <a:rPr lang="en-US" sz="5400" dirty="0" smtClean="0"/>
              <a:t>Energy in motion.</a:t>
            </a:r>
          </a:p>
          <a:p>
            <a:endParaRPr lang="en-US" sz="5400" dirty="0" smtClean="0"/>
          </a:p>
          <a:p>
            <a:endParaRPr lang="en-US" sz="5400" dirty="0" smtClean="0"/>
          </a:p>
          <a:p>
            <a:endParaRPr lang="en-US" sz="5400" dirty="0" smtClean="0"/>
          </a:p>
          <a:p>
            <a:r>
              <a:rPr lang="en-US" sz="5400" dirty="0" smtClean="0"/>
              <a:t>A moving object can do work when it strikes an object &amp; moves it.</a:t>
            </a:r>
            <a:endParaRPr lang="en-US" sz="5400" dirty="0"/>
          </a:p>
        </p:txBody>
      </p:sp>
      <p:pic>
        <p:nvPicPr>
          <p:cNvPr id="28674" name="Picture 2" descr="http://t0.gstatic.com/images?q=tbn:dzHwBPxjokvYHM:http://resources.yesican-science.ca/energy_flow/images/kinetic_energy1.png">
            <a:hlinkClick r:id="rId2"/>
          </p:cNvPr>
          <p:cNvPicPr>
            <a:picLocks noChangeAspect="1" noChangeArrowheads="1"/>
          </p:cNvPicPr>
          <p:nvPr/>
        </p:nvPicPr>
        <p:blipFill>
          <a:blip r:embed="rId3" cstate="print"/>
          <a:srcRect/>
          <a:stretch>
            <a:fillRect/>
          </a:stretch>
        </p:blipFill>
        <p:spPr bwMode="auto">
          <a:xfrm>
            <a:off x="838200" y="1828800"/>
            <a:ext cx="4038600" cy="2438400"/>
          </a:xfrm>
          <a:prstGeom prst="rect">
            <a:avLst/>
          </a:prstGeom>
          <a:noFill/>
        </p:spPr>
      </p:pic>
      <p:pic>
        <p:nvPicPr>
          <p:cNvPr id="28676" name="Picture 4" descr="http://t3.gstatic.com/images?q=tbn:JrH_wS5_TZq7lM:http://www.mcasco.com/images/kinetic%2520energy.gif">
            <a:hlinkClick r:id="rId4"/>
          </p:cNvPr>
          <p:cNvPicPr>
            <a:picLocks noChangeAspect="1" noChangeArrowheads="1"/>
          </p:cNvPicPr>
          <p:nvPr/>
        </p:nvPicPr>
        <p:blipFill>
          <a:blip r:embed="rId5" cstate="print"/>
          <a:srcRect/>
          <a:stretch>
            <a:fillRect/>
          </a:stretch>
        </p:blipFill>
        <p:spPr bwMode="auto">
          <a:xfrm>
            <a:off x="5257800" y="1219200"/>
            <a:ext cx="3657600" cy="28289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5400" dirty="0" smtClean="0">
                <a:solidFill>
                  <a:srgbClr val="FF0000"/>
                </a:solidFill>
              </a:rPr>
              <a:t>Factors Affecting Kinetic Energy</a:t>
            </a:r>
            <a:endParaRPr lang="en-US" sz="5400" dirty="0">
              <a:solidFill>
                <a:srgbClr val="FF0000"/>
              </a:solidFill>
            </a:endParaRPr>
          </a:p>
        </p:txBody>
      </p:sp>
      <p:sp>
        <p:nvSpPr>
          <p:cNvPr id="3" name="Content Placeholder 2"/>
          <p:cNvSpPr>
            <a:spLocks noGrp="1"/>
          </p:cNvSpPr>
          <p:nvPr>
            <p:ph idx="1"/>
          </p:nvPr>
        </p:nvSpPr>
        <p:spPr>
          <a:xfrm>
            <a:off x="0" y="990600"/>
            <a:ext cx="9144000" cy="5867400"/>
          </a:xfrm>
          <a:solidFill>
            <a:schemeClr val="bg2">
              <a:lumMod val="75000"/>
            </a:schemeClr>
          </a:solidFill>
        </p:spPr>
        <p:txBody>
          <a:bodyPr>
            <a:normAutofit/>
          </a:bodyPr>
          <a:lstStyle/>
          <a:p>
            <a:r>
              <a:rPr lang="en-US" sz="5400" dirty="0" smtClean="0"/>
              <a:t>Mass &amp; Velocity.</a:t>
            </a:r>
          </a:p>
          <a:p>
            <a:r>
              <a:rPr lang="en-US" sz="5400" dirty="0" smtClean="0"/>
              <a:t>Kinetic energy increases as mass increases.</a:t>
            </a:r>
          </a:p>
          <a:p>
            <a:r>
              <a:rPr lang="en-US" sz="5400" dirty="0" smtClean="0"/>
              <a:t>Bowling ball </a:t>
            </a:r>
            <a:r>
              <a:rPr lang="en-US" sz="5400" dirty="0" err="1" smtClean="0"/>
              <a:t>vs</a:t>
            </a:r>
            <a:r>
              <a:rPr lang="en-US" sz="5400" dirty="0" smtClean="0"/>
              <a:t> Golf ball knocking down pins. (Bowling ball would)!</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869</Words>
  <Application>Microsoft Office PowerPoint</Application>
  <PresentationFormat>On-screen Show (4:3)</PresentationFormat>
  <Paragraphs>121</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CHAPTER 13</vt:lpstr>
      <vt:lpstr>Work Review</vt:lpstr>
      <vt:lpstr>POWER REVIEW</vt:lpstr>
      <vt:lpstr>ENERGY </vt:lpstr>
      <vt:lpstr>CALCULATING POWER</vt:lpstr>
      <vt:lpstr>2 KINDS OF ENERGY</vt:lpstr>
      <vt:lpstr>POTENTIAL ENERGY</vt:lpstr>
      <vt:lpstr>KINETIC ENERGY</vt:lpstr>
      <vt:lpstr>Factors Affecting Kinetic Energy</vt:lpstr>
      <vt:lpstr>Slide 10</vt:lpstr>
      <vt:lpstr>Calculating Kinetic Energy</vt:lpstr>
      <vt:lpstr>Slide 12</vt:lpstr>
      <vt:lpstr>Elastic Potential Energy</vt:lpstr>
      <vt:lpstr>SECTION  2 </vt:lpstr>
      <vt:lpstr>MECHANICAL ENERGY</vt:lpstr>
      <vt:lpstr>Object’s Mechanical Energy</vt:lpstr>
      <vt:lpstr>OTHER FORMS OF ENERGY</vt:lpstr>
      <vt:lpstr>THERMAL ENERGY</vt:lpstr>
      <vt:lpstr>ELECTRICAL ENERGY</vt:lpstr>
      <vt:lpstr>CHEMICAL ENERGY</vt:lpstr>
      <vt:lpstr>NUCLEAR ENERGY</vt:lpstr>
      <vt:lpstr>ELECTROMAGNETIC ENERGY</vt:lpstr>
      <vt:lpstr>SECTION  3</vt:lpstr>
      <vt:lpstr>Energy Transformation</vt:lpstr>
      <vt:lpstr>Energy Transformation Examples</vt:lpstr>
      <vt:lpstr>Slide 26</vt:lpstr>
      <vt:lpstr>Potential Energy to Kinetic Energy</vt:lpstr>
      <vt:lpstr>Slide 28</vt:lpstr>
      <vt:lpstr>Slide 29</vt:lpstr>
      <vt:lpstr>Pendulum</vt:lpstr>
      <vt:lpstr>Slide 31</vt:lpstr>
      <vt:lpstr>LAW OF CONSERVATION OF ENERGY</vt:lpstr>
      <vt:lpstr>Einstein’s Theory of Relativity</vt:lpstr>
      <vt:lpstr>Slide 34</vt:lpstr>
      <vt:lpstr>Fossil Fuels</vt:lpstr>
      <vt:lpstr>Fossil Fuels</vt:lpstr>
      <vt:lpstr>Slide 37</vt:lpstr>
      <vt:lpstr>Slide 38</vt:lpstr>
      <vt:lpstr>Energy from the Sun</vt:lpstr>
      <vt:lpstr>ENERGY PATH</vt:lpstr>
      <vt:lpstr>Slide 41</vt:lpstr>
    </vt:vector>
  </TitlesOfParts>
  <Company>HASD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creator>User</dc:creator>
  <cp:lastModifiedBy>User</cp:lastModifiedBy>
  <cp:revision>49</cp:revision>
  <dcterms:created xsi:type="dcterms:W3CDTF">2010-03-25T15:19:07Z</dcterms:created>
  <dcterms:modified xsi:type="dcterms:W3CDTF">2011-04-04T12:58:09Z</dcterms:modified>
</cp:coreProperties>
</file>