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257" r:id="rId3"/>
    <p:sldId id="304" r:id="rId4"/>
    <p:sldId id="285" r:id="rId5"/>
    <p:sldId id="286" r:id="rId6"/>
    <p:sldId id="258" r:id="rId7"/>
    <p:sldId id="259" r:id="rId8"/>
    <p:sldId id="305" r:id="rId9"/>
    <p:sldId id="260" r:id="rId10"/>
    <p:sldId id="287" r:id="rId11"/>
    <p:sldId id="261" r:id="rId12"/>
    <p:sldId id="306" r:id="rId13"/>
    <p:sldId id="290" r:id="rId14"/>
    <p:sldId id="291" r:id="rId15"/>
    <p:sldId id="262" r:id="rId16"/>
    <p:sldId id="293" r:id="rId17"/>
    <p:sldId id="294" r:id="rId18"/>
    <p:sldId id="263" r:id="rId19"/>
    <p:sldId id="292" r:id="rId20"/>
    <p:sldId id="264" r:id="rId21"/>
    <p:sldId id="295" r:id="rId22"/>
    <p:sldId id="296" r:id="rId23"/>
    <p:sldId id="284" r:id="rId24"/>
    <p:sldId id="265" r:id="rId25"/>
    <p:sldId id="299" r:id="rId26"/>
    <p:sldId id="266" r:id="rId27"/>
    <p:sldId id="267" r:id="rId28"/>
    <p:sldId id="268" r:id="rId29"/>
    <p:sldId id="269" r:id="rId30"/>
    <p:sldId id="270" r:id="rId31"/>
    <p:sldId id="271" r:id="rId32"/>
    <p:sldId id="272" r:id="rId33"/>
    <p:sldId id="273" r:id="rId34"/>
    <p:sldId id="274" r:id="rId35"/>
    <p:sldId id="300" r:id="rId36"/>
    <p:sldId id="301" r:id="rId37"/>
    <p:sldId id="297" r:id="rId38"/>
    <p:sldId id="298" r:id="rId39"/>
    <p:sldId id="276" r:id="rId40"/>
    <p:sldId id="277" r:id="rId41"/>
    <p:sldId id="278" r:id="rId42"/>
    <p:sldId id="279" r:id="rId43"/>
    <p:sldId id="282" r:id="rId44"/>
    <p:sldId id="302" r:id="rId45"/>
    <p:sldId id="303" r:id="rId46"/>
  </p:sldIdLst>
  <p:sldSz cx="9144000" cy="6858000" type="screen4x3"/>
  <p:notesSz cx="7010400" cy="939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9900"/>
          </a:xfrm>
          <a:prstGeom prst="rect">
            <a:avLst/>
          </a:prstGeom>
        </p:spPr>
        <p:txBody>
          <a:bodyPr vert="horz" lIns="93753" tIns="46877" rIns="93753" bIns="468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9900"/>
          </a:xfrm>
          <a:prstGeom prst="rect">
            <a:avLst/>
          </a:prstGeom>
        </p:spPr>
        <p:txBody>
          <a:bodyPr vert="horz" lIns="93753" tIns="46877" rIns="93753" bIns="46877" rtlCol="0"/>
          <a:lstStyle>
            <a:lvl1pPr algn="r">
              <a:defRPr sz="1200"/>
            </a:lvl1pPr>
          </a:lstStyle>
          <a:p>
            <a:fld id="{AC9AC209-37FE-4972-B2BD-66EBC5A4CDF2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26469"/>
            <a:ext cx="3037840" cy="469900"/>
          </a:xfrm>
          <a:prstGeom prst="rect">
            <a:avLst/>
          </a:prstGeom>
        </p:spPr>
        <p:txBody>
          <a:bodyPr vert="horz" lIns="93753" tIns="46877" rIns="93753" bIns="468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926469"/>
            <a:ext cx="3037840" cy="469900"/>
          </a:xfrm>
          <a:prstGeom prst="rect">
            <a:avLst/>
          </a:prstGeom>
        </p:spPr>
        <p:txBody>
          <a:bodyPr vert="horz" lIns="93753" tIns="46877" rIns="93753" bIns="46877" rtlCol="0" anchor="b"/>
          <a:lstStyle>
            <a:lvl1pPr algn="r">
              <a:defRPr sz="1200"/>
            </a:lvl1pPr>
          </a:lstStyle>
          <a:p>
            <a:fld id="{AC060A75-8E55-4861-92A5-3A69DFA2D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9900"/>
          </a:xfrm>
          <a:prstGeom prst="rect">
            <a:avLst/>
          </a:prstGeom>
        </p:spPr>
        <p:txBody>
          <a:bodyPr vert="horz" lIns="93753" tIns="46877" rIns="93753" bIns="468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9900"/>
          </a:xfrm>
          <a:prstGeom prst="rect">
            <a:avLst/>
          </a:prstGeom>
        </p:spPr>
        <p:txBody>
          <a:bodyPr vert="horz" lIns="93753" tIns="46877" rIns="93753" bIns="46877" rtlCol="0"/>
          <a:lstStyle>
            <a:lvl1pPr algn="r">
              <a:defRPr sz="1200"/>
            </a:lvl1pPr>
          </a:lstStyle>
          <a:p>
            <a:fld id="{6018734B-DDC2-4A56-B821-924189BE9874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704850"/>
            <a:ext cx="4699000" cy="3524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53" tIns="46877" rIns="93753" bIns="468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64050"/>
            <a:ext cx="5608320" cy="4229100"/>
          </a:xfrm>
          <a:prstGeom prst="rect">
            <a:avLst/>
          </a:prstGeom>
        </p:spPr>
        <p:txBody>
          <a:bodyPr vert="horz" lIns="93753" tIns="46877" rIns="93753" bIns="468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26469"/>
            <a:ext cx="3037840" cy="469900"/>
          </a:xfrm>
          <a:prstGeom prst="rect">
            <a:avLst/>
          </a:prstGeom>
        </p:spPr>
        <p:txBody>
          <a:bodyPr vert="horz" lIns="93753" tIns="46877" rIns="93753" bIns="468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26469"/>
            <a:ext cx="3037840" cy="469900"/>
          </a:xfrm>
          <a:prstGeom prst="rect">
            <a:avLst/>
          </a:prstGeom>
        </p:spPr>
        <p:txBody>
          <a:bodyPr vert="horz" lIns="93753" tIns="46877" rIns="93753" bIns="46877" rtlCol="0" anchor="b"/>
          <a:lstStyle>
            <a:lvl1pPr algn="r">
              <a:defRPr sz="1200"/>
            </a:lvl1pPr>
          </a:lstStyle>
          <a:p>
            <a:fld id="{A5561FD4-823B-4E3C-A391-D0FC0F470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61FD4-823B-4E3C-A391-D0FC0F470C1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4BFC-9A13-4387-B109-68DB9236F145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35C4-26DE-4846-8DBE-BC293A27A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4BFC-9A13-4387-B109-68DB9236F145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35C4-26DE-4846-8DBE-BC293A27A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4BFC-9A13-4387-B109-68DB9236F145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35C4-26DE-4846-8DBE-BC293A27A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4BFC-9A13-4387-B109-68DB9236F145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35C4-26DE-4846-8DBE-BC293A27A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4BFC-9A13-4387-B109-68DB9236F145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35C4-26DE-4846-8DBE-BC293A27A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4BFC-9A13-4387-B109-68DB9236F145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35C4-26DE-4846-8DBE-BC293A27A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4BFC-9A13-4387-B109-68DB9236F145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35C4-26DE-4846-8DBE-BC293A27A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4BFC-9A13-4387-B109-68DB9236F145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35C4-26DE-4846-8DBE-BC293A27A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4BFC-9A13-4387-B109-68DB9236F145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35C4-26DE-4846-8DBE-BC293A27A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4BFC-9A13-4387-B109-68DB9236F145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35C4-26DE-4846-8DBE-BC293A27A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4BFC-9A13-4387-B109-68DB9236F145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35C4-26DE-4846-8DBE-BC293A27A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04BFC-9A13-4387-B109-68DB9236F145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235C4-26DE-4846-8DBE-BC293A27A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images.google.com/imgres?imgurl=http://www.grc.nasa.gov/WWW/K-12/airplane/Images/state.gif&amp;imgrefurl=http://www.grc.nasa.gov/WWW/K-12/airplane/state.html&amp;usg=__sNNR-ReZE_SP_pca3f2vdB_0a00=&amp;h=533&amp;w=710&amp;sz=13&amp;hl=en&amp;start=1&amp;itbs=1&amp;tbnid=NOiwWF2gObHhoM:&amp;tbnh=105&amp;tbnw=140&amp;prev=/images?q=matter&amp;hl=en&amp;gbv=2&amp;tbs=isch: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google.com/imgres?imgurl=http://www.informatics.indiana.edu/mhottell/i101/assignments/graphics/baseball.gif&amp;imgrefurl=http://www.informatics.indiana.edu/mhottell/i101/assignments/assignment1.asp&amp;usg=__RwVNdXOw3EHoOHWwxlNHVnRKi6c=&amp;h=366&amp;w=375&amp;sz=4&amp;hl=en&amp;start=6&amp;itbs=1&amp;tbnid=pKkGBlDxN8TEmM:&amp;tbnh=119&amp;tbnw=122&amp;prev=/images?q=baseball&amp;hl=en&amp;gbv=2&amp;tbs=isch:1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images.google.com/imgres?imgurl=http://abyss.uoregon.edu/~js/images/cluster_dark_matter.jpg&amp;imgrefurl=http://abyss.uoregon.edu/~js/ast123/lectures/lec16.html&amp;usg=__Pehk6J_ahmwN_zkujUwl3n5OqcQ=&amp;h=500&amp;w=500&amp;sz=20&amp;hl=en&amp;start=22&amp;itbs=1&amp;tbnid=Wzzk507yUPag3M:&amp;tbnh=130&amp;tbnw=130&amp;prev=/images?q=matter&amp;start=18&amp;hl=en&amp;sa=N&amp;gbv=2&amp;ndsp=18&amp;tbs=isch:1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google.com/imgres?imgurl=http://www.eskom.co.za/nuclear_energy/fuel/atom.jpg&amp;imgrefurl=http://www.eskom.co.za/nuclear_energy/fuel/fuel.html&amp;usg=__BBGtBhX-oMMz6TGWzbaXWKlNPXI=&amp;h=330&amp;w=309&amp;sz=12&amp;hl=en&amp;start=6&amp;itbs=1&amp;tbnid=e-GG4xc_ogxJMM:&amp;tbnh=119&amp;tbnw=111&amp;prev=/images?q=atoms&amp;hl=en&amp;gbv=2&amp;tbs=isch: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://images.google.com/imgres?imgurl=http://facstaff.gpc.edu/~pgore/PhysicalScience/atom-with-electrons.gif&amp;imgrefurl=http://facstaff.gpc.edu/~pgore/PhysicalScience/Atoms.html&amp;usg=__4gDnXEhw5WP4auWlZab3e7XEiHs=&amp;h=320&amp;w=320&amp;sz=13&amp;hl=en&amp;start=2&amp;itbs=1&amp;tbnid=djuLV10WfVrcIM:&amp;tbnh=118&amp;tbnw=118&amp;prev=/images?q=atoms&amp;hl=en&amp;gbv=2&amp;tbs=isch:1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google.com/imgres?imgurl=http://www.livingscience.co.uk/images/YEAR%208/compounds.jpg&amp;imgrefurl=http://www.livingscience.co.uk/Year%20%208/Year8-overview.htm&amp;usg=__q2ZPO1Ji4FvyKZEoQoYN8l895sw=&amp;h=150&amp;w=150&amp;sz=19&amp;hl=en&amp;start=11&amp;itbs=1&amp;tbnid=Iuz1H9miHI4T3M:&amp;tbnh=96&amp;tbnw=96&amp;prev=/images?q=compounds+elements+and+mixtures&amp;hl=en&amp;sa=G&amp;gbv=2&amp;tbs=isch: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images.google.com/imgres?imgurl=http://www.noosametalfabrication.com/media/Stainless-Steel-Sheet.jpg&amp;imgrefurl=http://www.noosametalfabrication.com/pages/materials.php&amp;usg=__g_BXvVU0nuv4WZ1bQWtN8PTob30=&amp;h=513&amp;w=488&amp;sz=24&amp;hl=en&amp;start=17&amp;itbs=1&amp;tbnid=yle5bZ4LQyivGM:&amp;tbnh=131&amp;tbnw=125&amp;prev=/images?q=stainless+steel+sheet&amp;hl=en&amp;gbv=2&amp;tbs=isch: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hyperlink" Target="http://images.google.com/imgres?imgurl=http://nebraskanep.unl.edu/nep/UserFiles/Image/milk%20carton.bmp&amp;imgrefurl=http://anthonycolaneri.blogspot.com/2008_01_27_archive.html&amp;usg=__oV2d7bAZSTOukAmY2d1kjETLoZw=&amp;h=702&amp;w=795&amp;sz=547&amp;hl=en&amp;start=9&amp;itbs=1&amp;tbnid=IXyl0Lq4gQS-EM:&amp;tbnh=126&amp;tbnw=143&amp;prev=/images?q=glass+of+milk&amp;hl=en&amp;gbv=2&amp;tbs=isch:1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images.google.com/imgres?imgurl=http://www.hickerphoto.com/data/media/171/ocean_water_t1655.jpg&amp;imgrefurl=http://www.hickerphoto.com/ocean-water-8752-pictures.htm&amp;usg=__LNOnpzzpmJoVsykA5KOrgiZzQXc=&amp;h=311&amp;w=468&amp;sz=36&amp;hl=en&amp;start=4&amp;itbs=1&amp;tbnid=Vpcm2qO1XT2PxM:&amp;tbnh=85&amp;tbnw=128&amp;prev=/images?q=ocean+water&amp;hl=en&amp;gbv=2&amp;tbs=isch:1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media.nasaexplores.com/lessons/03-059/images/filter.gif&amp;imgrefurl=http://www.nasaexplores.com/show_58_student_st.php?id=030822110809&amp;h=335&amp;w=186&amp;sz=5&amp;tbnid=pCWB_XBTwD-WtM:&amp;tbnh=115&amp;tbnw=63&amp;hl=en&amp;start=8&amp;prev=/images?q=filter&amp;svnum=10&amp;hl=en&amp;lr=" TargetMode="Externa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images.google.com/imgres?imgurl=http://www.fordhamprep.org/gcurran/sho/sho/images/skills2.jpg&amp;imgrefurl=http://www.fordhamprep.org/gcurran/sho/sho/lessons/lesson13.htm&amp;usg=__fkGSEXWAVgRfY5Xhe1PLENGxC54=&amp;h=480&amp;w=640&amp;sz=47&amp;hl=en&amp;start=2&amp;itbs=1&amp;tbnid=2AebsdR2owE1wM:&amp;tbnh=103&amp;tbnw=137&amp;prev=/images?q=measuring+matter&amp;hl=en&amp;gbv=2&amp;tbs=isch: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hyperlink" Target="http://images.google.com/imgres?imgurl=http://www.kidport.com/reflib/Science/Matter/images/matter15.gif&amp;imgrefurl=http://www.kidport.com/reflib/Science/Matter/SolidLiquidGas.htm&amp;usg=__7SJulE1r_OE2EBkp06PpzE1Z80k=&amp;h=120&amp;w=120&amp;sz=2&amp;hl=en&amp;start=5&amp;itbs=1&amp;tbnid=hok5kAj5cHXGlM:&amp;tbnh=88&amp;tbnw=88&amp;prev=/images?q=measuring+matter&amp;hl=en&amp;gbv=2&amp;tbs=isch:1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images.google.com/imgres?imgurl=http://www.lenoxps.org/staff/rsanders/matter.jpg&amp;imgrefurl=http://www.lenoxps.org/staff/rsanders/gradesixhomesite.htm&amp;usg=__WszrLWKr47KSp1_otmZ00f1bI5A=&amp;h=228&amp;w=305&amp;sz=9&amp;hl=en&amp;start=18&amp;itbs=1&amp;tbnid=EnWNrRdokhAboM:&amp;tbnh=87&amp;tbnw=116&amp;prev=/images?q=changes+in+matter&amp;hl=en&amp;gbv=2&amp;tbs=isch:1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http://images.google.com/imgres?imgurl=http://image.tutorvista.com/content/matter/iodin-camphor-particles.jpeg&amp;imgrefurl=http://www.tutorvista.com/content/chemistry/chemistry-i/matter/matter-effects.php&amp;usg=__CSNKfN6LH_A6AYQE_2swiuZPXnY=&amp;h=233&amp;w=299&amp;sz=15&amp;hl=en&amp;start=4&amp;itbs=1&amp;tbnid=nlfmDMCbcOzJLM:&amp;tbnh=90&amp;tbnw=116&amp;prev=/images?q=thermal+energy+particles&amp;hl=en&amp;gbv=2&amp;tbs=isch: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7" Type="http://schemas.openxmlformats.org/officeDocument/2006/relationships/image" Target="../media/image27.jpeg"/><Relationship Id="rId2" Type="http://schemas.openxmlformats.org/officeDocument/2006/relationships/hyperlink" Target="http://images.google.com/imgres?imgurl=http://www.scsv.nevada.edu/~susanb/jblog/archives/fire.gif&amp;imgrefurl=http://www.scsv.nevada.edu/~susanb/jblog/archives/2007_10.html&amp;usg=__zxjQi4XOviAV-DsOtINlCyXpff8=&amp;h=541&amp;w=455&amp;sz=15&amp;hl=en&amp;start=8&amp;itbs=1&amp;tbnid=K4iiQzrsMyyBCM:&amp;tbnh=132&amp;tbnw=111&amp;prev=/images?q=fire&amp;hl=en&amp;gbv=2&amp;tbs=isch: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google.com/imgres?imgurl=http://www.sxc.hu/pic/m/s/sa/saavem/1209539_lighting_a_match_2.jpg&amp;imgrefurl=http://www.sxc.hu/photo/1209539&amp;usg=__0lM1j5oPsML-pnwDoRzifTJkuuI=&amp;h=300&amp;w=200&amp;sz=6&amp;hl=en&amp;start=10&amp;itbs=1&amp;tbnid=25cx6gFslP5-_M:&amp;tbnh=116&amp;tbnw=77&amp;prev=/images?q=lighting+a+match&amp;hl=en&amp;gbv=2&amp;tbs=isch:1" TargetMode="External"/><Relationship Id="rId5" Type="http://schemas.openxmlformats.org/officeDocument/2006/relationships/image" Target="../media/image26.jpeg"/><Relationship Id="rId4" Type="http://schemas.openxmlformats.org/officeDocument/2006/relationships/hyperlink" Target="http://images.google.com/imgres?imgurl=http://www.learner.org/courses/essential/physicalsci/images/s4.ice_melt2.jpg&amp;imgrefurl=http://www.learner.org/courses/essential/physicalsci/session4/closer1.html&amp;usg=__5D5UIA9PUO4rB2d1Nsn236jGbB4=&amp;h=300&amp;w=300&amp;sz=12&amp;hl=en&amp;start=2&amp;itbs=1&amp;tbnid=fY_abTapl-cHrM:&amp;tbnh=116&amp;tbnw=116&amp;prev=/images?q=ice+melting&amp;hl=en&amp;gbv=2&amp;tbs=isch:1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google.com/imgres?imgurl=http://www.georgetowncollege.edu/HHMI/EGSL/properties.bmp&amp;imgrefurl=http://www.georgetowncollege.edu/HHMI/lessons.htm&amp;usg=__LwE-9GfHSKrkl2kHc8J_hWB_6KE=&amp;h=357&amp;w=332&amp;sz=348&amp;hl=en&amp;start=6&amp;itbs=1&amp;tbnid=2WWuOGIX_A_oRM:&amp;tbnh=121&amp;tbnw=113&amp;prev=/images?q=matter+properties&amp;hl=en&amp;gbv=2&amp;tbs=isch: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hyperlink" Target="http://www.google.com/imgres?imgurl=http://www.inkjetart.com/misc/ripper/paper-rip-old.jpg&amp;imgrefurl=http://www.inkjetart.com/cart/handling-storage-deckled-edge-tools-c-823_835_836.html&amp;usg=__3O8LY1ygOtHKrcJxF58-GxaBVw8=&amp;h=317&amp;w=576&amp;sz=40&amp;hl=en&amp;start=1&amp;itbs=1&amp;tbnid=thafyuekIpHt6M:&amp;tbnh=74&amp;tbnw=134&amp;prev=/images?q=paper+ripping&amp;hl=en&amp;gbv=2&amp;tbs=isch: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imgres?imgurl=http://www.picturesof.net/_images_300/A_Strawberry_Ice_Cream_Cone_Melting_In_The_Sun_Royalty_Free_Clipart_Picture_090728-184143-452042.jpg&amp;imgrefurl=http://www.picturesof.net/pages/090728-184143-452042.html&amp;usg=__1WDDQ6ONbSLZari2PM6On3NRJQ8=&amp;h=300&amp;w=285&amp;sz=16&amp;hl=en&amp;start=14&amp;itbs=1&amp;tbnid=D2BU2i1XtsPBLM:&amp;tbnh=116&amp;tbnw=110&amp;prev=/images?q=ice+cream+melting&amp;hl=en&amp;gbv=2&amp;tbs=isch:1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://www.google.com/imgres?imgurl=http://classes.yale.edu/fractals/FracAndDim/BoxDim/PowerLaw/CPLab3.gif&amp;imgrefurl=http://classes.yale.edu/fractals/FracAndDim/BoxDim/PowerLaw/CrumpledPaper.html&amp;usg=__OPgK8KS9rmtant947mz5il4WQGo=&amp;h=286&amp;w=760&amp;sz=120&amp;hl=en&amp;start=4&amp;itbs=1&amp;tbnid=Yacrp8VMI0GtDM:&amp;tbnh=53&amp;tbnw=142&amp;prev=/images?q=paper+balls&amp;hl=en&amp;gbv=2&amp;tbs=isch:1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1"/>
            <a:ext cx="8610600" cy="2285999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   INTRO. TO MATTER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057400"/>
            <a:ext cx="7620000" cy="1752600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CHAPTER 2</a:t>
            </a:r>
            <a:endParaRPr lang="en-US" sz="7200" dirty="0">
              <a:solidFill>
                <a:srgbClr val="FF0000"/>
              </a:solidFill>
            </a:endParaRPr>
          </a:p>
        </p:txBody>
      </p:sp>
      <p:pic>
        <p:nvPicPr>
          <p:cNvPr id="39938" name="Picture 2" descr="http://t0.gstatic.com/images?q=tbn:NOiwWF2gObHhoM:http://www.grc.nasa.gov/WWW/K-12/airplane/Images/state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124200"/>
            <a:ext cx="4343400" cy="3733800"/>
          </a:xfrm>
          <a:prstGeom prst="rect">
            <a:avLst/>
          </a:prstGeom>
          <a:noFill/>
        </p:spPr>
      </p:pic>
      <p:pic>
        <p:nvPicPr>
          <p:cNvPr id="39940" name="Picture 4" descr="http://t0.gstatic.com/images?q=tbn:Wzzk507yUPag3M:http://abyss.uoregon.edu/~js/images/cluster_dark_matter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0" y="3352800"/>
            <a:ext cx="3352800" cy="3276600"/>
          </a:xfrm>
          <a:prstGeom prst="rect">
            <a:avLst/>
          </a:prstGeom>
          <a:noFill/>
        </p:spPr>
      </p:pic>
      <p:pic>
        <p:nvPicPr>
          <p:cNvPr id="39942" name="Picture 6" descr="http://t2.gstatic.com/images?q=tbn:pKkGBlDxN8TEmM:http://www.informatics.indiana.edu/mhottell/i101/assignments/graphics/baseball.gif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0" y="0"/>
            <a:ext cx="1524000" cy="106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en-US" sz="6600" b="1" dirty="0" smtClean="0">
                <a:solidFill>
                  <a:srgbClr val="FF3399"/>
                </a:solidFill>
                <a:latin typeface="Rockwell" pitchFamily="18" charset="0"/>
              </a:rPr>
              <a:t>Chemical Properties</a:t>
            </a:r>
            <a:r>
              <a:rPr lang="en-US" sz="6600" dirty="0" smtClean="0">
                <a:solidFill>
                  <a:srgbClr val="FF3399"/>
                </a:solidFill>
              </a:rPr>
              <a:t>:</a:t>
            </a:r>
            <a:r>
              <a:rPr lang="en-US" sz="6600" dirty="0" smtClean="0"/>
              <a:t> </a:t>
            </a:r>
          </a:p>
          <a:p>
            <a:pPr marL="609600" indent="-609600">
              <a:buFontTx/>
              <a:buAutoNum type="arabicPeriod"/>
            </a:pPr>
            <a:r>
              <a:rPr lang="en-US" sz="5400" b="1" dirty="0" smtClean="0">
                <a:solidFill>
                  <a:srgbClr val="9900FF"/>
                </a:solidFill>
              </a:rPr>
              <a:t>Flammability</a:t>
            </a:r>
            <a:r>
              <a:rPr lang="en-US" sz="5400" dirty="0" smtClean="0"/>
              <a:t>- ability to burn, when H combines with O = burn</a:t>
            </a:r>
          </a:p>
          <a:p>
            <a:pPr marL="609600" indent="-609600">
              <a:buFontTx/>
              <a:buAutoNum type="arabicPeriod"/>
            </a:pPr>
            <a:r>
              <a:rPr lang="en-US" sz="5400" b="1" dirty="0" smtClean="0">
                <a:solidFill>
                  <a:srgbClr val="9900FF"/>
                </a:solidFill>
              </a:rPr>
              <a:t>Rusting</a:t>
            </a:r>
            <a:r>
              <a:rPr lang="en-US" sz="5400" dirty="0" smtClean="0"/>
              <a:t>- O &amp; water work on the metal to make Iron Oxide or Rust.</a:t>
            </a:r>
            <a:endParaRPr lang="en-US" sz="5400" u="sng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ELEMENT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4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US" sz="5400" dirty="0" smtClean="0"/>
              <a:t>An</a:t>
            </a:r>
            <a:r>
              <a:rPr lang="en-US" sz="5400" dirty="0" smtClean="0">
                <a:solidFill>
                  <a:schemeClr val="hlink"/>
                </a:solidFill>
              </a:rPr>
              <a:t> </a:t>
            </a:r>
            <a:r>
              <a:rPr lang="en-US" sz="54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element</a:t>
            </a:r>
            <a:r>
              <a:rPr lang="en-US" sz="5400" dirty="0" smtClean="0"/>
              <a:t> is the simplest pure substance. It can’t be changed into a simpler substance by heating or chemical means.</a:t>
            </a:r>
          </a:p>
          <a:p>
            <a:pPr>
              <a:defRPr/>
            </a:pPr>
            <a:r>
              <a:rPr lang="en-US" sz="5400" dirty="0" smtClean="0"/>
              <a:t>Iron, Aluminum, Gold, Carbon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Identifying Elements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6000" dirty="0" smtClean="0"/>
              <a:t>Can be identified by its specific physical and chemical properties.</a:t>
            </a:r>
            <a:endParaRPr lang="en-US" sz="6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smtClean="0"/>
              <a:t>Periodic Table of Elements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</a:t>
            </a:r>
          </a:p>
        </p:txBody>
      </p:sp>
      <p:pic>
        <p:nvPicPr>
          <p:cNvPr id="27652" name="Picture 5" descr="http://rds.yahoo.com/S=96062883/K=chemical+symbols/v=2/SID=e/l=IVI/SIG=12l0bv937/EXP=1115900655/*-http%3A//www.iun.edu/~cpanhd/C101webnotes/composition/images/p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Arial Black" pitchFamily="34" charset="0"/>
              </a:rPr>
              <a:t>Chemical Symbols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  <a:solidFill>
            <a:schemeClr val="accent3"/>
          </a:solidFill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5400" dirty="0" smtClean="0"/>
              <a:t>A shorthand way to represent elements (easy)</a:t>
            </a:r>
          </a:p>
          <a:p>
            <a:pPr>
              <a:lnSpc>
                <a:spcPct val="90000"/>
              </a:lnSpc>
              <a:defRPr/>
            </a:pPr>
            <a:r>
              <a:rPr lang="en-US" sz="5400" dirty="0" smtClean="0"/>
              <a:t>Consists of 1 or 2 letters from the elements name.</a:t>
            </a:r>
          </a:p>
          <a:p>
            <a:pPr>
              <a:lnSpc>
                <a:spcPct val="90000"/>
              </a:lnSpc>
              <a:defRPr/>
            </a:pPr>
            <a:r>
              <a:rPr lang="en-US" sz="5400" dirty="0" smtClean="0"/>
              <a:t>Oxygen= </a:t>
            </a:r>
            <a:r>
              <a:rPr lang="en-US" sz="5400" dirty="0" smtClean="0">
                <a:latin typeface="Arial Black" pitchFamily="34" charset="0"/>
              </a:rPr>
              <a:t>O</a:t>
            </a:r>
            <a:r>
              <a:rPr lang="en-US" sz="5400" dirty="0" smtClean="0"/>
              <a:t>, Carbon= </a:t>
            </a:r>
            <a:r>
              <a:rPr lang="en-US" sz="5400" dirty="0" smtClean="0">
                <a:latin typeface="Arial Black" pitchFamily="34" charset="0"/>
              </a:rPr>
              <a:t>C</a:t>
            </a:r>
            <a:r>
              <a:rPr lang="en-US" sz="5400" dirty="0" smtClean="0"/>
              <a:t>, Hydrogen= </a:t>
            </a:r>
            <a:r>
              <a:rPr lang="en-US" sz="5400" dirty="0" smtClean="0">
                <a:latin typeface="Arial Black" pitchFamily="34" charset="0"/>
              </a:rPr>
              <a:t>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ATOMS</a:t>
            </a:r>
            <a:endParaRPr lang="en-US" sz="60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991600" cy="56388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en-US" sz="5400" dirty="0" smtClean="0"/>
              <a:t>Smallest particle of an element that has all the properties of that element.</a:t>
            </a:r>
          </a:p>
          <a:p>
            <a:pPr>
              <a:defRPr/>
            </a:pPr>
            <a:r>
              <a:rPr lang="en-US" sz="5400" dirty="0" smtClean="0"/>
              <a:t>Atoms </a:t>
            </a:r>
            <a:r>
              <a:rPr lang="en-US" sz="5400" dirty="0" smtClean="0"/>
              <a:t>are able to combine with other atoms</a:t>
            </a:r>
            <a:r>
              <a:rPr lang="en-US" sz="4800" dirty="0" smtClean="0"/>
              <a:t>. </a:t>
            </a:r>
            <a:r>
              <a:rPr lang="en-US" sz="5400" u="sng" dirty="0" smtClean="0">
                <a:solidFill>
                  <a:srgbClr val="FF0000"/>
                </a:solidFill>
              </a:rPr>
              <a:t>Chemical bond </a:t>
            </a:r>
            <a:r>
              <a:rPr lang="en-US" sz="4800" dirty="0" smtClean="0"/>
              <a:t>holds atoms together.</a:t>
            </a:r>
            <a:endParaRPr lang="en-US" sz="4800" dirty="0" smtClean="0"/>
          </a:p>
          <a:p>
            <a:endParaRPr lang="en-US" sz="5400" dirty="0"/>
          </a:p>
        </p:txBody>
      </p:sp>
      <p:pic>
        <p:nvPicPr>
          <p:cNvPr id="31746" name="Picture 2" descr="http://t2.gstatic.com/images?q=tbn:e-GG4xc_ogxJMM:http://www.eskom.co.za/nuclear_energy/fuel/atom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0"/>
            <a:ext cx="1981200" cy="1362076"/>
          </a:xfrm>
          <a:prstGeom prst="rect">
            <a:avLst/>
          </a:prstGeom>
          <a:noFill/>
        </p:spPr>
      </p:pic>
      <p:pic>
        <p:nvPicPr>
          <p:cNvPr id="31748" name="Picture 4" descr="http://t3.gstatic.com/images?q=tbn:djuLV10WfVrcIM:http://facstaff.gpc.edu/~pgore/PhysicalScience/atom-with-electrons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0" y="0"/>
            <a:ext cx="1828800" cy="1352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COMPOUNDS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5400" dirty="0" smtClean="0"/>
              <a:t>Pure substances made up of </a:t>
            </a:r>
            <a:r>
              <a:rPr lang="en-US" sz="5400" i="1" dirty="0" smtClean="0">
                <a:solidFill>
                  <a:srgbClr val="FF0000"/>
                </a:solidFill>
              </a:rPr>
              <a:t>more than one element</a:t>
            </a:r>
            <a:r>
              <a:rPr lang="en-US" sz="5400" dirty="0" smtClean="0"/>
              <a:t>.  2 elements chemically combined.  </a:t>
            </a:r>
          </a:p>
          <a:p>
            <a:pPr>
              <a:lnSpc>
                <a:spcPct val="90000"/>
              </a:lnSpc>
              <a:defRPr/>
            </a:pPr>
            <a:r>
              <a:rPr lang="en-US" sz="5400" dirty="0" smtClean="0"/>
              <a:t>Salt, Water, TNT</a:t>
            </a:r>
          </a:p>
          <a:p>
            <a:pPr>
              <a:lnSpc>
                <a:spcPct val="90000"/>
              </a:lnSpc>
              <a:defRPr/>
            </a:pPr>
            <a:r>
              <a:rPr lang="en-US" sz="5400" dirty="0" smtClean="0"/>
              <a:t>Can be broken down into simpler substances.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/>
          <a:lstStyle/>
          <a:p>
            <a:r>
              <a:rPr lang="en-US" dirty="0" smtClean="0">
                <a:latin typeface="Showcard Gothic" pitchFamily="82" charset="0"/>
              </a:rPr>
              <a:t>Compound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91600" cy="571500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sz="5400" dirty="0" smtClean="0"/>
              <a:t>Compounds have properties </a:t>
            </a:r>
            <a:r>
              <a:rPr lang="en-US" sz="5400" i="1" u="sng" dirty="0" smtClean="0">
                <a:solidFill>
                  <a:srgbClr val="FF0000"/>
                </a:solidFill>
              </a:rPr>
              <a:t>different</a:t>
            </a:r>
            <a:r>
              <a:rPr lang="en-US" sz="5400" dirty="0" smtClean="0"/>
              <a:t> from the properties of the elements in them.</a:t>
            </a:r>
          </a:p>
          <a:p>
            <a:endParaRPr lang="en-US" dirty="0"/>
          </a:p>
        </p:txBody>
      </p:sp>
      <p:pic>
        <p:nvPicPr>
          <p:cNvPr id="29698" name="Picture 2" descr="http://t1.gstatic.com/images?q=tbn:Iuz1H9miHI4T3M:http://www.livingscience.co.uk/images/YEAR%25208/compound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038600"/>
            <a:ext cx="27432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COMPOUNDS</a:t>
            </a:r>
            <a:endParaRPr 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5400" dirty="0" smtClean="0"/>
              <a:t>Water &amp; Salt are pure substances, but they are not elements because they </a:t>
            </a:r>
            <a:r>
              <a:rPr lang="en-US" sz="5400" dirty="0" smtClean="0">
                <a:solidFill>
                  <a:schemeClr val="tx2"/>
                </a:solidFill>
              </a:rPr>
              <a:t>can be</a:t>
            </a:r>
            <a:r>
              <a:rPr lang="en-US" sz="5400" dirty="0" smtClean="0"/>
              <a:t> broken down into simpler substances.</a:t>
            </a:r>
          </a:p>
          <a:p>
            <a:endParaRPr lang="en-US" sz="5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8991600" cy="6477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5400" dirty="0" smtClean="0">
                <a:latin typeface="Showcard Gothic" pitchFamily="82" charset="0"/>
              </a:rPr>
              <a:t>Salt</a:t>
            </a:r>
            <a:r>
              <a:rPr lang="en-US" sz="5400" dirty="0" smtClean="0"/>
              <a:t> (</a:t>
            </a:r>
            <a:r>
              <a:rPr lang="en-US" sz="5400" dirty="0" err="1" smtClean="0"/>
              <a:t>NaCl</a:t>
            </a:r>
            <a:r>
              <a:rPr lang="en-US" sz="5400" dirty="0" smtClean="0"/>
              <a:t>) you put on </a:t>
            </a:r>
            <a:r>
              <a:rPr lang="en-US" sz="5400" dirty="0" err="1" smtClean="0"/>
              <a:t>french</a:t>
            </a:r>
            <a:r>
              <a:rPr lang="en-US" sz="5400" dirty="0" smtClean="0"/>
              <a:t> fries to add taste, but those elements alone act differently. </a:t>
            </a:r>
          </a:p>
          <a:p>
            <a:pPr>
              <a:lnSpc>
                <a:spcPct val="90000"/>
              </a:lnSpc>
              <a:defRPr/>
            </a:pPr>
            <a:r>
              <a:rPr lang="en-US" sz="6000" dirty="0" smtClean="0">
                <a:latin typeface="Showcard Gothic" pitchFamily="82" charset="0"/>
              </a:rPr>
              <a:t>Sodium</a:t>
            </a:r>
            <a:r>
              <a:rPr lang="en-US" sz="6000" dirty="0" smtClean="0"/>
              <a:t> (Na) is a silvery metal that explodes in water, &amp; Chlorine (</a:t>
            </a:r>
            <a:r>
              <a:rPr lang="en-US" sz="6000" dirty="0" err="1" smtClean="0"/>
              <a:t>Cl</a:t>
            </a:r>
            <a:r>
              <a:rPr lang="en-US" sz="6000" dirty="0" smtClean="0"/>
              <a:t>) is a yellowish gas that is poisonous.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MATTER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5400" dirty="0" smtClean="0"/>
              <a:t>Is what the universe is made of.</a:t>
            </a:r>
          </a:p>
          <a:p>
            <a:r>
              <a:rPr lang="en-US" sz="5400" dirty="0" smtClean="0"/>
              <a:t>Anything that occupies space (volume) &amp; has weight (mass).</a:t>
            </a:r>
          </a:p>
          <a:p>
            <a:r>
              <a:rPr lang="en-US" sz="5400" dirty="0" smtClean="0"/>
              <a:t>We use our senses to become familiar with matter.</a:t>
            </a:r>
          </a:p>
          <a:p>
            <a:endParaRPr lang="en-US" sz="5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MIXTURES</a:t>
            </a:r>
            <a:endParaRPr 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864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5400" dirty="0" smtClean="0"/>
              <a:t>Matter that consists of two or more substances mixed together, but not chemically combined.</a:t>
            </a:r>
          </a:p>
          <a:p>
            <a:pPr>
              <a:lnSpc>
                <a:spcPct val="90000"/>
              </a:lnSpc>
              <a:defRPr/>
            </a:pPr>
            <a:r>
              <a:rPr lang="en-US" sz="5400" dirty="0" smtClean="0"/>
              <a:t>Each substance has its own identity</a:t>
            </a:r>
          </a:p>
          <a:p>
            <a:endParaRPr lang="en-US" sz="5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008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US" sz="5400" dirty="0" smtClean="0"/>
              <a:t>Same particles are present before &amp; after mixing.</a:t>
            </a:r>
          </a:p>
          <a:p>
            <a:pPr>
              <a:defRPr/>
            </a:pPr>
            <a:r>
              <a:rPr lang="en-US" sz="5400" dirty="0" smtClean="0"/>
              <a:t>Can be separated easily (physically).</a:t>
            </a:r>
          </a:p>
          <a:p>
            <a:pPr>
              <a:defRPr/>
            </a:pPr>
            <a:r>
              <a:rPr lang="en-US" sz="5400" dirty="0" smtClean="0"/>
              <a:t>Examples:  cereal, hoagie, granite</a:t>
            </a:r>
            <a:endParaRPr lang="en-US" sz="5400" dirty="0"/>
          </a:p>
        </p:txBody>
      </p:sp>
      <p:pic>
        <p:nvPicPr>
          <p:cNvPr id="4" name="Picture 1028" descr="C:\Program Files\Microsoft Office\Clipart\Pub60Cor\fd00799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4800600"/>
            <a:ext cx="2362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Classifying Mixtures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US" sz="5400" dirty="0" smtClean="0"/>
              <a:t>Mixtures are classified according to </a:t>
            </a:r>
            <a:r>
              <a:rPr lang="en-US" sz="5400" i="1" u="sng" dirty="0" smtClean="0">
                <a:solidFill>
                  <a:srgbClr val="FF0000"/>
                </a:solidFill>
              </a:rPr>
              <a:t>how well they are mixed.</a:t>
            </a:r>
          </a:p>
          <a:p>
            <a:pPr>
              <a:defRPr/>
            </a:pPr>
            <a:r>
              <a:rPr lang="en-US" sz="5400" dirty="0" smtClean="0"/>
              <a:t> 3 Types of Mixtures:  Heterogeneous, Homogeneous</a:t>
            </a:r>
            <a:r>
              <a:rPr lang="en-US" sz="4800" dirty="0" smtClean="0"/>
              <a:t>, &amp; </a:t>
            </a:r>
            <a:r>
              <a:rPr lang="en-US" sz="5400" dirty="0" smtClean="0"/>
              <a:t>Solutions</a:t>
            </a:r>
            <a:r>
              <a:rPr lang="en-US" sz="48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HETEROGENEOUS MIXTURE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  <a:solidFill>
            <a:srgbClr val="FFC000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US" sz="5400" dirty="0" smtClean="0"/>
              <a:t>Least Mixed </a:t>
            </a:r>
          </a:p>
          <a:p>
            <a:pPr>
              <a:defRPr/>
            </a:pPr>
            <a:r>
              <a:rPr lang="en-US" sz="5400" dirty="0" smtClean="0"/>
              <a:t>Parts of a mixture are easily seen &amp; can be separated easily.</a:t>
            </a:r>
          </a:p>
          <a:p>
            <a:pPr>
              <a:defRPr/>
            </a:pPr>
            <a:r>
              <a:rPr lang="en-US" sz="5400" dirty="0" smtClean="0"/>
              <a:t> Tacos, hoagie, cereal</a:t>
            </a:r>
          </a:p>
          <a:p>
            <a:pPr>
              <a:defRPr/>
            </a:pPr>
            <a:endParaRPr lang="en-US" sz="5400" dirty="0"/>
          </a:p>
        </p:txBody>
      </p:sp>
      <p:pic>
        <p:nvPicPr>
          <p:cNvPr id="4" name="Picture 5" descr="http://rds.yahoo.com/S=96062883/K=hoagie/v=2/SID=e/l=IVI/SIG=129jv6bgs/EXP=1115900200/*-http%3A//www.bakersstore.com/images/recipes/8091A_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886200"/>
            <a:ext cx="4038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http://rds.yahoo.com/S=96062883/K=taco/v=2/SID=e/l=IVI/SIG=12cf91f6d/EXP=1115900284/*-http%3A//www.tacotico.com/images/prod_taco_crispyflou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4419600"/>
            <a:ext cx="236220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HOMOGENEOUS MIXTURES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5400" dirty="0" smtClean="0"/>
              <a:t>Well mixed</a:t>
            </a:r>
          </a:p>
          <a:p>
            <a:pPr>
              <a:lnSpc>
                <a:spcPct val="90000"/>
              </a:lnSpc>
              <a:defRPr/>
            </a:pPr>
            <a:r>
              <a:rPr lang="en-US" sz="5400" dirty="0" smtClean="0"/>
              <a:t>Particles </a:t>
            </a:r>
            <a:r>
              <a:rPr lang="en-US" sz="5400" dirty="0" smtClean="0"/>
              <a:t>are very small &amp; not easily recognizable.</a:t>
            </a:r>
          </a:p>
          <a:p>
            <a:pPr>
              <a:lnSpc>
                <a:spcPct val="90000"/>
              </a:lnSpc>
              <a:defRPr/>
            </a:pPr>
            <a:r>
              <a:rPr lang="en-US" sz="5400" dirty="0" smtClean="0"/>
              <a:t>Stainless steel, milk, tanning lotion</a:t>
            </a:r>
          </a:p>
          <a:p>
            <a:endParaRPr lang="en-US" dirty="0"/>
          </a:p>
        </p:txBody>
      </p:sp>
      <p:pic>
        <p:nvPicPr>
          <p:cNvPr id="22530" name="Picture 2" descr="http://t1.gstatic.com/images?q=tbn:yle5bZ4LQyivGM:http://www.noosametalfabrication.com/media/Stainless-Steel-Shee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648200"/>
            <a:ext cx="2514600" cy="2209801"/>
          </a:xfrm>
          <a:prstGeom prst="rect">
            <a:avLst/>
          </a:prstGeom>
          <a:noFill/>
        </p:spPr>
      </p:pic>
      <p:pic>
        <p:nvPicPr>
          <p:cNvPr id="22532" name="Picture 4" descr="http://t1.gstatic.com/images?q=tbn:IXyl0Lq4gQS-EM:http://nebraskanep.unl.edu/nep/UserFiles/Image/milk%2520carton.bmp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4495800"/>
            <a:ext cx="2047875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Solutions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5400" dirty="0" smtClean="0"/>
              <a:t>Best mixed of all mixtures</a:t>
            </a:r>
          </a:p>
          <a:p>
            <a:pPr>
              <a:lnSpc>
                <a:spcPct val="90000"/>
              </a:lnSpc>
              <a:defRPr/>
            </a:pPr>
            <a:r>
              <a:rPr lang="en-US" sz="5400" dirty="0" smtClean="0"/>
              <a:t>A type of homogeneous mixture where one substance dissolves in another.</a:t>
            </a:r>
          </a:p>
          <a:p>
            <a:pPr>
              <a:lnSpc>
                <a:spcPct val="90000"/>
              </a:lnSpc>
              <a:defRPr/>
            </a:pPr>
            <a:r>
              <a:rPr lang="en-US" sz="5400" dirty="0" smtClean="0"/>
              <a:t>Ocean </a:t>
            </a:r>
            <a:r>
              <a:rPr lang="en-US" sz="5400" dirty="0" smtClean="0"/>
              <a:t>water, </a:t>
            </a:r>
            <a:r>
              <a:rPr lang="en-US" sz="5400" dirty="0" smtClean="0"/>
              <a:t>air, lemonade</a:t>
            </a:r>
          </a:p>
          <a:p>
            <a:endParaRPr lang="en-US" dirty="0"/>
          </a:p>
        </p:txBody>
      </p:sp>
      <p:pic>
        <p:nvPicPr>
          <p:cNvPr id="58370" name="Picture 2" descr="http://t2.gstatic.com/images?q=tbn:Vpcm2qO1XT2PxM:http://www.hickerphoto.com/data/media/171/ocean_water_t1655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4953000"/>
            <a:ext cx="4572000" cy="1724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SEPARATING MIXTURES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US" sz="5400" dirty="0" smtClean="0"/>
              <a:t>Evaporation</a:t>
            </a:r>
          </a:p>
          <a:p>
            <a:pPr>
              <a:defRPr/>
            </a:pPr>
            <a:r>
              <a:rPr lang="en-US" sz="5400" dirty="0" smtClean="0"/>
              <a:t>Electrolysis</a:t>
            </a:r>
          </a:p>
          <a:p>
            <a:pPr>
              <a:defRPr/>
            </a:pPr>
            <a:r>
              <a:rPr lang="en-US" sz="5400" dirty="0" smtClean="0"/>
              <a:t>Filtering</a:t>
            </a:r>
            <a:endParaRPr lang="en-US" sz="5400" dirty="0"/>
          </a:p>
        </p:txBody>
      </p:sp>
      <p:pic>
        <p:nvPicPr>
          <p:cNvPr id="4" name="Picture 5" descr="http://rds.yahoo.com/S=96062883/K=evaporation/v=2/SID=e/l=IVI/SIG=120g4rjks/EXP=1115899936/*-http%3A//www.gbl06.dial.pipex.com/Pic/ev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371600"/>
            <a:ext cx="4419600" cy="332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http://images.google.com/images?q=tbn:pCWB_XBTwD-WtM:media.nasaexplores.com/lessons/03-059/images/filter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4114800"/>
            <a:ext cx="2286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21336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SECTION  2</a:t>
            </a:r>
            <a:br>
              <a:rPr lang="en-US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en-US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MEASURING MATTER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20482" name="Picture 2" descr="http://t3.gstatic.com/images?q=tbn:2AebsdR2owE1wM:http://www.fordhamprep.org/gcurran/sho/sho/images/skills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514600"/>
            <a:ext cx="3733800" cy="3571876"/>
          </a:xfrm>
          <a:prstGeom prst="rect">
            <a:avLst/>
          </a:prstGeom>
          <a:noFill/>
        </p:spPr>
      </p:pic>
      <p:pic>
        <p:nvPicPr>
          <p:cNvPr id="20484" name="Picture 4" descr="http://t1.gstatic.com/images?q=tbn:hok5kAj5cHXGlM:http://www.kidport.com/reflib/Science/Matter/images/matter15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2971800"/>
            <a:ext cx="29718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WEIGHT  VS  MASS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906963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FF00"/>
                </a:solidFill>
                <a:latin typeface="Stencil" pitchFamily="82" charset="0"/>
              </a:rPr>
              <a:t>Mass</a:t>
            </a:r>
            <a:r>
              <a:rPr lang="en-US" sz="5400" dirty="0" smtClean="0"/>
              <a:t>- the amount of matter in an object</a:t>
            </a:r>
          </a:p>
          <a:p>
            <a:r>
              <a:rPr lang="en-US" sz="5400" dirty="0" smtClean="0">
                <a:solidFill>
                  <a:srgbClr val="FFFF00"/>
                </a:solidFill>
              </a:rPr>
              <a:t>WEIGHT</a:t>
            </a:r>
            <a:r>
              <a:rPr lang="en-US" sz="5400" dirty="0" smtClean="0"/>
              <a:t>-the measure of force attraction between 2 objects due to gravity</a:t>
            </a:r>
          </a:p>
          <a:p>
            <a:endParaRPr lang="en-US" sz="5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4">
                    <a:lumMod val="75000"/>
                  </a:schemeClr>
                </a:solidFill>
              </a:rPr>
              <a:t>VOLUME</a:t>
            </a:r>
            <a:endParaRPr lang="en-US" sz="6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4864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the amount of space an object takes up.  Can be expressed in L, ml, or cm.</a:t>
            </a:r>
          </a:p>
          <a:p>
            <a:r>
              <a:rPr lang="en-US" sz="5400" dirty="0" smtClean="0"/>
              <a:t>Volume = length X width X height</a:t>
            </a:r>
          </a:p>
          <a:p>
            <a:r>
              <a:rPr lang="en-US" sz="5400" dirty="0" smtClean="0"/>
              <a:t>Can also submerge object.</a:t>
            </a:r>
          </a:p>
          <a:p>
            <a:endParaRPr lang="en-US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i="1" dirty="0" smtClean="0">
                <a:solidFill>
                  <a:srgbClr val="FF0000"/>
                </a:solidFill>
              </a:rPr>
              <a:t>CHEMISTRY</a:t>
            </a:r>
            <a:endParaRPr lang="en-US" sz="6600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dirty="0" smtClean="0"/>
              <a:t>The study of the properties of matter and how matter changes.</a:t>
            </a:r>
            <a:endParaRPr lang="en-US" sz="6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DENSITY</a:t>
            </a:r>
            <a:endParaRPr 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991600" cy="5638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400" dirty="0" smtClean="0"/>
              <a:t>Mass per unit volume. Stuff inside.</a:t>
            </a:r>
          </a:p>
          <a:p>
            <a:pPr>
              <a:lnSpc>
                <a:spcPct val="90000"/>
              </a:lnSpc>
            </a:pPr>
            <a:r>
              <a:rPr lang="en-US" sz="5400" dirty="0" smtClean="0"/>
              <a:t>Compares different types of matter. Steel </a:t>
            </a:r>
            <a:r>
              <a:rPr lang="en-US" sz="5400" dirty="0" err="1" smtClean="0"/>
              <a:t>vs</a:t>
            </a:r>
            <a:r>
              <a:rPr lang="en-US" sz="5400" dirty="0" smtClean="0"/>
              <a:t> Wood</a:t>
            </a:r>
          </a:p>
          <a:p>
            <a:pPr>
              <a:lnSpc>
                <a:spcPct val="90000"/>
              </a:lnSpc>
            </a:pPr>
            <a:r>
              <a:rPr lang="en-US" sz="5400" dirty="0" smtClean="0"/>
              <a:t>Density= Mass/Volume </a:t>
            </a:r>
          </a:p>
          <a:p>
            <a:pPr>
              <a:lnSpc>
                <a:spcPct val="90000"/>
              </a:lnSpc>
            </a:pPr>
            <a:r>
              <a:rPr lang="en-US" sz="5400" dirty="0" smtClean="0"/>
              <a:t>Expressed g/ml or g/cm3</a:t>
            </a:r>
          </a:p>
          <a:p>
            <a:endParaRPr lang="en-US" sz="5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Example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86400"/>
          </a:xfrm>
        </p:spPr>
        <p:txBody>
          <a:bodyPr>
            <a:normAutofit lnSpcReduction="10000"/>
          </a:bodyPr>
          <a:lstStyle/>
          <a:p>
            <a:r>
              <a:rPr lang="en-US" sz="6000" dirty="0" smtClean="0"/>
              <a:t>If 100 g of steel has a volume of 5cm3, what’s the density?</a:t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4800" dirty="0" smtClean="0"/>
              <a:t>D=M/V</a:t>
            </a:r>
            <a:br>
              <a:rPr lang="en-US" sz="4800" dirty="0" smtClean="0"/>
            </a:br>
            <a:r>
              <a:rPr lang="en-US" sz="4800" dirty="0" smtClean="0"/>
              <a:t>D= 100g/5cm3</a:t>
            </a:r>
            <a:br>
              <a:rPr lang="en-US" sz="4800" dirty="0" smtClean="0"/>
            </a:br>
            <a:r>
              <a:rPr lang="en-US" sz="4800" dirty="0" smtClean="0"/>
              <a:t>D= 20g/cm3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SECTION 3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CHANGES  IN  MATTER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4340" name="Picture 4" descr="http://t1.gstatic.com/images?q=tbn:EnWNrRdokhAboM:http://www.lenoxps.org/staff/rsanders/matt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895600"/>
            <a:ext cx="56388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PHYSICAL CHANGE</a:t>
            </a:r>
            <a:endParaRPr 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Any change that alters the form or appearance of matter, but does not make a different substance.</a:t>
            </a:r>
          </a:p>
          <a:p>
            <a:r>
              <a:rPr lang="en-US" sz="4000" dirty="0" smtClean="0"/>
              <a:t>Can– can crush, flatten, chop it, BUT it is </a:t>
            </a:r>
            <a:r>
              <a:rPr lang="en-US" sz="4000" u="sng" dirty="0" smtClean="0"/>
              <a:t>still a can</a:t>
            </a:r>
            <a:r>
              <a:rPr lang="en-US" sz="4000" dirty="0" smtClean="0"/>
              <a:t>!</a:t>
            </a:r>
          </a:p>
          <a:p>
            <a:r>
              <a:rPr lang="en-US" sz="4000" dirty="0" smtClean="0">
                <a:solidFill>
                  <a:srgbClr val="C00000"/>
                </a:solidFill>
              </a:rPr>
              <a:t>Change state</a:t>
            </a:r>
            <a:r>
              <a:rPr lang="en-US" sz="4000" dirty="0" smtClean="0"/>
              <a:t>(solid to liquid, liquid to gas…)</a:t>
            </a:r>
          </a:p>
          <a:p>
            <a:r>
              <a:rPr lang="en-US" sz="4000" dirty="0" smtClean="0">
                <a:solidFill>
                  <a:srgbClr val="C00000"/>
                </a:solidFill>
              </a:rPr>
              <a:t>Change in shape </a:t>
            </a:r>
            <a:r>
              <a:rPr lang="en-US" sz="4000" dirty="0" smtClean="0"/>
              <a:t>or form- bend, crush, chop, dissolve, break…</a:t>
            </a:r>
            <a:endParaRPr lang="en-US" sz="4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CHEMICAL CHANGE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Autofit/>
          </a:bodyPr>
          <a:lstStyle/>
          <a:p>
            <a:r>
              <a:rPr lang="en-US" sz="5400" dirty="0" smtClean="0"/>
              <a:t>A change in matter that produces a new substance with properties different from the original substance.  (chemical reaction)</a:t>
            </a:r>
          </a:p>
          <a:p>
            <a:r>
              <a:rPr lang="en-US" sz="5400" dirty="0" smtClean="0"/>
              <a:t>Combustion, Electrolysis, Oxidation, Rusting, Tarnishing.</a:t>
            </a:r>
            <a:endParaRPr lang="en-US" sz="5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Chemical Change Examples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5400" dirty="0" smtClean="0">
                <a:latin typeface="Showcard Gothic" pitchFamily="82" charset="0"/>
              </a:rPr>
              <a:t>Water</a:t>
            </a:r>
            <a:r>
              <a:rPr lang="en-US" sz="5400" dirty="0" smtClean="0"/>
              <a:t> is a combo of the elements hydrogen (H) &amp; oxygen (O).  </a:t>
            </a:r>
          </a:p>
          <a:p>
            <a:pPr>
              <a:defRPr/>
            </a:pPr>
            <a:r>
              <a:rPr lang="en-US" sz="5400" dirty="0" smtClean="0"/>
              <a:t>Made of  2 atoms of hydrogen &amp; 1 atom of oxygen.</a:t>
            </a:r>
          </a:p>
        </p:txBody>
      </p:sp>
      <p:pic>
        <p:nvPicPr>
          <p:cNvPr id="4" name="Picture 5" descr="http://rds.yahoo.com/S=96062883/K=water+molecule/v=2/SID=e/l=IVI/SIG=12nkpkll0/EXP=1115900845/*-http%3A//www.pisd.us/TIFPS10/rpokladnikwebfolder/Water%20molecu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4495800"/>
            <a:ext cx="3124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r>
              <a:rPr lang="en-US" sz="5400" dirty="0" smtClean="0">
                <a:latin typeface="Showcard Gothic" pitchFamily="82" charset="0"/>
              </a:rPr>
              <a:t>Salt </a:t>
            </a:r>
            <a:r>
              <a:rPr lang="en-US" sz="5400" dirty="0" smtClean="0"/>
              <a:t>is a combo of sodium (Na) &amp; chlorine (</a:t>
            </a:r>
            <a:r>
              <a:rPr lang="en-US" sz="5400" dirty="0" err="1" smtClean="0"/>
              <a:t>Cl</a:t>
            </a:r>
            <a:r>
              <a:rPr lang="en-US" sz="5400" dirty="0" smtClean="0"/>
              <a:t>) that</a:t>
            </a:r>
            <a:r>
              <a:rPr lang="en-US" sz="4800" dirty="0" smtClean="0"/>
              <a:t> you put on </a:t>
            </a:r>
            <a:r>
              <a:rPr lang="en-US" sz="4800" dirty="0" err="1" smtClean="0"/>
              <a:t>frenchfries</a:t>
            </a:r>
            <a:r>
              <a:rPr lang="en-US" sz="4800" dirty="0" smtClean="0"/>
              <a:t> to add taste, but those elements alone act differently. </a:t>
            </a:r>
          </a:p>
          <a:p>
            <a:pPr>
              <a:lnSpc>
                <a:spcPct val="90000"/>
              </a:lnSpc>
              <a:defRPr/>
            </a:pPr>
            <a:r>
              <a:rPr lang="en-US" sz="5400" dirty="0" smtClean="0">
                <a:latin typeface="Showcard Gothic" pitchFamily="82" charset="0"/>
              </a:rPr>
              <a:t>Sodium</a:t>
            </a:r>
            <a:r>
              <a:rPr lang="en-US" sz="5400" dirty="0" smtClean="0"/>
              <a:t> (Na) is a silvery metal that </a:t>
            </a:r>
            <a:r>
              <a:rPr lang="en-US" sz="5400" dirty="0" smtClean="0">
                <a:solidFill>
                  <a:srgbClr val="C00000"/>
                </a:solidFill>
              </a:rPr>
              <a:t>explodes in water</a:t>
            </a:r>
            <a:r>
              <a:rPr lang="en-US" sz="5400" dirty="0" smtClean="0"/>
              <a:t>, &amp; </a:t>
            </a:r>
            <a:r>
              <a:rPr lang="en-US" sz="5400" b="1" dirty="0" smtClean="0"/>
              <a:t>Chlorine</a:t>
            </a:r>
            <a:r>
              <a:rPr lang="en-US" sz="5400" dirty="0" smtClean="0"/>
              <a:t> (</a:t>
            </a:r>
            <a:r>
              <a:rPr lang="en-US" sz="5400" dirty="0" err="1" smtClean="0"/>
              <a:t>Cl</a:t>
            </a:r>
            <a:r>
              <a:rPr lang="en-US" sz="5400" dirty="0" smtClean="0"/>
              <a:t>) is a yellowish </a:t>
            </a:r>
            <a:r>
              <a:rPr lang="en-US" sz="5400" dirty="0" smtClean="0">
                <a:solidFill>
                  <a:srgbClr val="C00000"/>
                </a:solidFill>
              </a:rPr>
              <a:t>gas</a:t>
            </a:r>
            <a:r>
              <a:rPr lang="en-US" sz="5400" dirty="0" smtClean="0"/>
              <a:t> that is </a:t>
            </a:r>
            <a:r>
              <a:rPr lang="en-US" sz="5400" dirty="0" smtClean="0">
                <a:solidFill>
                  <a:srgbClr val="C00000"/>
                </a:solidFill>
              </a:rPr>
              <a:t>poisonous</a:t>
            </a:r>
            <a:r>
              <a:rPr lang="en-US" sz="5400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Law of Conservation of Mass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Matter </a:t>
            </a:r>
            <a:r>
              <a:rPr lang="en-US" sz="5400" dirty="0" smtClean="0">
                <a:solidFill>
                  <a:srgbClr val="FF0000"/>
                </a:solidFill>
              </a:rPr>
              <a:t>cannot</a:t>
            </a:r>
            <a:r>
              <a:rPr lang="en-US" sz="5400" dirty="0" smtClean="0"/>
              <a:t> be created nor destroyed in any physical or chemical change.</a:t>
            </a:r>
          </a:p>
          <a:p>
            <a:r>
              <a:rPr lang="en-US" sz="5400" i="1" u="sng" dirty="0" smtClean="0">
                <a:solidFill>
                  <a:srgbClr val="FF0000"/>
                </a:solidFill>
              </a:rPr>
              <a:t>No mass is lost </a:t>
            </a:r>
            <a:r>
              <a:rPr lang="en-US" sz="5400" dirty="0" smtClean="0"/>
              <a:t>during a change.</a:t>
            </a:r>
          </a:p>
          <a:p>
            <a:r>
              <a:rPr lang="en-US" sz="5400" dirty="0" smtClean="0"/>
              <a:t>Atoms are rearranged.</a:t>
            </a:r>
            <a:endParaRPr lang="en-US" sz="54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ENERGY &amp; Matter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4864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Ability to do work or cause change.</a:t>
            </a:r>
          </a:p>
          <a:p>
            <a:r>
              <a:rPr lang="en-US" sz="5400" dirty="0" smtClean="0"/>
              <a:t>Every chemical or physical change in matter includes a change in energy.</a:t>
            </a:r>
            <a:endParaRPr lang="en-US" sz="54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TEMP &amp; THERMAL ENERGY</a:t>
            </a: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Autofit/>
          </a:bodyPr>
          <a:lstStyle/>
          <a:p>
            <a:r>
              <a:rPr lang="en-US" sz="4800" i="1" u="sng" dirty="0" smtClean="0">
                <a:solidFill>
                  <a:schemeClr val="tx2"/>
                </a:solidFill>
              </a:rPr>
              <a:t>Temp</a:t>
            </a:r>
            <a:r>
              <a:rPr lang="en-US" sz="4800" dirty="0" smtClean="0"/>
              <a:t> is average energy of motion of particles.</a:t>
            </a:r>
          </a:p>
          <a:p>
            <a:r>
              <a:rPr lang="en-US" sz="4800" i="1" u="sng" dirty="0" smtClean="0">
                <a:solidFill>
                  <a:srgbClr val="C00000"/>
                </a:solidFill>
              </a:rPr>
              <a:t>Thermal energy </a:t>
            </a:r>
            <a:r>
              <a:rPr lang="en-US" sz="4800" dirty="0" smtClean="0"/>
              <a:t>is TOTAL energy of all particles in object.</a:t>
            </a:r>
          </a:p>
          <a:p>
            <a:r>
              <a:rPr lang="en-US" sz="4800" dirty="0" smtClean="0"/>
              <a:t>Not same, but </a:t>
            </a:r>
            <a:r>
              <a:rPr lang="en-US" sz="4800" dirty="0" smtClean="0">
                <a:solidFill>
                  <a:schemeClr val="tx2"/>
                </a:solidFill>
              </a:rPr>
              <a:t>temp</a:t>
            </a:r>
            <a:r>
              <a:rPr lang="en-US" sz="4800" dirty="0" smtClean="0"/>
              <a:t> is related to the amount of </a:t>
            </a:r>
            <a:r>
              <a:rPr lang="en-US" sz="4800" dirty="0" smtClean="0">
                <a:solidFill>
                  <a:srgbClr val="C00000"/>
                </a:solidFill>
              </a:rPr>
              <a:t>thermal energy </a:t>
            </a:r>
            <a:r>
              <a:rPr lang="en-US" sz="4800" dirty="0" smtClean="0"/>
              <a:t>an object has.</a:t>
            </a:r>
            <a:endParaRPr lang="en-US" sz="4800" dirty="0"/>
          </a:p>
        </p:txBody>
      </p:sp>
      <p:pic>
        <p:nvPicPr>
          <p:cNvPr id="10242" name="Picture 2" descr="http://t2.gstatic.com/images?q=tbn:nlfmDMCbcOzJLM:http://image.tutorvista.com/content/matter/iodin-camphor-particles.jpe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600200"/>
            <a:ext cx="2514600" cy="1085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33CC"/>
                </a:solidFill>
                <a:latin typeface="Rockwell" pitchFamily="18" charset="0"/>
              </a:rPr>
              <a:t>Property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5400" dirty="0" smtClean="0"/>
              <a:t>A characteristic that describes an object</a:t>
            </a:r>
          </a:p>
          <a:p>
            <a:r>
              <a:rPr lang="en-US" sz="5400" dirty="0" smtClean="0">
                <a:solidFill>
                  <a:schemeClr val="accent2"/>
                </a:solidFill>
              </a:rPr>
              <a:t>Specific Properties</a:t>
            </a:r>
            <a:r>
              <a:rPr lang="en-US" sz="5400" dirty="0" smtClean="0"/>
              <a:t>- </a:t>
            </a:r>
            <a:r>
              <a:rPr lang="en-US" sz="5400" dirty="0" smtClean="0"/>
              <a:t>tells </a:t>
            </a:r>
            <a:r>
              <a:rPr lang="en-US" sz="5400" dirty="0" smtClean="0"/>
              <a:t>how </a:t>
            </a:r>
            <a:r>
              <a:rPr lang="en-US" sz="5400" dirty="0" smtClean="0"/>
              <a:t>matter </a:t>
            </a:r>
            <a:r>
              <a:rPr lang="en-US" sz="5400" dirty="0" smtClean="0"/>
              <a:t>is </a:t>
            </a:r>
            <a:r>
              <a:rPr lang="en-US" sz="5400" dirty="0" smtClean="0"/>
              <a:t>different.  </a:t>
            </a:r>
            <a:endParaRPr lang="en-US" sz="5400" dirty="0" smtClean="0"/>
          </a:p>
          <a:p>
            <a:pPr>
              <a:buNone/>
            </a:pPr>
            <a:r>
              <a:rPr lang="en-US" sz="5400" dirty="0" smtClean="0"/>
              <a:t>Color, Odor, Size, Shape, Texture</a:t>
            </a:r>
          </a:p>
          <a:p>
            <a:pPr>
              <a:buNone/>
            </a:pPr>
            <a:r>
              <a:rPr lang="en-US" sz="5400" dirty="0" smtClean="0"/>
              <a:t>   Red apple/green apple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THERMAL ENERGY &amp; CHANGES IN MATTER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105400"/>
          </a:xfrm>
        </p:spPr>
        <p:txBody>
          <a:bodyPr>
            <a:normAutofit lnSpcReduction="10000"/>
          </a:bodyPr>
          <a:lstStyle/>
          <a:p>
            <a:r>
              <a:rPr lang="en-US" sz="5400" dirty="0" smtClean="0"/>
              <a:t>When matter changes, the most common type of energy released or absorbed is </a:t>
            </a:r>
            <a:r>
              <a:rPr lang="en-US" sz="5400" i="1" u="sng" dirty="0" smtClean="0">
                <a:solidFill>
                  <a:srgbClr val="C00000"/>
                </a:solidFill>
              </a:rPr>
              <a:t>thermal energy</a:t>
            </a:r>
            <a:r>
              <a:rPr lang="en-US" sz="5400" dirty="0" smtClean="0"/>
              <a:t>.</a:t>
            </a:r>
          </a:p>
          <a:p>
            <a:r>
              <a:rPr lang="en-US" sz="5400" dirty="0" smtClean="0"/>
              <a:t>Ice melting- ice absorbs thermal energy from air &amp; sun.</a:t>
            </a:r>
            <a:endParaRPr lang="en-US" sz="54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Types of Change</a:t>
            </a:r>
            <a:endParaRPr 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sz="5400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Endothermic Change- </a:t>
            </a:r>
            <a:r>
              <a:rPr lang="en-US" sz="5400" dirty="0" smtClean="0"/>
              <a:t>object absorbs energy, ice melting.</a:t>
            </a:r>
          </a:p>
          <a:p>
            <a:r>
              <a:rPr lang="en-US" sz="5400" b="1" i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Exothermic Change- </a:t>
            </a:r>
            <a:r>
              <a:rPr lang="en-US" sz="5400" dirty="0" smtClean="0"/>
              <a:t>object releases energy, combustion.</a:t>
            </a:r>
            <a:endParaRPr lang="en-US" sz="5400" dirty="0"/>
          </a:p>
        </p:txBody>
      </p:sp>
      <p:pic>
        <p:nvPicPr>
          <p:cNvPr id="8194" name="Picture 2" descr="http://t2.gstatic.com/images?q=tbn:K4iiQzrsMyyBCM:http://www.scsv.nevada.edu/~susanb/jblog/archives/fire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0"/>
            <a:ext cx="1676400" cy="1371600"/>
          </a:xfrm>
          <a:prstGeom prst="rect">
            <a:avLst/>
          </a:prstGeom>
          <a:noFill/>
        </p:spPr>
      </p:pic>
      <p:pic>
        <p:nvPicPr>
          <p:cNvPr id="8196" name="Picture 4" descr="http://t2.gstatic.com/images?q=tbn:fY_abTapl-cHrM:http://www.learner.org/courses/essential/physicalsci/images/s4.ice_melt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8400" y="4876800"/>
            <a:ext cx="3505200" cy="1828800"/>
          </a:xfrm>
          <a:prstGeom prst="rect">
            <a:avLst/>
          </a:prstGeom>
          <a:noFill/>
        </p:spPr>
      </p:pic>
      <p:pic>
        <p:nvPicPr>
          <p:cNvPr id="8198" name="Picture 6" descr="http://t1.gstatic.com/images?q=tbn:25cx6gFslP5-_M:http://www.sxc.hu/pic/m/s/sa/saavem/1209539_lighting_a_match_2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53200" y="4876800"/>
            <a:ext cx="2057400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839200" cy="5897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7200" dirty="0" smtClean="0"/>
              <a:t>			</a:t>
            </a:r>
            <a:r>
              <a:rPr lang="en-US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SECTION 4 </a:t>
            </a:r>
          </a:p>
          <a:p>
            <a:pPr>
              <a:buNone/>
            </a:pPr>
            <a:r>
              <a:rPr lang="en-US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ENERGY &amp; MATTER</a:t>
            </a:r>
          </a:p>
          <a:p>
            <a:pPr>
              <a:buNone/>
            </a:pPr>
            <a:endParaRPr lang="en-US" sz="72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FORMS OF ENERGY</a:t>
            </a: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85000" lnSpcReduction="20000"/>
          </a:bodyPr>
          <a:lstStyle/>
          <a:p>
            <a:r>
              <a:rPr lang="en-US" sz="5400" dirty="0" smtClean="0"/>
              <a:t>Kinetic- energy in motion</a:t>
            </a:r>
          </a:p>
          <a:p>
            <a:r>
              <a:rPr lang="en-US" sz="5400" dirty="0" smtClean="0"/>
              <a:t>Potential- stored energy</a:t>
            </a:r>
          </a:p>
          <a:p>
            <a:r>
              <a:rPr lang="en-US" sz="5400" dirty="0" smtClean="0"/>
              <a:t>Chemical- energy stored in matter (chemical bonds).</a:t>
            </a:r>
          </a:p>
          <a:p>
            <a:r>
              <a:rPr lang="en-US" sz="5400" dirty="0" smtClean="0"/>
              <a:t>Electromagnetic- energy in form of waves</a:t>
            </a:r>
          </a:p>
          <a:p>
            <a:r>
              <a:rPr lang="en-US" sz="5400" dirty="0" smtClean="0"/>
              <a:t>Electrical- energy of electrically charged particles</a:t>
            </a:r>
          </a:p>
          <a:p>
            <a:r>
              <a:rPr lang="en-US" sz="5400" dirty="0" smtClean="0"/>
              <a:t>Thermal- total energy motion</a:t>
            </a:r>
            <a:endParaRPr lang="en-US" sz="54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Transforming Energy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Autofit/>
          </a:bodyPr>
          <a:lstStyle/>
          <a:p>
            <a:r>
              <a:rPr lang="en-US" sz="4800" dirty="0" smtClean="0"/>
              <a:t>During a chemical change, chemical energy may be changed to other forms of energy.</a:t>
            </a:r>
          </a:p>
          <a:p>
            <a:r>
              <a:rPr lang="en-US" sz="4800" dirty="0" smtClean="0"/>
              <a:t>Photosynthesis: Plant convert electromagnetic energy  from the sun to chemical energy to make sugars (food). </a:t>
            </a:r>
            <a:endParaRPr lang="en-US" sz="48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GENERAL PROPERTY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General Property</a:t>
            </a:r>
            <a:r>
              <a:rPr lang="en-US" sz="5400" dirty="0" smtClean="0">
                <a:solidFill>
                  <a:srgbClr val="FF0000"/>
                </a:solidFill>
              </a:rPr>
              <a:t>- </a:t>
            </a:r>
            <a:r>
              <a:rPr lang="en-US" sz="5400" dirty="0" smtClean="0"/>
              <a:t>tells how all matter is </a:t>
            </a:r>
            <a:r>
              <a:rPr lang="en-US" sz="5400" i="1" u="sng" dirty="0" smtClean="0"/>
              <a:t>alike</a:t>
            </a:r>
            <a:r>
              <a:rPr lang="en-US" sz="5400" dirty="0" smtClean="0"/>
              <a:t>. </a:t>
            </a:r>
          </a:p>
          <a:p>
            <a:r>
              <a:rPr lang="en-US" sz="5400" dirty="0" smtClean="0"/>
              <a:t> Mass, Weight, Volume, &amp; Density.                          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8382000" cy="1143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PROPERTIES OF MATTER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5400" dirty="0" smtClean="0"/>
              <a:t>1. Physical Property</a:t>
            </a:r>
          </a:p>
          <a:p>
            <a:r>
              <a:rPr lang="en-US" sz="5400" dirty="0" smtClean="0"/>
              <a:t>2. Chemical Property</a:t>
            </a:r>
            <a:endParaRPr lang="en-US" sz="5400" dirty="0"/>
          </a:p>
        </p:txBody>
      </p:sp>
      <p:pic>
        <p:nvPicPr>
          <p:cNvPr id="27650" name="Picture 2" descr="http://t2.gstatic.com/images?q=tbn:2WWuOGIX_A_oRM:http://www.georgetowncollege.edu/HHMI/EGSL/properties.bmp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PHYSICAL PROPERTIES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5400" dirty="0" smtClean="0"/>
              <a:t>A characteristic of a substance that </a:t>
            </a:r>
            <a:r>
              <a:rPr lang="en-US" sz="5400" i="1" u="sng" dirty="0" smtClean="0">
                <a:solidFill>
                  <a:srgbClr val="FF0000"/>
                </a:solidFill>
              </a:rPr>
              <a:t>can be observed w/out changing</a:t>
            </a:r>
            <a:r>
              <a:rPr lang="en-US" sz="5400" dirty="0" smtClean="0"/>
              <a:t> the substance.</a:t>
            </a:r>
          </a:p>
          <a:p>
            <a:r>
              <a:rPr lang="en-US" sz="5400" dirty="0" smtClean="0"/>
              <a:t>Ripping paper up, phase changes, texture, color. </a:t>
            </a:r>
            <a:endParaRPr lang="en-US" sz="5400" dirty="0"/>
          </a:p>
        </p:txBody>
      </p:sp>
      <p:pic>
        <p:nvPicPr>
          <p:cNvPr id="40962" name="Picture 2" descr="http://t3.gstatic.com/images?q=tbn:thafyuekIpHt6M:http://www.inkjetart.com/misc/ripper/paper-rip-old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562600"/>
            <a:ext cx="2209800" cy="1143000"/>
          </a:xfrm>
          <a:prstGeom prst="rect">
            <a:avLst/>
          </a:prstGeom>
          <a:noFill/>
        </p:spPr>
      </p:pic>
      <p:pic>
        <p:nvPicPr>
          <p:cNvPr id="40964" name="Picture 4" descr="http://t3.gstatic.com/images?q=tbn:Yacrp8VMI0GtDM:http://classes.yale.edu/fractals/FracAndDim/BoxDim/PowerLaw/CPLab3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5486400"/>
            <a:ext cx="2057400" cy="1114426"/>
          </a:xfrm>
          <a:prstGeom prst="rect">
            <a:avLst/>
          </a:prstGeom>
          <a:noFill/>
        </p:spPr>
      </p:pic>
      <p:pic>
        <p:nvPicPr>
          <p:cNvPr id="40966" name="Picture 6" descr="http://t0.gstatic.com/images?q=tbn:D2BU2i1XtsPBLM:http://www.picturesof.net/_images_300/A_Strawberry_Ice_Cream_Cone_Melting_In_The_Sun_Royalty_Free_Clipart_Picture_090728-184143-452042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9000" y="4495800"/>
            <a:ext cx="1752600" cy="20193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Physical Property Examples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sz="6000" dirty="0" smtClean="0"/>
              <a:t>Color, odor, texture, hardness, phase changes, and ability to dissolve.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CHEMICAL PROPERTIES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5400" dirty="0" smtClean="0"/>
              <a:t>A property that </a:t>
            </a:r>
            <a:r>
              <a:rPr lang="en-US" sz="5400" dirty="0" smtClean="0">
                <a:solidFill>
                  <a:srgbClr val="FF0000"/>
                </a:solidFill>
              </a:rPr>
              <a:t>describes</a:t>
            </a:r>
            <a:r>
              <a:rPr lang="en-US" sz="5400" dirty="0" smtClean="0"/>
              <a:t> how a substance </a:t>
            </a:r>
            <a:r>
              <a:rPr lang="en-US" sz="5400" i="1" u="sng" dirty="0" smtClean="0">
                <a:solidFill>
                  <a:srgbClr val="FF0000"/>
                </a:solidFill>
              </a:rPr>
              <a:t>changes</a:t>
            </a:r>
            <a:r>
              <a:rPr lang="en-US" sz="5400" i="1" dirty="0" smtClean="0">
                <a:solidFill>
                  <a:srgbClr val="FF0000"/>
                </a:solidFill>
              </a:rPr>
              <a:t> </a:t>
            </a:r>
            <a:r>
              <a:rPr lang="en-US" sz="5400" dirty="0" smtClean="0"/>
              <a:t>into a new substance</a:t>
            </a:r>
          </a:p>
          <a:p>
            <a:r>
              <a:rPr lang="en-US" sz="6000" u="sng" dirty="0" smtClean="0"/>
              <a:t>Chemical properties</a:t>
            </a:r>
            <a:r>
              <a:rPr lang="en-US" sz="6000" dirty="0" smtClean="0"/>
              <a:t> help identify gases &amp; other substances</a:t>
            </a:r>
          </a:p>
          <a:p>
            <a:endParaRPr lang="en-US" sz="5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1086</Words>
  <Application>Microsoft Office PowerPoint</Application>
  <PresentationFormat>On-screen Show (4:3)</PresentationFormat>
  <Paragraphs>139</Paragraphs>
  <Slides>45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   INTRO. TO MATTER</vt:lpstr>
      <vt:lpstr>MATTER</vt:lpstr>
      <vt:lpstr>CHEMISTRY</vt:lpstr>
      <vt:lpstr>Property</vt:lpstr>
      <vt:lpstr>GENERAL PROPERTY</vt:lpstr>
      <vt:lpstr>  PROPERTIES OF MATTER</vt:lpstr>
      <vt:lpstr>PHYSICAL PROPERTIES</vt:lpstr>
      <vt:lpstr>Physical Property Examples</vt:lpstr>
      <vt:lpstr>CHEMICAL PROPERTIES</vt:lpstr>
      <vt:lpstr>Slide 10</vt:lpstr>
      <vt:lpstr>ELEMENT</vt:lpstr>
      <vt:lpstr>Identifying Elements</vt:lpstr>
      <vt:lpstr>Periodic Table of Elements</vt:lpstr>
      <vt:lpstr>Chemical Symbols</vt:lpstr>
      <vt:lpstr>ATOMS</vt:lpstr>
      <vt:lpstr>COMPOUNDS</vt:lpstr>
      <vt:lpstr>Compound Properties</vt:lpstr>
      <vt:lpstr>COMPOUNDS</vt:lpstr>
      <vt:lpstr>Slide 19</vt:lpstr>
      <vt:lpstr>MIXTURES</vt:lpstr>
      <vt:lpstr>Slide 21</vt:lpstr>
      <vt:lpstr>Classifying Mixtures</vt:lpstr>
      <vt:lpstr>HETEROGENEOUS MIXTURE</vt:lpstr>
      <vt:lpstr>HOMOGENEOUS MIXTURES</vt:lpstr>
      <vt:lpstr>Solutions</vt:lpstr>
      <vt:lpstr>SEPARATING MIXTURES</vt:lpstr>
      <vt:lpstr>SECTION  2 MEASURING MATTER</vt:lpstr>
      <vt:lpstr>WEIGHT  VS  MASS</vt:lpstr>
      <vt:lpstr>VOLUME</vt:lpstr>
      <vt:lpstr>DENSITY</vt:lpstr>
      <vt:lpstr>Example</vt:lpstr>
      <vt:lpstr>SECTION 3</vt:lpstr>
      <vt:lpstr>PHYSICAL CHANGE</vt:lpstr>
      <vt:lpstr>CHEMICAL CHANGE</vt:lpstr>
      <vt:lpstr>Chemical Change Examples</vt:lpstr>
      <vt:lpstr>Slide 36</vt:lpstr>
      <vt:lpstr>Law of Conservation of Mass</vt:lpstr>
      <vt:lpstr>ENERGY &amp; Matter</vt:lpstr>
      <vt:lpstr>TEMP &amp; THERMAL ENERGY</vt:lpstr>
      <vt:lpstr>THERMAL ENERGY &amp; CHANGES IN MATTER</vt:lpstr>
      <vt:lpstr>Types of Change</vt:lpstr>
      <vt:lpstr>Slide 42</vt:lpstr>
      <vt:lpstr>FORMS OF ENERGY</vt:lpstr>
      <vt:lpstr>Transforming Energy</vt:lpstr>
      <vt:lpstr>Slide 45</vt:lpstr>
    </vt:vector>
  </TitlesOfParts>
  <Company>HASD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INTRO. TO MATTER</dc:title>
  <dc:creator>User</dc:creator>
  <cp:lastModifiedBy>User</cp:lastModifiedBy>
  <cp:revision>78</cp:revision>
  <dcterms:created xsi:type="dcterms:W3CDTF">2010-04-06T14:09:38Z</dcterms:created>
  <dcterms:modified xsi:type="dcterms:W3CDTF">2011-04-29T11:58:55Z</dcterms:modified>
</cp:coreProperties>
</file>