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17AF884-326F-4CDC-A5B7-E83A95D50423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91F0D46-31DA-4A6F-AD69-0FC6FB29514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Nonfiction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92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Nonfiction - Continued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291397"/>
              </p:ext>
            </p:extLst>
          </p:nvPr>
        </p:nvGraphicFramePr>
        <p:xfrm>
          <a:off x="457200" y="24384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provide a vivid picture of something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essay</a:t>
                      </a:r>
                      <a:r>
                        <a:rPr lang="en-US" baseline="0" dirty="0" smtClean="0"/>
                        <a:t> about the writer’s favorite pet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explain the writer’s insights about an event or 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essay describing lessons about life the writer learned from owning a pet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Humorous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entertain and amuse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article</a:t>
                      </a:r>
                      <a:r>
                        <a:rPr lang="en-US" baseline="0" dirty="0" smtClean="0"/>
                        <a:t> about the challenges of training a very frisky puppy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Analytical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break a large idea into parts to show how the parts work as a whole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article that discusses the criteria used for judging champion show dogs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967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nonfiction?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Nonfiction deals only with real people, events or ideas</a:t>
            </a:r>
          </a:p>
          <a:p>
            <a:endParaRPr lang="en-US" dirty="0"/>
          </a:p>
          <a:p>
            <a:r>
              <a:rPr lang="en-US" dirty="0" smtClean="0"/>
              <a:t>Works of nonfiction are narrated from the point of view, or perspective, of the author, who is a real person.</a:t>
            </a:r>
          </a:p>
          <a:p>
            <a:endParaRPr lang="en-US" dirty="0"/>
          </a:p>
          <a:p>
            <a:r>
              <a:rPr lang="en-US" dirty="0" smtClean="0"/>
              <a:t>Nonfiction presents facts or discusses ideas.</a:t>
            </a:r>
          </a:p>
          <a:p>
            <a:endParaRPr lang="en-US" dirty="0"/>
          </a:p>
          <a:p>
            <a:r>
              <a:rPr lang="en-US" dirty="0" smtClean="0"/>
              <a:t>It may reflect the historical context of the time period, making references to major social &amp; cultural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00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Categories of Nonfiction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texts – practical documents that help readers perform everyday tasks</a:t>
            </a:r>
          </a:p>
          <a:p>
            <a:endParaRPr lang="en-US" dirty="0"/>
          </a:p>
          <a:p>
            <a:r>
              <a:rPr lang="en-US" dirty="0" smtClean="0"/>
              <a:t>Literary nonfiction – features some similar elements and techniques as fiction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08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Chronological</a:t>
            </a:r>
            <a:r>
              <a:rPr lang="en-US" dirty="0" smtClean="0"/>
              <a:t> – presents events in order in which they happened</a:t>
            </a:r>
          </a:p>
          <a:p>
            <a:endParaRPr lang="en-US" dirty="0"/>
          </a:p>
          <a:p>
            <a:r>
              <a:rPr lang="en-US" u="sng" dirty="0" smtClean="0"/>
              <a:t>Spatial</a:t>
            </a:r>
            <a:r>
              <a:rPr lang="en-US" dirty="0" smtClean="0"/>
              <a:t> – describes items as they appear in space – for example, left to right</a:t>
            </a:r>
          </a:p>
          <a:p>
            <a:endParaRPr lang="en-US" dirty="0"/>
          </a:p>
          <a:p>
            <a:r>
              <a:rPr lang="en-US" u="sng" dirty="0" smtClean="0"/>
              <a:t>Comparison-and-Contrast</a:t>
            </a:r>
            <a:r>
              <a:rPr lang="en-US" dirty="0" smtClean="0"/>
              <a:t> – groups and ideas based on similarities and differences</a:t>
            </a:r>
          </a:p>
          <a:p>
            <a:endParaRPr lang="en-US" dirty="0"/>
          </a:p>
          <a:p>
            <a:r>
              <a:rPr lang="en-US" u="sng" dirty="0" smtClean="0"/>
              <a:t>Cause-and-Effect</a:t>
            </a:r>
            <a:r>
              <a:rPr lang="en-US" dirty="0" smtClean="0"/>
              <a:t> – explains how one event causes another</a:t>
            </a:r>
          </a:p>
          <a:p>
            <a:endParaRPr lang="en-US" dirty="0"/>
          </a:p>
          <a:p>
            <a:r>
              <a:rPr lang="en-US" u="sng" dirty="0" smtClean="0"/>
              <a:t>Problem-and-Solution</a:t>
            </a:r>
            <a:r>
              <a:rPr lang="en-US" dirty="0" smtClean="0"/>
              <a:t> – examines a problem and proposes ways to solve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6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Literary Nonfiction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inform</a:t>
            </a:r>
          </a:p>
          <a:p>
            <a:endParaRPr lang="en-US" dirty="0"/>
          </a:p>
          <a:p>
            <a:r>
              <a:rPr lang="en-US" dirty="0" smtClean="0"/>
              <a:t>To describe</a:t>
            </a:r>
          </a:p>
          <a:p>
            <a:endParaRPr lang="en-US" dirty="0"/>
          </a:p>
          <a:p>
            <a:r>
              <a:rPr lang="en-US" dirty="0" smtClean="0"/>
              <a:t>To persuade</a:t>
            </a:r>
          </a:p>
          <a:p>
            <a:endParaRPr lang="en-US" dirty="0"/>
          </a:p>
          <a:p>
            <a:r>
              <a:rPr lang="en-US" dirty="0" smtClean="0"/>
              <a:t>To entertain</a:t>
            </a:r>
          </a:p>
        </p:txBody>
      </p:sp>
    </p:spTree>
    <p:extLst>
      <p:ext uri="{BB962C8B-B14F-4D97-AF65-F5344CB8AC3E}">
        <p14:creationId xmlns:p14="http://schemas.microsoft.com/office/powerpoint/2010/main" val="2479787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Narrative Nonfiction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work of literary nonfiction tells a story</a:t>
            </a:r>
          </a:p>
          <a:p>
            <a:endParaRPr lang="en-US" dirty="0"/>
          </a:p>
          <a:p>
            <a:r>
              <a:rPr lang="en-US" dirty="0" smtClean="0"/>
              <a:t>It may include: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1.  </a:t>
            </a:r>
            <a:r>
              <a:rPr lang="en-US" u="sng" dirty="0" smtClean="0"/>
              <a:t>Direct and Indirect Characterization </a:t>
            </a:r>
            <a:r>
              <a:rPr lang="en-US" dirty="0" smtClean="0"/>
              <a:t>to reveal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personalities of real people</a:t>
            </a:r>
          </a:p>
          <a:p>
            <a:r>
              <a:rPr lang="en-US" dirty="0" smtClean="0"/>
              <a:t>2.  </a:t>
            </a:r>
            <a:r>
              <a:rPr lang="en-US" u="sng" dirty="0" smtClean="0"/>
              <a:t>Vivid Descriptions and Figurative </a:t>
            </a:r>
            <a:r>
              <a:rPr lang="en-US" u="sng" dirty="0"/>
              <a:t>L</a:t>
            </a:r>
            <a:r>
              <a:rPr lang="en-US" u="sng" dirty="0" smtClean="0"/>
              <a:t>anguage </a:t>
            </a:r>
            <a:r>
              <a:rPr lang="en-US" dirty="0" smtClean="0"/>
              <a:t>to describe </a:t>
            </a:r>
            <a:r>
              <a:rPr lang="en-US" dirty="0" smtClean="0">
                <a:solidFill>
                  <a:srgbClr val="FFFF00"/>
                </a:solidFill>
              </a:rPr>
              <a:t>real places, real history, and real customs</a:t>
            </a:r>
          </a:p>
          <a:p>
            <a:r>
              <a:rPr lang="en-US" dirty="0" smtClean="0"/>
              <a:t>3.  </a:t>
            </a:r>
            <a:r>
              <a:rPr lang="en-US" u="sng" dirty="0" smtClean="0"/>
              <a:t>Artful/Creative Pacing and Organization </a:t>
            </a:r>
            <a:r>
              <a:rPr lang="en-US" dirty="0" smtClean="0"/>
              <a:t>to describe </a:t>
            </a:r>
            <a:r>
              <a:rPr lang="en-US" dirty="0" smtClean="0">
                <a:solidFill>
                  <a:srgbClr val="FFFF00"/>
                </a:solidFill>
              </a:rPr>
              <a:t>actual events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05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Literary Nonfiction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Common Forms:</a:t>
            </a:r>
          </a:p>
          <a:p>
            <a:endParaRPr lang="en-US" dirty="0"/>
          </a:p>
          <a:p>
            <a:r>
              <a:rPr lang="en-US" dirty="0" smtClean="0"/>
              <a:t>1.  </a:t>
            </a:r>
            <a:r>
              <a:rPr lang="en-US" u="sng" dirty="0" smtClean="0">
                <a:solidFill>
                  <a:srgbClr val="FFFF00"/>
                </a:solidFill>
              </a:rPr>
              <a:t>Articles</a:t>
            </a:r>
          </a:p>
          <a:p>
            <a:pPr lvl="1"/>
            <a:r>
              <a:rPr lang="en-US" dirty="0" smtClean="0"/>
              <a:t>short prose works</a:t>
            </a:r>
          </a:p>
          <a:p>
            <a:pPr lvl="1"/>
            <a:r>
              <a:rPr lang="en-US" dirty="0" smtClean="0"/>
              <a:t>Present facts about a subject</a:t>
            </a:r>
          </a:p>
          <a:p>
            <a:pPr lvl="1"/>
            <a:r>
              <a:rPr lang="en-US" dirty="0" smtClean="0"/>
              <a:t>May appear in print sources such as newspapers or on Websites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2.  </a:t>
            </a:r>
            <a:r>
              <a:rPr lang="en-US" u="sng" dirty="0" smtClean="0">
                <a:solidFill>
                  <a:srgbClr val="FFFF00"/>
                </a:solidFill>
              </a:rPr>
              <a:t>Essays</a:t>
            </a:r>
          </a:p>
          <a:p>
            <a:pPr lvl="1"/>
            <a:r>
              <a:rPr lang="en-US" dirty="0" smtClean="0"/>
              <a:t>Short prose works to focus on a particular subject</a:t>
            </a:r>
          </a:p>
          <a:p>
            <a:pPr lvl="1"/>
            <a:r>
              <a:rPr lang="en-US" dirty="0" smtClean="0"/>
              <a:t>More personal than articles</a:t>
            </a:r>
          </a:p>
          <a:p>
            <a:pPr lvl="1"/>
            <a:r>
              <a:rPr lang="en-US" dirty="0" smtClean="0"/>
              <a:t>Author has deep emotional connection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57859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Literary Nonfiction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 </a:t>
            </a:r>
            <a:r>
              <a:rPr lang="en-US" u="sng" dirty="0" smtClean="0">
                <a:solidFill>
                  <a:srgbClr val="FFFF00"/>
                </a:solidFill>
              </a:rPr>
              <a:t>Speeches</a:t>
            </a:r>
          </a:p>
          <a:p>
            <a:pPr lvl="1"/>
            <a:r>
              <a:rPr lang="en-US" dirty="0" smtClean="0"/>
              <a:t>Written texts delivered orally</a:t>
            </a:r>
          </a:p>
          <a:p>
            <a:pPr lvl="1"/>
            <a:r>
              <a:rPr lang="en-US" dirty="0" smtClean="0"/>
              <a:t>Expresses the speaker’s point of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082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Nonfiction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924363"/>
              </p:ext>
            </p:extLst>
          </p:nvPr>
        </p:nvGraphicFramePr>
        <p:xfrm>
          <a:off x="381000" y="2590800"/>
          <a:ext cx="82296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Expository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present facts and ideas or</a:t>
                      </a:r>
                      <a:r>
                        <a:rPr lang="en-US" baseline="0" dirty="0" smtClean="0"/>
                        <a:t> to explain a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online article that explores ways to keep</a:t>
                      </a:r>
                      <a:r>
                        <a:rPr lang="en-US" baseline="0" dirty="0" smtClean="0"/>
                        <a:t> your pet healthy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Persuasive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convince readers to take</a:t>
                      </a:r>
                      <a:r>
                        <a:rPr lang="en-US" baseline="0" dirty="0" smtClean="0"/>
                        <a:t> an action or to adopt a point of 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speech urging the audience</a:t>
                      </a:r>
                      <a:r>
                        <a:rPr lang="en-US" baseline="0" dirty="0" smtClean="0"/>
                        <a:t> to adopt a pet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Narrative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tell the story of a real-life 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essay about a dog who saved a person’s life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397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145</TotalTime>
  <Words>448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Thatch</vt:lpstr>
      <vt:lpstr>Nonfiction</vt:lpstr>
      <vt:lpstr>What is nonfiction?</vt:lpstr>
      <vt:lpstr>Two Categories of Nonfiction</vt:lpstr>
      <vt:lpstr>Patterns of Organization</vt:lpstr>
      <vt:lpstr>Literary Nonfiction Uses</vt:lpstr>
      <vt:lpstr>Narrative Nonfiction</vt:lpstr>
      <vt:lpstr>Forms of Literary Nonfiction</vt:lpstr>
      <vt:lpstr>Forms of Literary Nonfiction - Continued</vt:lpstr>
      <vt:lpstr>Types of Nonfiction</vt:lpstr>
      <vt:lpstr>Types of Nonfiction - Continued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2015-10-14T17:21:43Z</dcterms:created>
  <dcterms:modified xsi:type="dcterms:W3CDTF">2015-10-19T18:12:02Z</dcterms:modified>
</cp:coreProperties>
</file>