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60" r:id="rId5"/>
    <p:sldId id="267" r:id="rId6"/>
    <p:sldId id="261" r:id="rId7"/>
    <p:sldId id="262" r:id="rId8"/>
    <p:sldId id="263" r:id="rId9"/>
    <p:sldId id="264" r:id="rId10"/>
    <p:sldId id="265" r:id="rId11"/>
    <p:sldId id="266"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47" d="100"/>
          <a:sy n="47" d="100"/>
        </p:scale>
        <p:origin x="-6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5C5785-48E3-5847-B4E7-CCC5F383F852}" type="datetimeFigureOut">
              <a:rPr lang="en-US" smtClean="0"/>
              <a:t>1/23/2014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80A1B4-949B-E344-B70D-3D7F524E6D2D}" type="slidenum">
              <a:rPr lang="en-US" smtClean="0"/>
              <a:t>‹#›</a:t>
            </a:fld>
            <a:endParaRPr lang="en-US"/>
          </a:p>
        </p:txBody>
      </p:sp>
    </p:spTree>
    <p:extLst>
      <p:ext uri="{BB962C8B-B14F-4D97-AF65-F5344CB8AC3E}">
        <p14:creationId xmlns:p14="http://schemas.microsoft.com/office/powerpoint/2010/main" val="3561552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131173-6C8D-D447-A459-61A078A23EE2}" type="datetimeFigureOut">
              <a:rPr lang="en-US" smtClean="0"/>
              <a:t>1/23/2014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5FDD65-37C3-CF40-8426-94582722D6B7}" type="slidenum">
              <a:rPr lang="en-US" smtClean="0"/>
              <a:t>‹#›</a:t>
            </a:fld>
            <a:endParaRPr lang="en-US"/>
          </a:p>
        </p:txBody>
      </p:sp>
    </p:spTree>
    <p:extLst>
      <p:ext uri="{BB962C8B-B14F-4D97-AF65-F5344CB8AC3E}">
        <p14:creationId xmlns:p14="http://schemas.microsoft.com/office/powerpoint/2010/main" val="908982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FDD65-37C3-CF40-8426-94582722D6B7}" type="slidenum">
              <a:rPr lang="en-US" smtClean="0"/>
              <a:t>1</a:t>
            </a:fld>
            <a:endParaRPr lang="en-US"/>
          </a:p>
        </p:txBody>
      </p:sp>
    </p:spTree>
    <p:extLst>
      <p:ext uri="{BB962C8B-B14F-4D97-AF65-F5344CB8AC3E}">
        <p14:creationId xmlns:p14="http://schemas.microsoft.com/office/powerpoint/2010/main" val="8126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5FDD65-37C3-CF40-8426-94582722D6B7}" type="slidenum">
              <a:rPr lang="en-US" smtClean="0"/>
              <a:t>12</a:t>
            </a:fld>
            <a:endParaRPr lang="en-US"/>
          </a:p>
        </p:txBody>
      </p:sp>
    </p:spTree>
    <p:extLst>
      <p:ext uri="{BB962C8B-B14F-4D97-AF65-F5344CB8AC3E}">
        <p14:creationId xmlns:p14="http://schemas.microsoft.com/office/powerpoint/2010/main" val="132994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D362B44-DED3-44F0-86B8-3074AC4E311A}" type="datetimeFigureOut">
              <a:rPr lang="en-US" smtClean="0"/>
              <a:t>1/23/2014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DEA1651-4F5E-4468-8B74-F86A3AF90C0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62B44-DED3-44F0-86B8-3074AC4E311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62B44-DED3-44F0-86B8-3074AC4E311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62B44-DED3-44F0-86B8-3074AC4E311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362B44-DED3-44F0-86B8-3074AC4E311A}"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DEA1651-4F5E-4468-8B74-F86A3AF90C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362B44-DED3-44F0-86B8-3074AC4E311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362B44-DED3-44F0-86B8-3074AC4E311A}"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362B44-DED3-44F0-86B8-3074AC4E311A}"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62B44-DED3-44F0-86B8-3074AC4E311A}"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362B44-DED3-44F0-86B8-3074AC4E311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362B44-DED3-44F0-86B8-3074AC4E311A}"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A1651-4F5E-4468-8B74-F86A3AF90C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362B44-DED3-44F0-86B8-3074AC4E311A}" type="datetimeFigureOut">
              <a:rPr lang="en-US" smtClean="0"/>
              <a:t>1/23/2014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EA1651-4F5E-4468-8B74-F86A3AF90C0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ctrTitle"/>
          </p:nvPr>
        </p:nvSpPr>
        <p:spPr>
          <a:xfrm>
            <a:off x="3429000" y="228600"/>
            <a:ext cx="6629400" cy="1066800"/>
          </a:xfrm>
        </p:spPr>
        <p:txBody>
          <a:bodyPr>
            <a:normAutofit/>
          </a:bodyPr>
          <a:lstStyle/>
          <a:p>
            <a:r>
              <a:rPr lang="en-US" sz="6000" dirty="0" smtClean="0">
                <a:solidFill>
                  <a:srgbClr val="FF0000"/>
                </a:solidFill>
                <a:latin typeface="Baskerville Old Face" pitchFamily="18" charset="0"/>
              </a:rPr>
              <a:t>Depression</a:t>
            </a:r>
            <a:endParaRPr lang="en-US" sz="6000" dirty="0">
              <a:solidFill>
                <a:srgbClr val="FF0000"/>
              </a:solidFill>
              <a:latin typeface="Baskerville Old Face" pitchFamily="18" charset="0"/>
            </a:endParaRPr>
          </a:p>
        </p:txBody>
      </p:sp>
      <p:sp>
        <p:nvSpPr>
          <p:cNvPr id="3" name="Subtitle 2"/>
          <p:cNvSpPr>
            <a:spLocks noGrp="1"/>
          </p:cNvSpPr>
          <p:nvPr>
            <p:ph type="subTitle" idx="1"/>
          </p:nvPr>
        </p:nvSpPr>
        <p:spPr>
          <a:xfrm>
            <a:off x="3657600" y="1676400"/>
            <a:ext cx="6400800" cy="1752600"/>
          </a:xfrm>
        </p:spPr>
        <p:txBody>
          <a:bodyPr>
            <a:normAutofit/>
          </a:bodyPr>
          <a:lstStyle/>
          <a:p>
            <a:r>
              <a:rPr lang="en-US" sz="2800" dirty="0" err="1" smtClean="0">
                <a:solidFill>
                  <a:srgbClr val="FF0000"/>
                </a:solidFill>
                <a:latin typeface="Baskerville Old Face" pitchFamily="18" charset="0"/>
              </a:rPr>
              <a:t>Grazia</a:t>
            </a:r>
            <a:r>
              <a:rPr lang="en-US" sz="2800" dirty="0" smtClean="0">
                <a:solidFill>
                  <a:srgbClr val="FF0000"/>
                </a:solidFill>
                <a:latin typeface="Baskerville Old Face" pitchFamily="18" charset="0"/>
              </a:rPr>
              <a:t> De Vita</a:t>
            </a:r>
          </a:p>
          <a:p>
            <a:r>
              <a:rPr lang="en-US" sz="2800" dirty="0" smtClean="0">
                <a:solidFill>
                  <a:srgbClr val="FF0000"/>
                </a:solidFill>
                <a:latin typeface="Baskerville Old Face" pitchFamily="18" charset="0"/>
              </a:rPr>
              <a:t>Psychology, Period 8-9</a:t>
            </a:r>
          </a:p>
          <a:p>
            <a:r>
              <a:rPr lang="en-US" sz="2800" dirty="0" smtClean="0">
                <a:solidFill>
                  <a:srgbClr val="FF0000"/>
                </a:solidFill>
                <a:latin typeface="Baskerville Old Face" pitchFamily="18" charset="0"/>
              </a:rPr>
              <a:t>Mr. McBride</a:t>
            </a:r>
            <a:endParaRPr lang="en-US" sz="2800" dirty="0">
              <a:solidFill>
                <a:srgbClr val="FF0000"/>
              </a:solidFill>
              <a:latin typeface="Baskerville Old Face" pitchFamily="18" charset="0"/>
            </a:endParaRPr>
          </a:p>
        </p:txBody>
      </p:sp>
    </p:spTree>
    <p:extLst>
      <p:ext uri="{BB962C8B-B14F-4D97-AF65-F5344CB8AC3E}">
        <p14:creationId xmlns:p14="http://schemas.microsoft.com/office/powerpoint/2010/main" val="2649965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dirty="0" smtClean="0">
                <a:solidFill>
                  <a:srgbClr val="FF0000"/>
                </a:solidFill>
                <a:latin typeface="Baskerville Old Face"/>
                <a:cs typeface="Baskerville Old Face"/>
              </a:rPr>
              <a:t>Culture and Gender</a:t>
            </a:r>
            <a:endParaRPr lang="en-US" sz="6000" dirty="0">
              <a:solidFill>
                <a:srgbClr val="FF0000"/>
              </a:solidFill>
              <a:latin typeface="Baskerville Old Face"/>
              <a:cs typeface="Baskerville Old Face"/>
            </a:endParaRPr>
          </a:p>
        </p:txBody>
      </p:sp>
      <p:sp>
        <p:nvSpPr>
          <p:cNvPr id="3" name="Content Placeholder 2"/>
          <p:cNvSpPr>
            <a:spLocks noGrp="1"/>
          </p:cNvSpPr>
          <p:nvPr>
            <p:ph idx="1"/>
          </p:nvPr>
        </p:nvSpPr>
        <p:spPr>
          <a:xfrm>
            <a:off x="0" y="1447800"/>
            <a:ext cx="8839200" cy="5715000"/>
          </a:xfrm>
        </p:spPr>
        <p:txBody>
          <a:bodyPr>
            <a:normAutofit fontScale="32500" lnSpcReduction="20000"/>
          </a:bodyPr>
          <a:lstStyle/>
          <a:p>
            <a:r>
              <a:rPr lang="en-US" sz="8000" dirty="0" smtClean="0">
                <a:solidFill>
                  <a:srgbClr val="000000"/>
                </a:solidFill>
              </a:rPr>
              <a:t>6 million men reported symptoms related to depression. 12 million women did. </a:t>
            </a:r>
          </a:p>
          <a:p>
            <a:r>
              <a:rPr lang="en-US" sz="8000" dirty="0">
                <a:solidFill>
                  <a:srgbClr val="000000"/>
                </a:solidFill>
              </a:rPr>
              <a:t> </a:t>
            </a:r>
            <a:r>
              <a:rPr lang="en-US" sz="8000" dirty="0" smtClean="0">
                <a:solidFill>
                  <a:srgbClr val="000000"/>
                </a:solidFill>
              </a:rPr>
              <a:t>This does not say that there are more depressed women than men. It has been proven that is more socially acceptable for women to admit to being depressed than it is for men and so men are more likely to cope by engaging in risky or self-destructive behaviors. </a:t>
            </a:r>
          </a:p>
          <a:p>
            <a:r>
              <a:rPr lang="en-US" sz="8000" dirty="0">
                <a:solidFill>
                  <a:srgbClr val="000000"/>
                </a:solidFill>
              </a:rPr>
              <a:t> </a:t>
            </a:r>
            <a:r>
              <a:rPr lang="en-US" sz="8000" dirty="0" smtClean="0">
                <a:solidFill>
                  <a:srgbClr val="000000"/>
                </a:solidFill>
              </a:rPr>
              <a:t>More likely to suffer from </a:t>
            </a:r>
            <a:r>
              <a:rPr lang="en-US" sz="8000" u="sng" dirty="0" smtClean="0">
                <a:solidFill>
                  <a:srgbClr val="000000"/>
                </a:solidFill>
              </a:rPr>
              <a:t>MAJOR DEPRESSION: </a:t>
            </a:r>
          </a:p>
          <a:p>
            <a:pPr lvl="6"/>
            <a:r>
              <a:rPr lang="en-US" sz="5900" dirty="0">
                <a:solidFill>
                  <a:srgbClr val="000000"/>
                </a:solidFill>
              </a:rPr>
              <a:t> </a:t>
            </a:r>
            <a:r>
              <a:rPr lang="en-US" sz="5900" dirty="0" smtClean="0">
                <a:solidFill>
                  <a:srgbClr val="000000"/>
                </a:solidFill>
              </a:rPr>
              <a:t>45-64 year olds</a:t>
            </a:r>
          </a:p>
          <a:p>
            <a:pPr lvl="6"/>
            <a:r>
              <a:rPr lang="en-US" sz="5900" dirty="0">
                <a:solidFill>
                  <a:srgbClr val="000000"/>
                </a:solidFill>
              </a:rPr>
              <a:t> </a:t>
            </a:r>
            <a:r>
              <a:rPr lang="en-US" sz="5900" dirty="0" smtClean="0">
                <a:solidFill>
                  <a:srgbClr val="000000"/>
                </a:solidFill>
              </a:rPr>
              <a:t>women</a:t>
            </a:r>
          </a:p>
          <a:p>
            <a:pPr lvl="6"/>
            <a:r>
              <a:rPr lang="en-US" sz="5900" dirty="0" smtClean="0">
                <a:solidFill>
                  <a:srgbClr val="000000"/>
                </a:solidFill>
              </a:rPr>
              <a:t>blacks</a:t>
            </a:r>
          </a:p>
          <a:p>
            <a:pPr lvl="6"/>
            <a:r>
              <a:rPr lang="en-US" sz="5900" dirty="0">
                <a:solidFill>
                  <a:srgbClr val="000000"/>
                </a:solidFill>
              </a:rPr>
              <a:t> </a:t>
            </a:r>
            <a:r>
              <a:rPr lang="en-US" sz="5900" dirty="0" smtClean="0">
                <a:solidFill>
                  <a:srgbClr val="000000"/>
                </a:solidFill>
              </a:rPr>
              <a:t>persons with less than an HS education</a:t>
            </a:r>
          </a:p>
          <a:p>
            <a:pPr lvl="6"/>
            <a:r>
              <a:rPr lang="en-US" sz="5900" dirty="0">
                <a:solidFill>
                  <a:srgbClr val="000000"/>
                </a:solidFill>
              </a:rPr>
              <a:t> </a:t>
            </a:r>
            <a:r>
              <a:rPr lang="en-US" sz="5900" dirty="0" smtClean="0">
                <a:solidFill>
                  <a:srgbClr val="000000"/>
                </a:solidFill>
              </a:rPr>
              <a:t>those previously married</a:t>
            </a:r>
          </a:p>
          <a:p>
            <a:pPr lvl="6"/>
            <a:r>
              <a:rPr lang="en-US" sz="5900" dirty="0">
                <a:solidFill>
                  <a:srgbClr val="000000"/>
                </a:solidFill>
              </a:rPr>
              <a:t>u</a:t>
            </a:r>
            <a:r>
              <a:rPr lang="en-US" sz="5900" dirty="0" smtClean="0">
                <a:solidFill>
                  <a:srgbClr val="000000"/>
                </a:solidFill>
              </a:rPr>
              <a:t>nemployed people </a:t>
            </a:r>
          </a:p>
          <a:p>
            <a:pPr lvl="6"/>
            <a:r>
              <a:rPr lang="en-US" sz="5900" dirty="0">
                <a:solidFill>
                  <a:srgbClr val="000000"/>
                </a:solidFill>
              </a:rPr>
              <a:t>p</a:t>
            </a:r>
            <a:r>
              <a:rPr lang="en-US" sz="5900" dirty="0" smtClean="0">
                <a:solidFill>
                  <a:srgbClr val="000000"/>
                </a:solidFill>
              </a:rPr>
              <a:t>ersons without health insurance coverage </a:t>
            </a:r>
            <a:endParaRPr lang="en-US" sz="2200" u="sng" dirty="0" smtClean="0">
              <a:solidFill>
                <a:srgbClr val="000000"/>
              </a:solidFill>
            </a:endParaRPr>
          </a:p>
          <a:p>
            <a:pPr marL="137160" indent="0">
              <a:buNone/>
            </a:pPr>
            <a:endParaRPr lang="en-US" u="sng" dirty="0"/>
          </a:p>
        </p:txBody>
      </p:sp>
    </p:spTree>
    <p:extLst>
      <p:ext uri="{BB962C8B-B14F-4D97-AF65-F5344CB8AC3E}">
        <p14:creationId xmlns:p14="http://schemas.microsoft.com/office/powerpoint/2010/main" val="1962698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Baskerville Old Face"/>
                <a:cs typeface="Baskerville Old Face"/>
              </a:rPr>
              <a:t>Famous People</a:t>
            </a:r>
            <a:endParaRPr lang="en-US" sz="6000" dirty="0">
              <a:solidFill>
                <a:srgbClr val="FF0000"/>
              </a:solidFill>
              <a:latin typeface="Baskerville Old Face"/>
              <a:cs typeface="Baskerville Old Face"/>
            </a:endParaRPr>
          </a:p>
        </p:txBody>
      </p:sp>
      <p:sp>
        <p:nvSpPr>
          <p:cNvPr id="3" name="Content Placeholder 2"/>
          <p:cNvSpPr>
            <a:spLocks noGrp="1"/>
          </p:cNvSpPr>
          <p:nvPr>
            <p:ph idx="1"/>
          </p:nvPr>
        </p:nvSpPr>
        <p:spPr>
          <a:xfrm>
            <a:off x="457200" y="1600200"/>
            <a:ext cx="5562600" cy="4709160"/>
          </a:xfrm>
        </p:spPr>
        <p:txBody>
          <a:bodyPr>
            <a:normAutofit fontScale="70000" lnSpcReduction="20000"/>
          </a:bodyPr>
          <a:lstStyle/>
          <a:p>
            <a:r>
              <a:rPr lang="en-US" dirty="0" smtClean="0">
                <a:solidFill>
                  <a:srgbClr val="000090"/>
                </a:solidFill>
              </a:rPr>
              <a:t>Demi </a:t>
            </a:r>
            <a:r>
              <a:rPr lang="en-US" dirty="0" err="1" smtClean="0">
                <a:solidFill>
                  <a:srgbClr val="000090"/>
                </a:solidFill>
              </a:rPr>
              <a:t>Lovato</a:t>
            </a:r>
            <a:r>
              <a:rPr lang="en-US" dirty="0" smtClean="0">
                <a:solidFill>
                  <a:srgbClr val="000090"/>
                </a:solidFill>
              </a:rPr>
              <a:t> </a:t>
            </a:r>
            <a:r>
              <a:rPr lang="en-US" dirty="0" smtClean="0"/>
              <a:t>– bipolar disorder</a:t>
            </a:r>
          </a:p>
          <a:p>
            <a:r>
              <a:rPr lang="en-US" dirty="0"/>
              <a:t> </a:t>
            </a:r>
            <a:r>
              <a:rPr lang="en-US" dirty="0" smtClean="0">
                <a:solidFill>
                  <a:srgbClr val="000090"/>
                </a:solidFill>
              </a:rPr>
              <a:t>Princess Diana </a:t>
            </a:r>
            <a:r>
              <a:rPr lang="en-US" dirty="0" smtClean="0"/>
              <a:t>– postpartum depression</a:t>
            </a:r>
          </a:p>
          <a:p>
            <a:r>
              <a:rPr lang="en-US" dirty="0" smtClean="0">
                <a:solidFill>
                  <a:srgbClr val="000090"/>
                </a:solidFill>
              </a:rPr>
              <a:t>Billy Joel </a:t>
            </a:r>
            <a:r>
              <a:rPr lang="en-US" dirty="0" smtClean="0"/>
              <a:t>– depression, attempted suicide in 1970 at age 21</a:t>
            </a:r>
          </a:p>
          <a:p>
            <a:r>
              <a:rPr lang="en-US" dirty="0"/>
              <a:t> </a:t>
            </a:r>
            <a:r>
              <a:rPr lang="en-US" dirty="0" smtClean="0">
                <a:solidFill>
                  <a:srgbClr val="000090"/>
                </a:solidFill>
              </a:rPr>
              <a:t>Angelina Jolie </a:t>
            </a:r>
            <a:r>
              <a:rPr lang="en-US" dirty="0" smtClean="0"/>
              <a:t>– depression</a:t>
            </a:r>
          </a:p>
          <a:p>
            <a:r>
              <a:rPr lang="en-US" dirty="0" smtClean="0">
                <a:solidFill>
                  <a:srgbClr val="000090"/>
                </a:solidFill>
              </a:rPr>
              <a:t>Abraham Lincoln </a:t>
            </a:r>
            <a:r>
              <a:rPr lang="en-US" dirty="0" smtClean="0"/>
              <a:t>– depression, suicidal</a:t>
            </a:r>
          </a:p>
          <a:p>
            <a:r>
              <a:rPr lang="en-US" dirty="0" smtClean="0">
                <a:solidFill>
                  <a:srgbClr val="000090"/>
                </a:solidFill>
              </a:rPr>
              <a:t>J.K. Rowling </a:t>
            </a:r>
            <a:r>
              <a:rPr lang="en-US" dirty="0" smtClean="0"/>
              <a:t>– depression, suicidal  </a:t>
            </a:r>
          </a:p>
          <a:p>
            <a:r>
              <a:rPr lang="en-US" dirty="0">
                <a:solidFill>
                  <a:srgbClr val="000090"/>
                </a:solidFill>
              </a:rPr>
              <a:t> </a:t>
            </a:r>
            <a:r>
              <a:rPr lang="en-US" dirty="0" smtClean="0">
                <a:solidFill>
                  <a:srgbClr val="000090"/>
                </a:solidFill>
              </a:rPr>
              <a:t>Pete Wentz </a:t>
            </a:r>
            <a:r>
              <a:rPr lang="en-US" dirty="0" smtClean="0"/>
              <a:t>– depression since age 6</a:t>
            </a:r>
          </a:p>
          <a:p>
            <a:r>
              <a:rPr lang="en-US" dirty="0"/>
              <a:t> </a:t>
            </a:r>
            <a:r>
              <a:rPr lang="en-US" dirty="0" smtClean="0">
                <a:solidFill>
                  <a:srgbClr val="000090"/>
                </a:solidFill>
              </a:rPr>
              <a:t>Jim Carrey </a:t>
            </a:r>
            <a:r>
              <a:rPr lang="en-US" dirty="0" smtClean="0"/>
              <a:t>– depression </a:t>
            </a:r>
          </a:p>
          <a:p>
            <a:r>
              <a:rPr lang="en-US" dirty="0">
                <a:solidFill>
                  <a:srgbClr val="000090"/>
                </a:solidFill>
              </a:rPr>
              <a:t> </a:t>
            </a:r>
            <a:r>
              <a:rPr lang="en-US" dirty="0" smtClean="0">
                <a:solidFill>
                  <a:srgbClr val="000090"/>
                </a:solidFill>
              </a:rPr>
              <a:t>Owen Wilson </a:t>
            </a:r>
            <a:r>
              <a:rPr lang="en-US" dirty="0" smtClean="0"/>
              <a:t>– depression, attempted suicide in 2007 at age 39</a:t>
            </a:r>
          </a:p>
          <a:p>
            <a:r>
              <a:rPr lang="en-US" dirty="0"/>
              <a:t> </a:t>
            </a:r>
            <a:r>
              <a:rPr lang="en-US" dirty="0" smtClean="0">
                <a:solidFill>
                  <a:srgbClr val="000090"/>
                </a:solidFill>
              </a:rPr>
              <a:t>Kurt Cobain </a:t>
            </a:r>
            <a:r>
              <a:rPr lang="en-US" dirty="0" smtClean="0"/>
              <a:t>– depression, committed suicide in 1994 at age 27</a:t>
            </a:r>
            <a:endParaRPr lang="en-US" dirty="0"/>
          </a:p>
        </p:txBody>
      </p:sp>
      <p:pic>
        <p:nvPicPr>
          <p:cNvPr id="4" name="Picture 3" descr="Kurt Cobain L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752600"/>
            <a:ext cx="2819400" cy="3657600"/>
          </a:xfrm>
          <a:prstGeom prst="rect">
            <a:avLst/>
          </a:prstGeom>
        </p:spPr>
      </p:pic>
    </p:spTree>
    <p:extLst>
      <p:ext uri="{BB962C8B-B14F-4D97-AF65-F5344CB8AC3E}">
        <p14:creationId xmlns:p14="http://schemas.microsoft.com/office/powerpoint/2010/main" val="240258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rgbClr val="FF0000"/>
                </a:solidFill>
                <a:latin typeface="Baskerville Old Face"/>
                <a:cs typeface="Baskerville Old Face"/>
              </a:rPr>
              <a:t>Quiz</a:t>
            </a:r>
            <a:r>
              <a:rPr lang="en-US" dirty="0" smtClean="0"/>
              <a:t> </a:t>
            </a:r>
            <a:endParaRPr lang="en-US" dirty="0"/>
          </a:p>
        </p:txBody>
      </p:sp>
      <p:sp>
        <p:nvSpPr>
          <p:cNvPr id="4" name="TextBox 3"/>
          <p:cNvSpPr txBox="1"/>
          <p:nvPr/>
        </p:nvSpPr>
        <p:spPr>
          <a:xfrm>
            <a:off x="457200" y="1219200"/>
            <a:ext cx="7086600" cy="6001641"/>
          </a:xfrm>
          <a:prstGeom prst="rect">
            <a:avLst/>
          </a:prstGeom>
          <a:noFill/>
        </p:spPr>
        <p:txBody>
          <a:bodyPr wrap="square" rtlCol="0">
            <a:spAutoFit/>
          </a:bodyPr>
          <a:lstStyle/>
          <a:p>
            <a:pPr marL="137160" indent="0">
              <a:buNone/>
            </a:pPr>
            <a:r>
              <a:rPr lang="en-US" sz="1200" dirty="0"/>
              <a:t>1.) What kind of disorder is depression classified as? </a:t>
            </a:r>
          </a:p>
          <a:p>
            <a:pPr marL="137160" indent="0">
              <a:buNone/>
            </a:pPr>
            <a:r>
              <a:rPr lang="en-US" sz="1200" dirty="0"/>
              <a:t>A.) anxiety disorder</a:t>
            </a:r>
          </a:p>
          <a:p>
            <a:pPr marL="137160" indent="0">
              <a:buNone/>
            </a:pPr>
            <a:r>
              <a:rPr lang="en-US" sz="1200" dirty="0"/>
              <a:t>B.) mood disorder</a:t>
            </a:r>
          </a:p>
          <a:p>
            <a:pPr marL="137160" indent="0">
              <a:buNone/>
            </a:pPr>
            <a:r>
              <a:rPr lang="en-US" sz="1200" dirty="0"/>
              <a:t>C.) personality disorder</a:t>
            </a:r>
          </a:p>
          <a:p>
            <a:pPr marL="137160" indent="0">
              <a:buNone/>
            </a:pPr>
            <a:r>
              <a:rPr lang="en-US" sz="1200" dirty="0"/>
              <a:t>D.) dissociative disorder</a:t>
            </a:r>
          </a:p>
          <a:p>
            <a:pPr marL="137160" indent="0">
              <a:buNone/>
            </a:pPr>
            <a:endParaRPr lang="en-US" sz="1200" dirty="0"/>
          </a:p>
          <a:p>
            <a:pPr marL="137160" indent="0">
              <a:buNone/>
            </a:pPr>
            <a:r>
              <a:rPr lang="en-US" sz="1200" dirty="0"/>
              <a:t>2.) Which of the following is a symptom of depression?</a:t>
            </a:r>
          </a:p>
          <a:p>
            <a:pPr marL="137160" indent="0">
              <a:buNone/>
            </a:pPr>
            <a:r>
              <a:rPr lang="en-US" sz="1200" dirty="0"/>
              <a:t>A.) getting wrinkles</a:t>
            </a:r>
          </a:p>
          <a:p>
            <a:pPr marL="137160" indent="0">
              <a:buNone/>
            </a:pPr>
            <a:r>
              <a:rPr lang="en-US" sz="1200" dirty="0"/>
              <a:t>B.) excessive sweating</a:t>
            </a:r>
          </a:p>
          <a:p>
            <a:pPr marL="137160" indent="0">
              <a:buNone/>
            </a:pPr>
            <a:r>
              <a:rPr lang="en-US" sz="1200" dirty="0"/>
              <a:t>C.) appearing pale</a:t>
            </a:r>
          </a:p>
          <a:p>
            <a:pPr marL="137160" indent="0">
              <a:buNone/>
            </a:pPr>
            <a:r>
              <a:rPr lang="en-US" sz="1200" dirty="0"/>
              <a:t>D.) suicidal thoughts</a:t>
            </a:r>
          </a:p>
          <a:p>
            <a:pPr marL="137160" indent="0">
              <a:buNone/>
            </a:pPr>
            <a:endParaRPr lang="en-US" sz="1200" dirty="0"/>
          </a:p>
          <a:p>
            <a:pPr marL="137160" indent="0">
              <a:buNone/>
            </a:pPr>
            <a:r>
              <a:rPr lang="en-US" sz="1200" dirty="0"/>
              <a:t>3.) Which of the following is the most common form of depression?</a:t>
            </a:r>
          </a:p>
          <a:p>
            <a:pPr marL="137160" indent="0">
              <a:buNone/>
            </a:pPr>
            <a:r>
              <a:rPr lang="en-US" sz="1200" dirty="0"/>
              <a:t>A.) major depression</a:t>
            </a:r>
          </a:p>
          <a:p>
            <a:pPr marL="137160" indent="0">
              <a:buNone/>
            </a:pPr>
            <a:r>
              <a:rPr lang="en-US" sz="1200" dirty="0"/>
              <a:t>B.) postpartum depression</a:t>
            </a:r>
          </a:p>
          <a:p>
            <a:pPr marL="137160" indent="0">
              <a:buNone/>
            </a:pPr>
            <a:r>
              <a:rPr lang="en-US" sz="1200" dirty="0"/>
              <a:t>C.) dysthymia </a:t>
            </a:r>
          </a:p>
          <a:p>
            <a:pPr marL="137160" indent="0">
              <a:buNone/>
            </a:pPr>
            <a:r>
              <a:rPr lang="en-US" sz="1200" dirty="0"/>
              <a:t>D.) bipolar disorder</a:t>
            </a:r>
          </a:p>
          <a:p>
            <a:pPr marL="137160" indent="0">
              <a:buNone/>
            </a:pPr>
            <a:endParaRPr lang="en-US" sz="1200" dirty="0"/>
          </a:p>
          <a:p>
            <a:pPr marL="137160" indent="0">
              <a:buNone/>
            </a:pPr>
            <a:r>
              <a:rPr lang="en-US" sz="1200" dirty="0"/>
              <a:t>4.) Which of the following can cause depression?</a:t>
            </a:r>
          </a:p>
          <a:p>
            <a:pPr marL="137160" indent="0">
              <a:buNone/>
            </a:pPr>
            <a:r>
              <a:rPr lang="en-US" sz="1200" dirty="0"/>
              <a:t>A.) death or loss of a loved one</a:t>
            </a:r>
          </a:p>
          <a:p>
            <a:pPr marL="137160" indent="0">
              <a:buNone/>
            </a:pPr>
            <a:r>
              <a:rPr lang="en-US" sz="1200" dirty="0"/>
              <a:t>B.) genetics</a:t>
            </a:r>
          </a:p>
          <a:p>
            <a:pPr marL="137160" indent="0">
              <a:buNone/>
            </a:pPr>
            <a:r>
              <a:rPr lang="en-US" sz="1200" dirty="0"/>
              <a:t>C.) substance abuse </a:t>
            </a:r>
          </a:p>
          <a:p>
            <a:pPr marL="137160" indent="0">
              <a:buNone/>
            </a:pPr>
            <a:r>
              <a:rPr lang="en-US" sz="1200" dirty="0"/>
              <a:t>D.) all of the above</a:t>
            </a:r>
          </a:p>
          <a:p>
            <a:pPr marL="137160" indent="0">
              <a:buNone/>
            </a:pPr>
            <a:endParaRPr lang="en-US" sz="1200" dirty="0"/>
          </a:p>
          <a:p>
            <a:pPr marL="137160" indent="0">
              <a:buNone/>
            </a:pPr>
            <a:r>
              <a:rPr lang="en-US" sz="1200" dirty="0"/>
              <a:t>5.) Which of the following is the most effective way to treat depression?</a:t>
            </a:r>
          </a:p>
          <a:p>
            <a:pPr marL="137160" indent="0">
              <a:buNone/>
            </a:pPr>
            <a:r>
              <a:rPr lang="en-US" sz="1200" dirty="0"/>
              <a:t>A.) self-help</a:t>
            </a:r>
          </a:p>
          <a:p>
            <a:pPr marL="137160" indent="0">
              <a:buNone/>
            </a:pPr>
            <a:r>
              <a:rPr lang="en-US" sz="1200" dirty="0"/>
              <a:t>B.) antidepressants </a:t>
            </a:r>
          </a:p>
          <a:p>
            <a:pPr marL="137160" indent="0">
              <a:buNone/>
            </a:pPr>
            <a:r>
              <a:rPr lang="en-US" sz="1200" dirty="0"/>
              <a:t>C.) light therapy</a:t>
            </a:r>
          </a:p>
          <a:p>
            <a:pPr marL="137160" indent="0">
              <a:buNone/>
            </a:pPr>
            <a:r>
              <a:rPr lang="en-US" sz="1200" dirty="0"/>
              <a:t>D.) psychotherapy “talk therapy”</a:t>
            </a:r>
          </a:p>
          <a:p>
            <a:pPr marL="137160" indent="0">
              <a:buNone/>
            </a:pPr>
            <a:endParaRPr lang="en-US" dirty="0"/>
          </a:p>
          <a:p>
            <a:endParaRPr lang="en-US" dirty="0"/>
          </a:p>
        </p:txBody>
      </p:sp>
      <p:pic>
        <p:nvPicPr>
          <p:cNvPr id="6" name="Picture 5" descr="question-mar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81200"/>
            <a:ext cx="2946400" cy="3352800"/>
          </a:xfrm>
          <a:prstGeom prst="rect">
            <a:avLst/>
          </a:prstGeom>
        </p:spPr>
      </p:pic>
    </p:spTree>
    <p:extLst>
      <p:ext uri="{BB962C8B-B14F-4D97-AF65-F5344CB8AC3E}">
        <p14:creationId xmlns:p14="http://schemas.microsoft.com/office/powerpoint/2010/main" val="394371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0000"/>
                </a:solidFill>
                <a:latin typeface="Baskerville Old Face"/>
                <a:cs typeface="Baskerville Old Face"/>
              </a:rPr>
              <a:t>Bibliography</a:t>
            </a:r>
            <a:r>
              <a:rPr lang="en-US" dirty="0" smtClean="0"/>
              <a:t> </a:t>
            </a:r>
            <a:endParaRPr lang="en-US" dirty="0"/>
          </a:p>
        </p:txBody>
      </p:sp>
      <p:sp>
        <p:nvSpPr>
          <p:cNvPr id="3" name="Content Placeholder 2"/>
          <p:cNvSpPr>
            <a:spLocks noGrp="1"/>
          </p:cNvSpPr>
          <p:nvPr>
            <p:ph idx="1"/>
          </p:nvPr>
        </p:nvSpPr>
        <p:spPr>
          <a:xfrm>
            <a:off x="457200" y="1752600"/>
            <a:ext cx="7924800" cy="3657600"/>
          </a:xfrm>
        </p:spPr>
        <p:txBody>
          <a:bodyPr>
            <a:normAutofit fontScale="25000" lnSpcReduction="20000"/>
          </a:bodyPr>
          <a:lstStyle/>
          <a:p>
            <a:r>
              <a:rPr lang="en-US" sz="8000" i="1" dirty="0" err="1">
                <a:solidFill>
                  <a:schemeClr val="bg1"/>
                </a:solidFill>
              </a:rPr>
              <a:t>PSYweb</a:t>
            </a:r>
            <a:r>
              <a:rPr lang="en-US" sz="8000" i="1" dirty="0">
                <a:solidFill>
                  <a:schemeClr val="bg1"/>
                </a:solidFill>
              </a:rPr>
              <a:t> complete mental health site</a:t>
            </a:r>
            <a:r>
              <a:rPr lang="en-US" sz="8000" dirty="0">
                <a:solidFill>
                  <a:schemeClr val="bg1"/>
                </a:solidFill>
              </a:rPr>
              <a:t>. (2010, May). Retrieved from </a:t>
            </a:r>
            <a:r>
              <a:rPr lang="en-US" sz="8000" dirty="0" smtClean="0">
                <a:solidFill>
                  <a:schemeClr val="bg1"/>
                </a:solidFill>
              </a:rPr>
              <a:t>http://psyweb.com/ </a:t>
            </a:r>
          </a:p>
          <a:p>
            <a:endParaRPr lang="en-US" sz="8000" dirty="0" smtClean="0">
              <a:solidFill>
                <a:schemeClr val="bg1"/>
              </a:solidFill>
            </a:endParaRPr>
          </a:p>
          <a:p>
            <a:r>
              <a:rPr lang="en-US" sz="8000" i="1" dirty="0" smtClean="0">
                <a:solidFill>
                  <a:schemeClr val="bg1"/>
                </a:solidFill>
              </a:rPr>
              <a:t>Depression </a:t>
            </a:r>
            <a:r>
              <a:rPr lang="en-US" sz="8000" i="1" dirty="0">
                <a:solidFill>
                  <a:schemeClr val="bg1"/>
                </a:solidFill>
              </a:rPr>
              <a:t>and mental health disorders | List of Psychological Disorders</a:t>
            </a:r>
            <a:r>
              <a:rPr lang="en-US" sz="8000" dirty="0">
                <a:solidFill>
                  <a:schemeClr val="bg1"/>
                </a:solidFill>
              </a:rPr>
              <a:t>. (</a:t>
            </a:r>
            <a:r>
              <a:rPr lang="en-US" sz="8000" dirty="0" err="1">
                <a:solidFill>
                  <a:schemeClr val="bg1"/>
                </a:solidFill>
              </a:rPr>
              <a:t>n.d.</a:t>
            </a:r>
            <a:r>
              <a:rPr lang="en-US" sz="8000" dirty="0">
                <a:solidFill>
                  <a:schemeClr val="bg1"/>
                </a:solidFill>
              </a:rPr>
              <a:t>). Retrieved from http://www.depression-guide.com/disorder-list-</a:t>
            </a:r>
            <a:r>
              <a:rPr lang="en-US" sz="8000" dirty="0" smtClean="0">
                <a:solidFill>
                  <a:schemeClr val="bg1"/>
                </a:solidFill>
              </a:rPr>
              <a:t>alpha.htm</a:t>
            </a:r>
          </a:p>
          <a:p>
            <a:endParaRPr lang="en-US" sz="8000" dirty="0">
              <a:solidFill>
                <a:schemeClr val="bg1"/>
              </a:solidFill>
            </a:endParaRPr>
          </a:p>
          <a:p>
            <a:r>
              <a:rPr lang="en-US" sz="8000" dirty="0" err="1">
                <a:solidFill>
                  <a:schemeClr val="bg1"/>
                </a:solidFill>
              </a:rPr>
              <a:t>Schimelpfening</a:t>
            </a:r>
            <a:r>
              <a:rPr lang="en-US" sz="8000" dirty="0">
                <a:solidFill>
                  <a:schemeClr val="bg1"/>
                </a:solidFill>
              </a:rPr>
              <a:t>, N. (2011, September 19). </a:t>
            </a:r>
            <a:r>
              <a:rPr lang="en-US" sz="8000" i="1" dirty="0">
                <a:solidFill>
                  <a:schemeClr val="bg1"/>
                </a:solidFill>
              </a:rPr>
              <a:t>Living With the Stigma of Mental Illness</a:t>
            </a:r>
            <a:r>
              <a:rPr lang="en-US" sz="8000" dirty="0">
                <a:solidFill>
                  <a:schemeClr val="bg1"/>
                </a:solidFill>
              </a:rPr>
              <a:t>. Retrieved from http://</a:t>
            </a:r>
            <a:r>
              <a:rPr lang="en-US" sz="8000" dirty="0" err="1">
                <a:solidFill>
                  <a:schemeClr val="bg1"/>
                </a:solidFill>
              </a:rPr>
              <a:t>depression.about.com</a:t>
            </a:r>
            <a:r>
              <a:rPr lang="en-US" sz="8000" dirty="0">
                <a:solidFill>
                  <a:schemeClr val="bg1"/>
                </a:solidFill>
              </a:rPr>
              <a:t>/</a:t>
            </a:r>
            <a:r>
              <a:rPr lang="en-US" sz="8000" dirty="0" err="1">
                <a:solidFill>
                  <a:schemeClr val="bg1"/>
                </a:solidFill>
              </a:rPr>
              <a:t>cs</a:t>
            </a:r>
            <a:r>
              <a:rPr lang="en-US" sz="8000" dirty="0">
                <a:solidFill>
                  <a:schemeClr val="bg1"/>
                </a:solidFill>
              </a:rPr>
              <a:t>/stigma/a/</a:t>
            </a:r>
            <a:r>
              <a:rPr lang="en-US" sz="8000" dirty="0" err="1" smtClean="0">
                <a:solidFill>
                  <a:schemeClr val="bg1"/>
                </a:solidFill>
              </a:rPr>
              <a:t>markofthebeast.htm</a:t>
            </a:r>
            <a:r>
              <a:rPr lang="en-US" sz="8000" dirty="0" smtClean="0">
                <a:solidFill>
                  <a:schemeClr val="bg1"/>
                </a:solidFill>
              </a:rPr>
              <a:t> </a:t>
            </a:r>
          </a:p>
          <a:p>
            <a:endParaRPr lang="en-US" sz="8000" dirty="0" smtClean="0">
              <a:solidFill>
                <a:schemeClr val="bg1"/>
              </a:solidFill>
            </a:endParaRPr>
          </a:p>
          <a:p>
            <a:r>
              <a:rPr lang="en-US" sz="8000" dirty="0">
                <a:solidFill>
                  <a:schemeClr val="bg1"/>
                </a:solidFill>
              </a:rPr>
              <a:t>National Alliance on Mental Illness (1996). </a:t>
            </a:r>
            <a:r>
              <a:rPr lang="en-US" sz="8000" i="1" dirty="0">
                <a:solidFill>
                  <a:schemeClr val="bg1"/>
                </a:solidFill>
              </a:rPr>
              <a:t>NAMI: National Alliance on Mental Illness - Mental Health Support, Education and Advocacy</a:t>
            </a:r>
            <a:r>
              <a:rPr lang="en-US" sz="8000" dirty="0">
                <a:solidFill>
                  <a:schemeClr val="bg1"/>
                </a:solidFill>
              </a:rPr>
              <a:t>. Retrieved from http://www.nami.org</a:t>
            </a:r>
            <a:r>
              <a:rPr lang="en-US" sz="8000" dirty="0" smtClean="0">
                <a:solidFill>
                  <a:schemeClr val="bg1"/>
                </a:solidFill>
              </a:rPr>
              <a:t>/</a:t>
            </a:r>
          </a:p>
          <a:p>
            <a:endParaRPr lang="en-US" dirty="0" smtClean="0"/>
          </a:p>
          <a:p>
            <a:endParaRPr lang="en-US" dirty="0" smtClean="0"/>
          </a:p>
          <a:p>
            <a:endParaRPr lang="en-US" dirty="0"/>
          </a:p>
        </p:txBody>
      </p:sp>
    </p:spTree>
    <p:extLst>
      <p:ext uri="{BB962C8B-B14F-4D97-AF65-F5344CB8AC3E}">
        <p14:creationId xmlns:p14="http://schemas.microsoft.com/office/powerpoint/2010/main" val="16915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Baskerville Old Face" pitchFamily="18" charset="0"/>
              </a:rPr>
              <a:t>What is Depression?</a:t>
            </a:r>
            <a:endParaRPr lang="en-US" sz="6000" dirty="0">
              <a:solidFill>
                <a:srgbClr val="FF0000"/>
              </a:solidFill>
              <a:latin typeface="Baskerville Old Face" pitchFamily="18" charset="0"/>
            </a:endParaRPr>
          </a:p>
        </p:txBody>
      </p:sp>
      <p:sp>
        <p:nvSpPr>
          <p:cNvPr id="3" name="Content Placeholder 2"/>
          <p:cNvSpPr>
            <a:spLocks noGrp="1"/>
          </p:cNvSpPr>
          <p:nvPr>
            <p:ph idx="1"/>
          </p:nvPr>
        </p:nvSpPr>
        <p:spPr>
          <a:xfrm>
            <a:off x="228600" y="1905000"/>
            <a:ext cx="5257800" cy="4709160"/>
          </a:xfrm>
        </p:spPr>
        <p:txBody>
          <a:bodyPr>
            <a:normAutofit fontScale="92500"/>
          </a:bodyPr>
          <a:lstStyle/>
          <a:p>
            <a:r>
              <a:rPr lang="en-US" dirty="0" smtClean="0">
                <a:solidFill>
                  <a:schemeClr val="bg1">
                    <a:lumMod val="95000"/>
                    <a:lumOff val="5000"/>
                  </a:schemeClr>
                </a:solidFill>
                <a:latin typeface="Baskerville Old Face" pitchFamily="18" charset="0"/>
              </a:rPr>
              <a:t>Severe despondency and dejection typically felt over a period of time and accompanied by feelings of hopelessness and inadequacy </a:t>
            </a:r>
          </a:p>
          <a:p>
            <a:r>
              <a:rPr lang="en-US" dirty="0" smtClean="0">
                <a:solidFill>
                  <a:schemeClr val="bg1">
                    <a:lumMod val="95000"/>
                    <a:lumOff val="5000"/>
                  </a:schemeClr>
                </a:solidFill>
                <a:latin typeface="Baskerville Old Face" pitchFamily="18" charset="0"/>
              </a:rPr>
              <a:t>Classified as a mood disorder</a:t>
            </a:r>
          </a:p>
          <a:p>
            <a:pPr lvl="5"/>
            <a:r>
              <a:rPr lang="en-US" sz="2800" dirty="0" smtClean="0">
                <a:solidFill>
                  <a:schemeClr val="bg1">
                    <a:lumMod val="95000"/>
                    <a:lumOff val="5000"/>
                  </a:schemeClr>
                </a:solidFill>
                <a:latin typeface="Baskerville Old Face" pitchFamily="18" charset="0"/>
              </a:rPr>
              <a:t>A psychological disorder characterized by the elevation or lowering of a person’s mood</a:t>
            </a:r>
          </a:p>
          <a:p>
            <a:r>
              <a:rPr lang="en-US" dirty="0">
                <a:solidFill>
                  <a:schemeClr val="bg1">
                    <a:lumMod val="95000"/>
                    <a:lumOff val="5000"/>
                  </a:schemeClr>
                </a:solidFill>
              </a:rPr>
              <a:t> </a:t>
            </a:r>
            <a:r>
              <a:rPr lang="en-US" dirty="0" smtClean="0">
                <a:solidFill>
                  <a:schemeClr val="bg1">
                    <a:lumMod val="95000"/>
                    <a:lumOff val="5000"/>
                  </a:schemeClr>
                </a:solidFill>
                <a:latin typeface="Baskerville Old Face" pitchFamily="18" charset="0"/>
              </a:rPr>
              <a:t>It is an illness, NOT an emotion</a:t>
            </a:r>
            <a:endParaRPr lang="en-US" dirty="0">
              <a:solidFill>
                <a:schemeClr val="bg1">
                  <a:lumMod val="95000"/>
                  <a:lumOff val="5000"/>
                </a:schemeClr>
              </a:solidFill>
              <a:latin typeface="Baskerville Old Face"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057400"/>
            <a:ext cx="3048000" cy="4114800"/>
          </a:xfrm>
          <a:prstGeom prst="rect">
            <a:avLst/>
          </a:prstGeom>
        </p:spPr>
      </p:pic>
    </p:spTree>
    <p:extLst>
      <p:ext uri="{BB962C8B-B14F-4D97-AF65-F5344CB8AC3E}">
        <p14:creationId xmlns:p14="http://schemas.microsoft.com/office/powerpoint/2010/main" val="1603997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6000" dirty="0" smtClean="0">
                <a:solidFill>
                  <a:srgbClr val="FF0000"/>
                </a:solidFill>
                <a:latin typeface="Baskerville Old Face" pitchFamily="18" charset="0"/>
              </a:rPr>
              <a:t>Symptoms</a:t>
            </a:r>
            <a:endParaRPr lang="en-US" sz="6000" dirty="0">
              <a:solidFill>
                <a:srgbClr val="FF0000"/>
              </a:solidFill>
              <a:latin typeface="Baskerville Old Face" pitchFamily="18" charset="0"/>
            </a:endParaRPr>
          </a:p>
        </p:txBody>
      </p:sp>
      <p:sp>
        <p:nvSpPr>
          <p:cNvPr id="3" name="Content Placeholder 2"/>
          <p:cNvSpPr>
            <a:spLocks noGrp="1"/>
          </p:cNvSpPr>
          <p:nvPr>
            <p:ph idx="1"/>
          </p:nvPr>
        </p:nvSpPr>
        <p:spPr>
          <a:xfrm>
            <a:off x="533400" y="1143000"/>
            <a:ext cx="8001000" cy="2895600"/>
          </a:xfrm>
        </p:spPr>
        <p:txBody>
          <a:bodyPr>
            <a:normAutofit fontScale="77500" lnSpcReduction="20000"/>
          </a:bodyPr>
          <a:lstStyle/>
          <a:p>
            <a:r>
              <a:rPr lang="en-US" sz="2400" dirty="0" smtClean="0">
                <a:solidFill>
                  <a:schemeClr val="bg1"/>
                </a:solidFill>
                <a:latin typeface="Baskerville Old Face" pitchFamily="18" charset="0"/>
              </a:rPr>
              <a:t>Feelings of hopelessness, worthlessness, or guilt, loss of interest or pleasure, appetite or weight changes, sleeping problems, decreased energy, thinking or focusing problems, unexplainable aches or pains that do not improve with medicine or seem to have a direct cause, suicidal thoughts or plans</a:t>
            </a:r>
          </a:p>
          <a:p>
            <a:endParaRPr lang="en-US" sz="2400" dirty="0">
              <a:solidFill>
                <a:schemeClr val="bg1"/>
              </a:solidFill>
              <a:latin typeface="Baskerville Old Face" pitchFamily="18" charset="0"/>
            </a:endParaRPr>
          </a:p>
          <a:p>
            <a:r>
              <a:rPr lang="en-US" sz="2400" dirty="0" smtClean="0">
                <a:solidFill>
                  <a:schemeClr val="bg1"/>
                </a:solidFill>
                <a:latin typeface="Baskerville Old Face" pitchFamily="18" charset="0"/>
              </a:rPr>
              <a:t>Blank faces or stares, lying in bed more than usual, blaming him/herself a lot, talking down on his/herself, frequent crying episodes, increased agitation or restlessness, slowed gait, speaking about life as if it is generally horrible</a:t>
            </a:r>
          </a:p>
          <a:p>
            <a:endParaRPr lang="en-US" sz="2400" dirty="0">
              <a:solidFill>
                <a:schemeClr val="bg1"/>
              </a:solidFill>
              <a:latin typeface="Baskerville Old Face" pitchFamily="18" charset="0"/>
            </a:endParaRPr>
          </a:p>
          <a:p>
            <a:r>
              <a:rPr lang="en-US" sz="2400" dirty="0" smtClean="0">
                <a:solidFill>
                  <a:schemeClr val="bg1"/>
                </a:solidFill>
                <a:latin typeface="Baskerville Old Face" pitchFamily="18" charset="0"/>
              </a:rPr>
              <a:t>Not everyone shows symptoms</a:t>
            </a:r>
            <a:endParaRPr lang="en-US" sz="2400" dirty="0">
              <a:solidFill>
                <a:schemeClr val="bg1"/>
              </a:solidFill>
              <a:latin typeface="Baskerville Old Face" pitchFamily="18" charset="0"/>
            </a:endParaRPr>
          </a:p>
        </p:txBody>
      </p:sp>
      <p:pic>
        <p:nvPicPr>
          <p:cNvPr id="4" name="Picture 3" descr="depression_com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038600"/>
            <a:ext cx="7543800" cy="2609850"/>
          </a:xfrm>
          <a:prstGeom prst="rect">
            <a:avLst/>
          </a:prstGeom>
        </p:spPr>
      </p:pic>
    </p:spTree>
    <p:extLst>
      <p:ext uri="{BB962C8B-B14F-4D97-AF65-F5344CB8AC3E}">
        <p14:creationId xmlns:p14="http://schemas.microsoft.com/office/powerpoint/2010/main" val="343829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229600" cy="1143000"/>
          </a:xfrm>
        </p:spPr>
        <p:txBody>
          <a:bodyPr>
            <a:normAutofit/>
          </a:bodyPr>
          <a:lstStyle/>
          <a:p>
            <a:r>
              <a:rPr lang="en-US" sz="6000" dirty="0" smtClean="0">
                <a:solidFill>
                  <a:srgbClr val="FF0000"/>
                </a:solidFill>
                <a:latin typeface="Baskerville Old Face" pitchFamily="18" charset="0"/>
              </a:rPr>
              <a:t>Diagnosis</a:t>
            </a:r>
            <a:endParaRPr lang="en-US" sz="6000" dirty="0">
              <a:solidFill>
                <a:srgbClr val="FF0000"/>
              </a:solidFill>
              <a:latin typeface="Baskerville Old Face" pitchFamily="18" charset="0"/>
            </a:endParaRPr>
          </a:p>
        </p:txBody>
      </p:sp>
      <p:sp>
        <p:nvSpPr>
          <p:cNvPr id="3" name="Content Placeholder 2"/>
          <p:cNvSpPr>
            <a:spLocks noGrp="1"/>
          </p:cNvSpPr>
          <p:nvPr>
            <p:ph idx="1"/>
          </p:nvPr>
        </p:nvSpPr>
        <p:spPr>
          <a:xfrm>
            <a:off x="304800" y="1371600"/>
            <a:ext cx="4648200" cy="2971800"/>
          </a:xfrm>
        </p:spPr>
        <p:txBody>
          <a:bodyPr>
            <a:noAutofit/>
          </a:bodyPr>
          <a:lstStyle/>
          <a:p>
            <a:r>
              <a:rPr lang="en-US" sz="2000" dirty="0" smtClean="0">
                <a:solidFill>
                  <a:schemeClr val="bg1"/>
                </a:solidFill>
                <a:latin typeface="Baskerville Old Face" pitchFamily="18" charset="0"/>
              </a:rPr>
              <a:t>Underdiagnosed and undertreated due to general practitioners failing to recognize it and the fact that the inertia created by the disorder itself acts as a barrier to take action.</a:t>
            </a:r>
          </a:p>
          <a:p>
            <a:r>
              <a:rPr lang="en-US" sz="2000" dirty="0">
                <a:solidFill>
                  <a:schemeClr val="bg1"/>
                </a:solidFill>
                <a:latin typeface="Baskerville Old Face" pitchFamily="18" charset="0"/>
              </a:rPr>
              <a:t>P</a:t>
            </a:r>
            <a:r>
              <a:rPr lang="en-US" sz="2000" dirty="0" smtClean="0">
                <a:solidFill>
                  <a:schemeClr val="bg1"/>
                </a:solidFill>
                <a:latin typeface="Baskerville Old Face" pitchFamily="18" charset="0"/>
              </a:rPr>
              <a:t>hysical exam by a doctor. Rules out certain viruses, illnesses, or medicines that may cause depression-like symptoms. </a:t>
            </a:r>
          </a:p>
          <a:p>
            <a:r>
              <a:rPr lang="en-US" sz="2000" dirty="0" smtClean="0">
                <a:solidFill>
                  <a:schemeClr val="bg1"/>
                </a:solidFill>
                <a:latin typeface="Baskerville Old Face" pitchFamily="18" charset="0"/>
              </a:rPr>
              <a:t>Past episodes of depression?</a:t>
            </a:r>
          </a:p>
          <a:p>
            <a:r>
              <a:rPr lang="en-US" sz="2000" dirty="0" smtClean="0">
                <a:solidFill>
                  <a:schemeClr val="bg1"/>
                </a:solidFill>
                <a:latin typeface="Baskerville Old Face" pitchFamily="18" charset="0"/>
              </a:rPr>
              <a:t>Family history</a:t>
            </a:r>
          </a:p>
          <a:p>
            <a:r>
              <a:rPr lang="en-US" sz="2000" dirty="0" smtClean="0">
                <a:solidFill>
                  <a:schemeClr val="bg1"/>
                </a:solidFill>
                <a:latin typeface="Baskerville Old Face" pitchFamily="18" charset="0"/>
              </a:rPr>
              <a:t>Laboratory tests not useful</a:t>
            </a:r>
          </a:p>
          <a:p>
            <a:r>
              <a:rPr lang="en-US" sz="2000" dirty="0" smtClean="0">
                <a:solidFill>
                  <a:schemeClr val="bg1"/>
                </a:solidFill>
                <a:latin typeface="Baskerville Old Face" pitchFamily="18" charset="0"/>
              </a:rPr>
              <a:t>Asking questions is the key</a:t>
            </a:r>
          </a:p>
          <a:p>
            <a:endParaRPr lang="en-US" sz="2000" dirty="0">
              <a:latin typeface="Baskerville Old Face"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700" y="1828800"/>
            <a:ext cx="3581400" cy="4191000"/>
          </a:xfrm>
          <a:prstGeom prst="rect">
            <a:avLst/>
          </a:prstGeom>
        </p:spPr>
      </p:pic>
    </p:spTree>
    <p:extLst>
      <p:ext uri="{BB962C8B-B14F-4D97-AF65-F5344CB8AC3E}">
        <p14:creationId xmlns:p14="http://schemas.microsoft.com/office/powerpoint/2010/main" val="1584146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FF0000"/>
                </a:solidFill>
                <a:latin typeface="Baskerville Old Face"/>
                <a:cs typeface="Baskerville Old Face"/>
              </a:rPr>
              <a:t>Types of Depression</a:t>
            </a:r>
            <a:endParaRPr lang="en-US" sz="6000" dirty="0">
              <a:solidFill>
                <a:srgbClr val="FF0000"/>
              </a:solidFill>
              <a:latin typeface="Baskerville Old Face"/>
              <a:cs typeface="Baskerville Old Face"/>
            </a:endParaRPr>
          </a:p>
        </p:txBody>
      </p:sp>
      <p:sp>
        <p:nvSpPr>
          <p:cNvPr id="3" name="Content Placeholder 2"/>
          <p:cNvSpPr>
            <a:spLocks noGrp="1"/>
          </p:cNvSpPr>
          <p:nvPr>
            <p:ph idx="1"/>
          </p:nvPr>
        </p:nvSpPr>
        <p:spPr>
          <a:xfrm>
            <a:off x="152400" y="1676400"/>
            <a:ext cx="5181600" cy="4709160"/>
          </a:xfrm>
        </p:spPr>
        <p:txBody>
          <a:bodyPr>
            <a:normAutofit fontScale="77500" lnSpcReduction="20000"/>
          </a:bodyPr>
          <a:lstStyle/>
          <a:p>
            <a:r>
              <a:rPr lang="en-US" sz="2000" dirty="0" smtClean="0">
                <a:solidFill>
                  <a:srgbClr val="000090"/>
                </a:solidFill>
              </a:rPr>
              <a:t>Major Depression </a:t>
            </a:r>
            <a:r>
              <a:rPr lang="en-US" sz="2000" dirty="0" smtClean="0">
                <a:solidFill>
                  <a:schemeClr val="bg1"/>
                </a:solidFill>
              </a:rPr>
              <a:t>or </a:t>
            </a:r>
            <a:r>
              <a:rPr lang="en-US" sz="2000" dirty="0" smtClean="0">
                <a:solidFill>
                  <a:srgbClr val="000090"/>
                </a:solidFill>
              </a:rPr>
              <a:t>Clinical Depression </a:t>
            </a:r>
            <a:r>
              <a:rPr lang="en-US" sz="2000" dirty="0" smtClean="0">
                <a:solidFill>
                  <a:schemeClr val="bg1"/>
                </a:solidFill>
              </a:rPr>
              <a:t>– severe symptoms, most common form</a:t>
            </a:r>
          </a:p>
          <a:p>
            <a:r>
              <a:rPr lang="en-US" sz="2000" dirty="0">
                <a:solidFill>
                  <a:schemeClr val="bg1"/>
                </a:solidFill>
              </a:rPr>
              <a:t> </a:t>
            </a:r>
            <a:r>
              <a:rPr lang="en-US" sz="2000" dirty="0" smtClean="0">
                <a:solidFill>
                  <a:srgbClr val="000090"/>
                </a:solidFill>
              </a:rPr>
              <a:t>Dysthymia</a:t>
            </a:r>
            <a:r>
              <a:rPr lang="en-US" sz="2000" dirty="0" smtClean="0">
                <a:solidFill>
                  <a:schemeClr val="bg1"/>
                </a:solidFill>
              </a:rPr>
              <a:t> – less severe than major depression, but presents similar symptoms </a:t>
            </a:r>
          </a:p>
          <a:p>
            <a:r>
              <a:rPr lang="en-US" sz="2000" dirty="0">
                <a:solidFill>
                  <a:srgbClr val="FF0000"/>
                </a:solidFill>
              </a:rPr>
              <a:t> </a:t>
            </a:r>
            <a:r>
              <a:rPr lang="en-US" sz="2000" dirty="0">
                <a:solidFill>
                  <a:srgbClr val="000090"/>
                </a:solidFill>
              </a:rPr>
              <a:t>P</a:t>
            </a:r>
            <a:r>
              <a:rPr lang="en-US" sz="2000" dirty="0" smtClean="0">
                <a:solidFill>
                  <a:srgbClr val="000090"/>
                </a:solidFill>
              </a:rPr>
              <a:t>ostpartum Depression </a:t>
            </a:r>
            <a:r>
              <a:rPr lang="en-US" sz="2000" dirty="0" smtClean="0">
                <a:solidFill>
                  <a:schemeClr val="bg1"/>
                </a:solidFill>
              </a:rPr>
              <a:t>– generally occurs within a year of giving birth</a:t>
            </a:r>
          </a:p>
          <a:p>
            <a:r>
              <a:rPr lang="en-US" sz="2000" dirty="0">
                <a:solidFill>
                  <a:srgbClr val="000090"/>
                </a:solidFill>
              </a:rPr>
              <a:t> </a:t>
            </a:r>
            <a:r>
              <a:rPr lang="en-US" sz="2000" dirty="0" smtClean="0">
                <a:solidFill>
                  <a:srgbClr val="000090"/>
                </a:solidFill>
              </a:rPr>
              <a:t>Seasonal Affective Disorder (S.A.D.) </a:t>
            </a:r>
            <a:r>
              <a:rPr lang="en-US" sz="2000" dirty="0" smtClean="0">
                <a:solidFill>
                  <a:schemeClr val="bg1"/>
                </a:solidFill>
              </a:rPr>
              <a:t>– involves symptoms of depression most commonly during the winter months but also in the summer. </a:t>
            </a:r>
          </a:p>
          <a:p>
            <a:r>
              <a:rPr lang="en-US" sz="2000" dirty="0" smtClean="0">
                <a:solidFill>
                  <a:srgbClr val="000090"/>
                </a:solidFill>
              </a:rPr>
              <a:t>Psychotic Depression </a:t>
            </a:r>
            <a:r>
              <a:rPr lang="en-US" sz="2000" dirty="0" smtClean="0">
                <a:solidFill>
                  <a:schemeClr val="bg1"/>
                </a:solidFill>
              </a:rPr>
              <a:t>– involves being so depressed that one becomes disconnected from reality. </a:t>
            </a:r>
          </a:p>
          <a:p>
            <a:r>
              <a:rPr lang="en-US" sz="2000" dirty="0">
                <a:solidFill>
                  <a:schemeClr val="bg1"/>
                </a:solidFill>
              </a:rPr>
              <a:t> </a:t>
            </a:r>
            <a:r>
              <a:rPr lang="en-US" sz="2000" dirty="0" smtClean="0">
                <a:solidFill>
                  <a:srgbClr val="000090"/>
                </a:solidFill>
              </a:rPr>
              <a:t>Bipolar Disorder </a:t>
            </a:r>
            <a:r>
              <a:rPr lang="en-US" sz="2000" dirty="0" smtClean="0">
                <a:solidFill>
                  <a:schemeClr val="bg1"/>
                </a:solidFill>
              </a:rPr>
              <a:t>– also called “manic-depressive disorder,” is characterized by episodes of intense elevation of mood called “mania” and episodes of depression.</a:t>
            </a:r>
          </a:p>
          <a:p>
            <a:r>
              <a:rPr lang="en-US" sz="2000" dirty="0">
                <a:solidFill>
                  <a:schemeClr val="bg1"/>
                </a:solidFill>
              </a:rPr>
              <a:t> </a:t>
            </a:r>
            <a:r>
              <a:rPr lang="en-US" sz="2000" dirty="0" smtClean="0">
                <a:solidFill>
                  <a:srgbClr val="000090"/>
                </a:solidFill>
              </a:rPr>
              <a:t>Situational Depression </a:t>
            </a:r>
            <a:r>
              <a:rPr lang="en-US" sz="2000" dirty="0" smtClean="0">
                <a:solidFill>
                  <a:schemeClr val="bg1"/>
                </a:solidFill>
              </a:rPr>
              <a:t>– triggered by a stressful or life-changing event, good or bad</a:t>
            </a:r>
          </a:p>
          <a:p>
            <a:r>
              <a:rPr lang="en-US" sz="2000" dirty="0">
                <a:solidFill>
                  <a:schemeClr val="bg1"/>
                </a:solidFill>
              </a:rPr>
              <a:t> </a:t>
            </a:r>
            <a:r>
              <a:rPr lang="en-US" sz="2000" dirty="0" smtClean="0">
                <a:solidFill>
                  <a:srgbClr val="000090"/>
                </a:solidFill>
              </a:rPr>
              <a:t>Atypical Depression </a:t>
            </a:r>
            <a:r>
              <a:rPr lang="en-US" sz="2000" dirty="0" smtClean="0">
                <a:solidFill>
                  <a:schemeClr val="bg1"/>
                </a:solidFill>
              </a:rPr>
              <a:t>– involves overeating, oversleeping, hypersensitivity, and severe fatigue </a:t>
            </a:r>
            <a:endParaRPr lang="en-US" sz="2000" dirty="0">
              <a:solidFill>
                <a:schemeClr val="bg1"/>
              </a:solidFill>
            </a:endParaRPr>
          </a:p>
        </p:txBody>
      </p:sp>
      <p:pic>
        <p:nvPicPr>
          <p:cNvPr id="4" name="Picture 3" descr="seasonal-affective-disorder-depre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05000"/>
            <a:ext cx="3276600" cy="3886200"/>
          </a:xfrm>
          <a:prstGeom prst="rect">
            <a:avLst/>
          </a:prstGeom>
        </p:spPr>
      </p:pic>
    </p:spTree>
    <p:extLst>
      <p:ext uri="{BB962C8B-B14F-4D97-AF65-F5344CB8AC3E}">
        <p14:creationId xmlns:p14="http://schemas.microsoft.com/office/powerpoint/2010/main" val="1362774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Baskerville Old Face" pitchFamily="18" charset="0"/>
              </a:rPr>
              <a:t>Causes</a:t>
            </a:r>
            <a:endParaRPr lang="en-US" sz="6000" dirty="0">
              <a:solidFill>
                <a:srgbClr val="FF0000"/>
              </a:solidFill>
              <a:latin typeface="Baskerville Old Face" pitchFamily="18" charset="0"/>
            </a:endParaRPr>
          </a:p>
        </p:txBody>
      </p:sp>
      <p:sp>
        <p:nvSpPr>
          <p:cNvPr id="3" name="Content Placeholder 2"/>
          <p:cNvSpPr>
            <a:spLocks noGrp="1"/>
          </p:cNvSpPr>
          <p:nvPr>
            <p:ph idx="1"/>
          </p:nvPr>
        </p:nvSpPr>
        <p:spPr/>
        <p:txBody>
          <a:bodyPr>
            <a:normAutofit/>
          </a:bodyPr>
          <a:lstStyle/>
          <a:p>
            <a:r>
              <a:rPr lang="en-US" dirty="0">
                <a:solidFill>
                  <a:schemeClr val="bg1"/>
                </a:solidFill>
                <a:latin typeface="Baskerville Old Face" pitchFamily="18" charset="0"/>
              </a:rPr>
              <a:t>Abuse.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Certain </a:t>
            </a:r>
            <a:r>
              <a:rPr lang="en-US" dirty="0">
                <a:solidFill>
                  <a:schemeClr val="bg1"/>
                </a:solidFill>
                <a:latin typeface="Baskerville Old Face" pitchFamily="18" charset="0"/>
              </a:rPr>
              <a:t>medications</a:t>
            </a:r>
            <a:r>
              <a:rPr lang="en-US" dirty="0" smtClean="0">
                <a:solidFill>
                  <a:schemeClr val="bg1"/>
                </a:solidFill>
                <a:latin typeface="Baskerville Old Face" pitchFamily="18" charset="0"/>
              </a:rPr>
              <a:t>.</a:t>
            </a:r>
            <a:endParaRPr lang="en-US" dirty="0">
              <a:solidFill>
                <a:schemeClr val="bg1"/>
              </a:solidFill>
              <a:latin typeface="Baskerville Old Face" pitchFamily="18" charset="0"/>
            </a:endParaRPr>
          </a:p>
          <a:p>
            <a:r>
              <a:rPr lang="en-US" dirty="0">
                <a:solidFill>
                  <a:schemeClr val="bg1"/>
                </a:solidFill>
                <a:latin typeface="Baskerville Old Face" pitchFamily="18" charset="0"/>
              </a:rPr>
              <a:t>Conflict. </a:t>
            </a:r>
          </a:p>
          <a:p>
            <a:r>
              <a:rPr lang="en-US" dirty="0">
                <a:solidFill>
                  <a:schemeClr val="bg1"/>
                </a:solidFill>
                <a:latin typeface="Baskerville Old Face" pitchFamily="18" charset="0"/>
              </a:rPr>
              <a:t>Death or a loss.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Genetics</a:t>
            </a:r>
            <a:r>
              <a:rPr lang="en-US" dirty="0">
                <a:solidFill>
                  <a:schemeClr val="bg1"/>
                </a:solidFill>
                <a:latin typeface="Baskerville Old Face" pitchFamily="18" charset="0"/>
              </a:rPr>
              <a:t>. </a:t>
            </a:r>
          </a:p>
          <a:p>
            <a:r>
              <a:rPr lang="en-US" dirty="0">
                <a:solidFill>
                  <a:schemeClr val="bg1"/>
                </a:solidFill>
                <a:latin typeface="Baskerville Old Face" pitchFamily="18" charset="0"/>
              </a:rPr>
              <a:t>Major events.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Substance </a:t>
            </a:r>
            <a:r>
              <a:rPr lang="en-US" dirty="0">
                <a:solidFill>
                  <a:schemeClr val="bg1"/>
                </a:solidFill>
                <a:latin typeface="Baskerville Old Face" pitchFamily="18" charset="0"/>
              </a:rPr>
              <a:t>abuse.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Other problems.</a:t>
            </a:r>
            <a:endParaRPr lang="en-US" dirty="0">
              <a:solidFill>
                <a:schemeClr val="bg1"/>
              </a:solidFill>
              <a:latin typeface="Baskerville Old Face" pitchFamily="18" charset="0"/>
            </a:endParaRPr>
          </a:p>
        </p:txBody>
      </p:sp>
      <p:pic>
        <p:nvPicPr>
          <p:cNvPr id="4" name="Picture 3" descr="PET_sc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133600"/>
            <a:ext cx="4381500" cy="3505200"/>
          </a:xfrm>
          <a:prstGeom prst="rect">
            <a:avLst/>
          </a:prstGeom>
        </p:spPr>
      </p:pic>
    </p:spTree>
    <p:extLst>
      <p:ext uri="{BB962C8B-B14F-4D97-AF65-F5344CB8AC3E}">
        <p14:creationId xmlns:p14="http://schemas.microsoft.com/office/powerpoint/2010/main" val="4094252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Baskerville Old Face"/>
                <a:cs typeface="Baskerville Old Face"/>
              </a:rPr>
              <a:t>Perspectives</a:t>
            </a:r>
            <a:endParaRPr lang="en-US" sz="6000" dirty="0">
              <a:solidFill>
                <a:srgbClr val="FF0000"/>
              </a:solidFill>
              <a:latin typeface="Baskerville Old Face"/>
              <a:cs typeface="Baskerville Old Face"/>
            </a:endParaRPr>
          </a:p>
        </p:txBody>
      </p:sp>
      <p:sp>
        <p:nvSpPr>
          <p:cNvPr id="3" name="Content Placeholder 2"/>
          <p:cNvSpPr>
            <a:spLocks noGrp="1"/>
          </p:cNvSpPr>
          <p:nvPr>
            <p:ph idx="1"/>
          </p:nvPr>
        </p:nvSpPr>
        <p:spPr>
          <a:xfrm>
            <a:off x="457200" y="1676400"/>
            <a:ext cx="4343400" cy="5105400"/>
          </a:xfrm>
        </p:spPr>
        <p:txBody>
          <a:bodyPr>
            <a:normAutofit fontScale="55000" lnSpcReduction="20000"/>
          </a:bodyPr>
          <a:lstStyle/>
          <a:p>
            <a:r>
              <a:rPr lang="en-US" dirty="0" smtClean="0">
                <a:solidFill>
                  <a:srgbClr val="000090"/>
                </a:solidFill>
                <a:latin typeface="Baskerville Old Face"/>
                <a:cs typeface="Baskerville Old Face"/>
              </a:rPr>
              <a:t>Psychodynamic (focuses on the unconscious) </a:t>
            </a:r>
            <a:r>
              <a:rPr lang="en-US" dirty="0" smtClean="0">
                <a:solidFill>
                  <a:schemeClr val="bg1"/>
                </a:solidFill>
                <a:latin typeface="Baskerville Old Face"/>
                <a:cs typeface="Baskerville Old Face"/>
              </a:rPr>
              <a:t>- Says that depression is caused by anger converted into self-hatred, or “anger turned inward.”</a:t>
            </a:r>
          </a:p>
          <a:p>
            <a:r>
              <a:rPr lang="en-US" dirty="0">
                <a:solidFill>
                  <a:schemeClr val="bg1"/>
                </a:solidFill>
                <a:latin typeface="Baskerville Old Face"/>
                <a:cs typeface="Baskerville Old Face"/>
              </a:rPr>
              <a:t> </a:t>
            </a:r>
            <a:r>
              <a:rPr lang="en-US" dirty="0" smtClean="0">
                <a:solidFill>
                  <a:srgbClr val="000090"/>
                </a:solidFill>
                <a:latin typeface="Baskerville Old Face"/>
                <a:cs typeface="Baskerville Old Face"/>
              </a:rPr>
              <a:t>Humanistic (focuses on the person as a whole) </a:t>
            </a:r>
            <a:r>
              <a:rPr lang="en-US" dirty="0" smtClean="0">
                <a:solidFill>
                  <a:schemeClr val="bg1"/>
                </a:solidFill>
                <a:latin typeface="Baskerville Old Face"/>
                <a:cs typeface="Baskerville Old Face"/>
              </a:rPr>
              <a:t>– says that there really is no direct cause of depression and that the individual as a whole needs treatment. They believe the depressed people themselves have the ability to heal themselves better than anyone else.</a:t>
            </a:r>
          </a:p>
          <a:p>
            <a:r>
              <a:rPr lang="en-US" dirty="0" smtClean="0">
                <a:solidFill>
                  <a:schemeClr val="bg1"/>
                </a:solidFill>
                <a:latin typeface="Baskerville Old Face"/>
                <a:cs typeface="Baskerville Old Face"/>
              </a:rPr>
              <a:t> </a:t>
            </a:r>
            <a:r>
              <a:rPr lang="en-US" dirty="0" smtClean="0">
                <a:solidFill>
                  <a:srgbClr val="000090"/>
                </a:solidFill>
                <a:latin typeface="Baskerville Old Face"/>
                <a:cs typeface="Baskerville Old Face"/>
              </a:rPr>
              <a:t>Cognitive (focuses on relation of thoughts to behaviors) </a:t>
            </a:r>
            <a:r>
              <a:rPr lang="en-US" dirty="0" smtClean="0">
                <a:solidFill>
                  <a:schemeClr val="bg1"/>
                </a:solidFill>
                <a:latin typeface="Baskerville Old Face"/>
                <a:cs typeface="Baskerville Old Face"/>
              </a:rPr>
              <a:t>– says that depressive symptoms result when people attribute the cause of external events as based of maladaptive beliefs and attitudes</a:t>
            </a:r>
          </a:p>
          <a:p>
            <a:r>
              <a:rPr lang="en-US" dirty="0">
                <a:solidFill>
                  <a:schemeClr val="bg1"/>
                </a:solidFill>
                <a:latin typeface="Baskerville Old Face"/>
                <a:cs typeface="Baskerville Old Face"/>
              </a:rPr>
              <a:t> </a:t>
            </a:r>
            <a:r>
              <a:rPr lang="en-US" dirty="0" smtClean="0">
                <a:solidFill>
                  <a:srgbClr val="000090"/>
                </a:solidFill>
                <a:latin typeface="Baskerville Old Face"/>
                <a:cs typeface="Baskerville Old Face"/>
              </a:rPr>
              <a:t>Behaviorism (focuses on empirical data obtained through observation and measurement of behavior) </a:t>
            </a:r>
            <a:r>
              <a:rPr lang="en-US" dirty="0" smtClean="0">
                <a:solidFill>
                  <a:schemeClr val="bg1"/>
                </a:solidFill>
                <a:latin typeface="Baskerville Old Face"/>
                <a:cs typeface="Baskerville Old Face"/>
              </a:rPr>
              <a:t>– says that depression is caused by a lack of positive reinforcement in the depressed person’s life</a:t>
            </a:r>
          </a:p>
          <a:p>
            <a:r>
              <a:rPr lang="en-US" dirty="0" smtClean="0">
                <a:solidFill>
                  <a:srgbClr val="000090"/>
                </a:solidFill>
                <a:latin typeface="Baskerville Old Face"/>
                <a:cs typeface="Baskerville Old Face"/>
              </a:rPr>
              <a:t>Biological (focuses on the science of psychology) </a:t>
            </a:r>
            <a:r>
              <a:rPr lang="en-US" dirty="0" smtClean="0">
                <a:solidFill>
                  <a:schemeClr val="bg1"/>
                </a:solidFill>
                <a:latin typeface="Baskerville Old Face"/>
                <a:cs typeface="Baskerville Old Face"/>
              </a:rPr>
              <a:t>– says that depression is directly caused by a chemical imbalance in the brain and believes medicine is the best treatment</a:t>
            </a:r>
          </a:p>
        </p:txBody>
      </p:sp>
      <p:pic>
        <p:nvPicPr>
          <p:cNvPr id="5" name="Picture 4" descr="depressionnnnnnn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209800"/>
            <a:ext cx="3276600" cy="3429000"/>
          </a:xfrm>
          <a:prstGeom prst="rect">
            <a:avLst/>
          </a:prstGeom>
        </p:spPr>
      </p:pic>
    </p:spTree>
    <p:extLst>
      <p:ext uri="{BB962C8B-B14F-4D97-AF65-F5344CB8AC3E}">
        <p14:creationId xmlns:p14="http://schemas.microsoft.com/office/powerpoint/2010/main" val="640722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81400" cy="2667000"/>
          </a:xfrm>
        </p:spPr>
        <p:txBody>
          <a:bodyPr>
            <a:normAutofit fontScale="77500" lnSpcReduction="20000"/>
          </a:bodyPr>
          <a:lstStyle/>
          <a:p>
            <a:pPr>
              <a:buFont typeface="Wingdings" charset="2"/>
              <a:buChar char="u"/>
            </a:pPr>
            <a:r>
              <a:rPr lang="en-US" dirty="0" smtClean="0">
                <a:solidFill>
                  <a:srgbClr val="000000"/>
                </a:solidFill>
              </a:rPr>
              <a:t>Antidepressants - Biological</a:t>
            </a:r>
          </a:p>
          <a:p>
            <a:pPr>
              <a:buFont typeface="Wingdings" charset="2"/>
              <a:buChar char="u"/>
            </a:pPr>
            <a:r>
              <a:rPr lang="en-US" dirty="0" smtClean="0">
                <a:solidFill>
                  <a:srgbClr val="000000"/>
                </a:solidFill>
              </a:rPr>
              <a:t>Herbal treatment – Humanistic/Biological </a:t>
            </a:r>
          </a:p>
          <a:p>
            <a:pPr>
              <a:buFont typeface="Wingdings" charset="2"/>
              <a:buChar char="u"/>
            </a:pPr>
            <a:r>
              <a:rPr lang="en-US" dirty="0" smtClean="0">
                <a:solidFill>
                  <a:srgbClr val="000000"/>
                </a:solidFill>
              </a:rPr>
              <a:t>Natural treatment – Humanistic/Biological</a:t>
            </a:r>
          </a:p>
          <a:p>
            <a:pPr>
              <a:buFont typeface="Wingdings" charset="2"/>
              <a:buChar char="u"/>
            </a:pPr>
            <a:r>
              <a:rPr lang="en-US" dirty="0" smtClean="0">
                <a:solidFill>
                  <a:srgbClr val="000000"/>
                </a:solidFill>
              </a:rPr>
              <a:t>Self help – Humanistic </a:t>
            </a:r>
            <a:endParaRPr lang="en-US" dirty="0">
              <a:solidFill>
                <a:srgbClr val="000000"/>
              </a:solidFill>
            </a:endParaRPr>
          </a:p>
        </p:txBody>
      </p:sp>
      <p:sp>
        <p:nvSpPr>
          <p:cNvPr id="5" name="Title 4"/>
          <p:cNvSpPr>
            <a:spLocks noGrp="1"/>
          </p:cNvSpPr>
          <p:nvPr>
            <p:ph type="title"/>
          </p:nvPr>
        </p:nvSpPr>
        <p:spPr>
          <a:xfrm>
            <a:off x="304800" y="304800"/>
            <a:ext cx="8229600" cy="1143000"/>
          </a:xfrm>
        </p:spPr>
        <p:txBody>
          <a:bodyPr>
            <a:normAutofit fontScale="90000"/>
          </a:bodyPr>
          <a:lstStyle/>
          <a:p>
            <a:r>
              <a:rPr lang="en-US" sz="6000" dirty="0" smtClean="0">
                <a:solidFill>
                  <a:srgbClr val="FF0000"/>
                </a:solidFill>
                <a:latin typeface="Baskerville Old Face"/>
                <a:cs typeface="Baskerville Old Face"/>
              </a:rPr>
              <a:t>Treatments        Therapies</a:t>
            </a:r>
            <a:endParaRPr lang="en-US" sz="6000" dirty="0">
              <a:solidFill>
                <a:srgbClr val="FF0000"/>
              </a:solidFill>
              <a:latin typeface="Baskerville Old Face"/>
              <a:cs typeface="Baskerville Old Face"/>
            </a:endParaRPr>
          </a:p>
        </p:txBody>
      </p:sp>
      <p:sp>
        <p:nvSpPr>
          <p:cNvPr id="6" name="TextBox 5"/>
          <p:cNvSpPr txBox="1"/>
          <p:nvPr/>
        </p:nvSpPr>
        <p:spPr>
          <a:xfrm>
            <a:off x="4724400" y="1600200"/>
            <a:ext cx="4419600" cy="2123658"/>
          </a:xfrm>
          <a:prstGeom prst="rect">
            <a:avLst/>
          </a:prstGeom>
          <a:noFill/>
        </p:spPr>
        <p:txBody>
          <a:bodyPr wrap="square" rtlCol="0">
            <a:spAutoFit/>
          </a:bodyPr>
          <a:lstStyle/>
          <a:p>
            <a:pPr marL="285750" indent="-285750">
              <a:buFont typeface="Wingdings" charset="2"/>
              <a:buChar char="u"/>
            </a:pPr>
            <a:r>
              <a:rPr lang="en-US" sz="2200" dirty="0" smtClean="0"/>
              <a:t> </a:t>
            </a:r>
            <a:r>
              <a:rPr lang="en-US" sz="2200" dirty="0" smtClean="0">
                <a:solidFill>
                  <a:srgbClr val="000000"/>
                </a:solidFill>
              </a:rPr>
              <a:t>Psychotherapy – Psychodynamic </a:t>
            </a:r>
          </a:p>
          <a:p>
            <a:pPr marL="457200" indent="-457200">
              <a:buFont typeface="Wingdings" charset="2"/>
              <a:buChar char="u"/>
            </a:pPr>
            <a:r>
              <a:rPr lang="en-US" sz="2200" dirty="0" smtClean="0">
                <a:solidFill>
                  <a:srgbClr val="000000"/>
                </a:solidFill>
              </a:rPr>
              <a:t> Electroconvulsive Therapy (ECT) - Biological</a:t>
            </a:r>
            <a:endParaRPr lang="en-US" sz="2200" dirty="0">
              <a:solidFill>
                <a:srgbClr val="000000"/>
              </a:solidFill>
            </a:endParaRPr>
          </a:p>
          <a:p>
            <a:pPr marL="285750" indent="-285750">
              <a:buFont typeface="Wingdings" charset="2"/>
              <a:buChar char="u"/>
            </a:pPr>
            <a:r>
              <a:rPr lang="en-US" sz="2200" dirty="0">
                <a:solidFill>
                  <a:srgbClr val="000000"/>
                </a:solidFill>
              </a:rPr>
              <a:t> </a:t>
            </a:r>
            <a:r>
              <a:rPr lang="en-US" sz="2200" dirty="0" smtClean="0">
                <a:solidFill>
                  <a:srgbClr val="000000"/>
                </a:solidFill>
              </a:rPr>
              <a:t>Cognitive Therapy - Cognitive</a:t>
            </a:r>
          </a:p>
          <a:p>
            <a:pPr marL="285750" indent="-285750">
              <a:buFont typeface="Wingdings" charset="2"/>
              <a:buChar char="u"/>
            </a:pPr>
            <a:r>
              <a:rPr lang="en-US" sz="2200" dirty="0">
                <a:solidFill>
                  <a:srgbClr val="000000"/>
                </a:solidFill>
              </a:rPr>
              <a:t> </a:t>
            </a:r>
            <a:r>
              <a:rPr lang="en-US" sz="2200" dirty="0" smtClean="0">
                <a:solidFill>
                  <a:srgbClr val="000000"/>
                </a:solidFill>
              </a:rPr>
              <a:t>Light Therapy – Biological </a:t>
            </a:r>
            <a:endParaRPr lang="en-US" sz="2200" dirty="0">
              <a:solidFill>
                <a:srgbClr val="000000"/>
              </a:solidFill>
            </a:endParaRPr>
          </a:p>
        </p:txBody>
      </p:sp>
      <p:pic>
        <p:nvPicPr>
          <p:cNvPr id="2" name="Picture 1" descr="Antidepressa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91000"/>
            <a:ext cx="3136816" cy="2133600"/>
          </a:xfrm>
          <a:prstGeom prst="rect">
            <a:avLst/>
          </a:prstGeom>
        </p:spPr>
      </p:pic>
      <p:pic>
        <p:nvPicPr>
          <p:cNvPr id="4" name="Picture 3" descr="thera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191000"/>
            <a:ext cx="3124200" cy="2133600"/>
          </a:xfrm>
          <a:prstGeom prst="rect">
            <a:avLst/>
          </a:prstGeom>
        </p:spPr>
      </p:pic>
    </p:spTree>
    <p:extLst>
      <p:ext uri="{BB962C8B-B14F-4D97-AF65-F5344CB8AC3E}">
        <p14:creationId xmlns:p14="http://schemas.microsoft.com/office/powerpoint/2010/main" val="2193853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6000" dirty="0" smtClean="0">
                <a:solidFill>
                  <a:srgbClr val="FF0000"/>
                </a:solidFill>
                <a:latin typeface="Baskerville Old Face"/>
                <a:cs typeface="Baskerville Old Face"/>
              </a:rPr>
              <a:t>Effectiveness</a:t>
            </a:r>
            <a:endParaRPr lang="en-US" sz="6000" dirty="0">
              <a:solidFill>
                <a:srgbClr val="FF0000"/>
              </a:solidFill>
              <a:latin typeface="Baskerville Old Face"/>
              <a:cs typeface="Baskerville Old Face"/>
            </a:endParaRPr>
          </a:p>
        </p:txBody>
      </p:sp>
      <p:sp>
        <p:nvSpPr>
          <p:cNvPr id="3" name="Content Placeholder 2"/>
          <p:cNvSpPr>
            <a:spLocks noGrp="1"/>
          </p:cNvSpPr>
          <p:nvPr>
            <p:ph idx="1"/>
          </p:nvPr>
        </p:nvSpPr>
        <p:spPr>
          <a:xfrm>
            <a:off x="457200" y="1828800"/>
            <a:ext cx="7848600" cy="2667000"/>
          </a:xfrm>
        </p:spPr>
        <p:txBody>
          <a:bodyPr>
            <a:normAutofit fontScale="77500" lnSpcReduction="20000"/>
          </a:bodyPr>
          <a:lstStyle/>
          <a:p>
            <a:r>
              <a:rPr lang="en-US" dirty="0" smtClean="0"/>
              <a:t>Very treatable</a:t>
            </a:r>
          </a:p>
          <a:p>
            <a:r>
              <a:rPr lang="en-US" dirty="0" smtClean="0"/>
              <a:t>Medication works, but hardly ever alone. A combination of both medication and therapy, or just therapy itself have proven to be more effective than solely medication.</a:t>
            </a:r>
          </a:p>
          <a:p>
            <a:r>
              <a:rPr lang="en-US" dirty="0" smtClean="0"/>
              <a:t>Psychotherapy is the most effective way to treat depression. </a:t>
            </a:r>
          </a:p>
          <a:p>
            <a:r>
              <a:rPr lang="en-US" dirty="0" smtClean="0"/>
              <a:t>Other treatments have proven to be effective, but not nearly as effective and are much less commonly used. </a:t>
            </a:r>
          </a:p>
          <a:p>
            <a:endParaRPr lang="en-US" dirty="0"/>
          </a:p>
        </p:txBody>
      </p:sp>
      <p:pic>
        <p:nvPicPr>
          <p:cNvPr id="4" name="Picture 3" descr="depression_treat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724400"/>
            <a:ext cx="6924675" cy="1905000"/>
          </a:xfrm>
          <a:prstGeom prst="rect">
            <a:avLst/>
          </a:prstGeom>
        </p:spPr>
      </p:pic>
    </p:spTree>
    <p:extLst>
      <p:ext uri="{BB962C8B-B14F-4D97-AF65-F5344CB8AC3E}">
        <p14:creationId xmlns:p14="http://schemas.microsoft.com/office/powerpoint/2010/main" val="21813155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929</TotalTime>
  <Words>1035</Words>
  <Application>Microsoft Office PowerPoint</Application>
  <PresentationFormat>On-screen Show (4:3)</PresentationFormat>
  <Paragraphs>123</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Depression</vt:lpstr>
      <vt:lpstr>What is Depression?</vt:lpstr>
      <vt:lpstr>Symptoms</vt:lpstr>
      <vt:lpstr>Diagnosis</vt:lpstr>
      <vt:lpstr>Types of Depression</vt:lpstr>
      <vt:lpstr>Causes</vt:lpstr>
      <vt:lpstr>Perspectives</vt:lpstr>
      <vt:lpstr>Treatments        Therapies</vt:lpstr>
      <vt:lpstr>Effectiveness</vt:lpstr>
      <vt:lpstr>Culture and Gender</vt:lpstr>
      <vt:lpstr>Famous People</vt:lpstr>
      <vt:lpstr>Quiz </vt:lpstr>
      <vt:lpstr>Bibliography </vt:lpstr>
    </vt:vector>
  </TitlesOfParts>
  <Company>Hazleton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User</dc:creator>
  <cp:lastModifiedBy>User</cp:lastModifiedBy>
  <cp:revision>37</cp:revision>
  <cp:lastPrinted>2014-01-23T12:19:22Z</cp:lastPrinted>
  <dcterms:created xsi:type="dcterms:W3CDTF">2014-01-17T18:25:17Z</dcterms:created>
  <dcterms:modified xsi:type="dcterms:W3CDTF">2014-01-23T19:19:15Z</dcterms:modified>
</cp:coreProperties>
</file>