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59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B3370-1CB9-48D3-BC40-575D9E1B9D59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6914E-F18E-47BC-8974-01F515999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http://www.englishclub.com/grammar/verbs-what_classification-helping.htm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6914E-F18E-47BC-8974-01F515999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65B5C4-8275-448D-9A2F-38D3183B8E9A}" type="datetimeFigureOut">
              <a:rPr lang="en-US" smtClean="0"/>
              <a:pPr/>
              <a:t>5/2/2011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44ADEE4-AE26-4333-B271-E760C2388E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/>
              <a:t>Helping Verbs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Level 2</a:t>
            </a:r>
            <a:endParaRPr lang="en-US" sz="3200" dirty="0"/>
          </a:p>
        </p:txBody>
      </p:sp>
      <p:pic>
        <p:nvPicPr>
          <p:cNvPr id="4" name="Picture 2" descr="http://www.kyrene.org/schools/brisas/sunda/verb/HARR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533400"/>
            <a:ext cx="2209800" cy="41039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What Is A Verb?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371600"/>
            <a:ext cx="8153400" cy="4495800"/>
          </a:xfrm>
        </p:spPr>
        <p:txBody>
          <a:bodyPr/>
          <a:lstStyle/>
          <a:p>
            <a:r>
              <a:rPr lang="en-US" sz="3600" dirty="0" smtClean="0"/>
              <a:t>A </a:t>
            </a:r>
            <a:r>
              <a:rPr lang="en-US" sz="3600" b="1" dirty="0" smtClean="0"/>
              <a:t>verb </a:t>
            </a:r>
            <a:r>
              <a:rPr lang="en-US" sz="3600" dirty="0" smtClean="0"/>
              <a:t>is a word that describes action or a state of being.</a:t>
            </a:r>
          </a:p>
          <a:p>
            <a:pPr lvl="1"/>
            <a:r>
              <a:rPr lang="en-US" sz="2500" dirty="0" smtClean="0"/>
              <a:t>Some examples include:</a:t>
            </a:r>
          </a:p>
          <a:p>
            <a:pPr lvl="2"/>
            <a:r>
              <a:rPr lang="en-US" sz="2100" dirty="0" smtClean="0"/>
              <a:t>Sneeze</a:t>
            </a:r>
          </a:p>
          <a:p>
            <a:pPr lvl="2"/>
            <a:r>
              <a:rPr lang="en-US" sz="2400" dirty="0" smtClean="0"/>
              <a:t>Love</a:t>
            </a:r>
          </a:p>
          <a:p>
            <a:pPr lvl="2"/>
            <a:r>
              <a:rPr lang="en-US" sz="2400" dirty="0" smtClean="0"/>
              <a:t>Run</a:t>
            </a:r>
          </a:p>
          <a:p>
            <a:pPr lvl="2"/>
            <a:r>
              <a:rPr lang="en-US" sz="2400" dirty="0" smtClean="0"/>
              <a:t>Sleep</a:t>
            </a:r>
          </a:p>
          <a:p>
            <a:pPr lvl="5"/>
            <a:endParaRPr lang="en-US" dirty="0"/>
          </a:p>
        </p:txBody>
      </p:sp>
      <p:pic>
        <p:nvPicPr>
          <p:cNvPr id="4098" name="Picture 2" descr="http://www.co.cowlitz.wa.us/health/environmentalhealth/PHEPR/sneez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1905000"/>
            <a:ext cx="2057400" cy="2057400"/>
          </a:xfrm>
          <a:prstGeom prst="rect">
            <a:avLst/>
          </a:prstGeom>
          <a:noFill/>
        </p:spPr>
      </p:pic>
      <p:pic>
        <p:nvPicPr>
          <p:cNvPr id="4100" name="Picture 4" descr="http://www.shmcards.co.uk/love/lge_img/white_heart_lov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352800"/>
            <a:ext cx="2222500" cy="2266950"/>
          </a:xfrm>
          <a:prstGeom prst="rect">
            <a:avLst/>
          </a:prstGeom>
          <a:noFill/>
        </p:spPr>
      </p:pic>
      <p:pic>
        <p:nvPicPr>
          <p:cNvPr id="4102" name="Picture 6" descr="http://www.doctorhugo.org/e-poetry/runningpoem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886200"/>
            <a:ext cx="2222500" cy="2842343"/>
          </a:xfrm>
          <a:prstGeom prst="rect">
            <a:avLst/>
          </a:prstGeom>
          <a:noFill/>
        </p:spPr>
      </p:pic>
      <p:pic>
        <p:nvPicPr>
          <p:cNvPr id="4104" name="Picture 8" descr="http://www.adept.co.za/~erica/baby-sleep-erica-copy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89290" y="3733800"/>
            <a:ext cx="2053464" cy="2895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Verbs Help </a:t>
            </a:r>
            <a:r>
              <a:rPr lang="en-US" i="1" dirty="0" smtClean="0"/>
              <a:t>Me</a:t>
            </a:r>
            <a:r>
              <a:rPr lang="en-US" dirty="0" smtClean="0"/>
              <a:t>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953000"/>
          </a:xfrm>
        </p:spPr>
        <p:txBody>
          <a:bodyPr>
            <a:normAutofit/>
          </a:bodyPr>
          <a:lstStyle/>
          <a:p>
            <a:r>
              <a:rPr lang="en-US" sz="3100" dirty="0" smtClean="0"/>
              <a:t>The words </a:t>
            </a:r>
            <a:r>
              <a:rPr lang="en-US" sz="3100" b="1" u="sng" dirty="0" smtClean="0"/>
              <a:t>is</a:t>
            </a:r>
            <a:r>
              <a:rPr lang="en-US" sz="3100" b="1" dirty="0" smtClean="0"/>
              <a:t> </a:t>
            </a:r>
            <a:r>
              <a:rPr lang="en-US" sz="3100" dirty="0" smtClean="0"/>
              <a:t>and </a:t>
            </a:r>
            <a:r>
              <a:rPr lang="en-US" sz="3100" b="1" u="sng" dirty="0" smtClean="0"/>
              <a:t>are</a:t>
            </a:r>
            <a:r>
              <a:rPr lang="en-US" sz="3100" b="1" dirty="0" smtClean="0"/>
              <a:t> </a:t>
            </a:r>
            <a:r>
              <a:rPr lang="en-US" sz="3100" dirty="0" err="1" smtClean="0"/>
              <a:t>are</a:t>
            </a:r>
            <a:r>
              <a:rPr lang="en-US" sz="3100" dirty="0" smtClean="0"/>
              <a:t> </a:t>
            </a:r>
            <a:r>
              <a:rPr lang="en-US" sz="3100" b="1" dirty="0" smtClean="0"/>
              <a:t>helping verbs</a:t>
            </a:r>
            <a:r>
              <a:rPr lang="en-US" sz="3100" dirty="0" smtClean="0"/>
              <a:t>. Use them with other verbs that end in </a:t>
            </a:r>
            <a:r>
              <a:rPr lang="en-US" sz="3100" b="1" dirty="0" smtClean="0"/>
              <a:t>–</a:t>
            </a:r>
            <a:r>
              <a:rPr lang="en-US" sz="3100" b="1" dirty="0" err="1" smtClean="0"/>
              <a:t>ing</a:t>
            </a:r>
            <a:r>
              <a:rPr lang="en-US" sz="3100" b="1" dirty="0" smtClean="0"/>
              <a:t> </a:t>
            </a:r>
            <a:r>
              <a:rPr lang="en-US" sz="3100" dirty="0" smtClean="0"/>
              <a:t>to show that an action is still happening.</a:t>
            </a:r>
          </a:p>
          <a:p>
            <a:pPr lvl="2"/>
            <a:r>
              <a:rPr lang="en-US" sz="3000" dirty="0" smtClean="0"/>
              <a:t>Use </a:t>
            </a:r>
            <a:r>
              <a:rPr lang="en-US" sz="3000" b="1" u="sng" dirty="0" smtClean="0"/>
              <a:t>is</a:t>
            </a:r>
            <a:r>
              <a:rPr lang="en-US" sz="3000" dirty="0" smtClean="0"/>
              <a:t> to tell about one person or thing.</a:t>
            </a:r>
          </a:p>
          <a:p>
            <a:pPr lvl="4"/>
            <a:r>
              <a:rPr lang="en-US" sz="2300" dirty="0" smtClean="0"/>
              <a:t>ex. The boat </a:t>
            </a:r>
            <a:r>
              <a:rPr lang="en-US" sz="2300" b="1" dirty="0" smtClean="0"/>
              <a:t>is</a:t>
            </a:r>
            <a:r>
              <a:rPr lang="en-US" sz="2300" dirty="0" smtClean="0"/>
              <a:t> moving. (there is only </a:t>
            </a:r>
            <a:r>
              <a:rPr lang="en-US" sz="2300" u="sng" dirty="0" smtClean="0"/>
              <a:t>one</a:t>
            </a:r>
            <a:r>
              <a:rPr lang="en-US" sz="2300" dirty="0" smtClean="0"/>
              <a:t> boat, so use </a:t>
            </a:r>
            <a:r>
              <a:rPr lang="en-US" sz="2300" b="1" dirty="0" smtClean="0"/>
              <a:t>is</a:t>
            </a:r>
            <a:r>
              <a:rPr lang="en-US" sz="2300" dirty="0" smtClean="0"/>
              <a:t>; 	the verb </a:t>
            </a:r>
            <a:r>
              <a:rPr lang="en-US" sz="2300" u="sng" dirty="0" smtClean="0"/>
              <a:t>to move</a:t>
            </a:r>
            <a:r>
              <a:rPr lang="en-US" sz="2300" dirty="0" smtClean="0"/>
              <a:t> is used with </a:t>
            </a:r>
            <a:r>
              <a:rPr lang="en-US" sz="2300" b="1" dirty="0" smtClean="0"/>
              <a:t>–</a:t>
            </a:r>
            <a:r>
              <a:rPr lang="en-US" sz="2300" b="1" dirty="0" err="1" smtClean="0"/>
              <a:t>ing</a:t>
            </a:r>
            <a:r>
              <a:rPr lang="en-US" sz="2300" dirty="0" smtClean="0"/>
              <a:t> at the end)</a:t>
            </a:r>
          </a:p>
          <a:p>
            <a:pPr lvl="2"/>
            <a:r>
              <a:rPr lang="en-US" sz="3000" dirty="0" smtClean="0"/>
              <a:t>Use </a:t>
            </a:r>
            <a:r>
              <a:rPr lang="en-US" sz="3000" b="1" u="sng" dirty="0" smtClean="0"/>
              <a:t>are</a:t>
            </a:r>
            <a:r>
              <a:rPr lang="en-US" sz="3000" dirty="0" smtClean="0"/>
              <a:t> for more than one person or thing.</a:t>
            </a:r>
          </a:p>
          <a:p>
            <a:pPr lvl="4"/>
            <a:r>
              <a:rPr lang="en-US" sz="2300" dirty="0" smtClean="0"/>
              <a:t>ex. The dogs </a:t>
            </a:r>
            <a:r>
              <a:rPr lang="en-US" sz="2300" b="1" dirty="0" smtClean="0"/>
              <a:t>are</a:t>
            </a:r>
            <a:r>
              <a:rPr lang="en-US" sz="2300" dirty="0" smtClean="0"/>
              <a:t> barking. (there is more than one dog talked about, so use are; the verb to bark is used with –</a:t>
            </a:r>
            <a:r>
              <a:rPr lang="en-US" sz="2300" dirty="0" err="1" smtClean="0"/>
              <a:t>ing</a:t>
            </a:r>
            <a:r>
              <a:rPr lang="en-US" sz="2300" dirty="0" smtClean="0"/>
              <a:t> at the end)</a:t>
            </a:r>
            <a:endParaRPr lang="en-US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What </a:t>
            </a:r>
            <a:r>
              <a:rPr lang="en-US" i="1" dirty="0" err="1" smtClean="0"/>
              <a:t>d’ya</a:t>
            </a:r>
            <a:r>
              <a:rPr lang="en-US" i="1" dirty="0" smtClean="0"/>
              <a:t> Mean There’re More???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can also use helping verbs to "modify" the meaning of the main verb in some way. A modal helping verb expresses necessity or possibility, and changes the main verb in that sense. These are the modal verbs:</a:t>
            </a:r>
          </a:p>
          <a:p>
            <a:r>
              <a:rPr lang="en-US" dirty="0" smtClean="0"/>
              <a:t>can, could</a:t>
            </a:r>
          </a:p>
          <a:p>
            <a:r>
              <a:rPr lang="en-US" dirty="0" smtClean="0"/>
              <a:t>may, might</a:t>
            </a:r>
          </a:p>
          <a:p>
            <a:r>
              <a:rPr lang="en-US" dirty="0" smtClean="0"/>
              <a:t>will, would,</a:t>
            </a:r>
          </a:p>
          <a:p>
            <a:r>
              <a:rPr lang="en-US" dirty="0" smtClean="0"/>
              <a:t>shall, should</a:t>
            </a:r>
          </a:p>
          <a:p>
            <a:r>
              <a:rPr lang="en-US" dirty="0" smtClean="0"/>
              <a:t>must</a:t>
            </a:r>
          </a:p>
          <a:p>
            <a:r>
              <a:rPr lang="en-US" dirty="0" smtClean="0"/>
              <a:t>ought to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the Verbs &amp; Helping Verbs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057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/>
              <a:t>Everywhere, rescuers are working. Cranes and bulldozers are digging. A neighbor is removing the rubble. The workers are looking for </a:t>
            </a:r>
            <a:r>
              <a:rPr lang="en-US" sz="3600" dirty="0" err="1" smtClean="0"/>
              <a:t>survivers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4191000"/>
            <a:ext cx="1981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Helping Verbs</a:t>
            </a:r>
          </a:p>
          <a:p>
            <a:r>
              <a:rPr lang="en-US" sz="2800" dirty="0" smtClean="0"/>
              <a:t>Are</a:t>
            </a:r>
          </a:p>
          <a:p>
            <a:r>
              <a:rPr lang="en-US" sz="2800" dirty="0" smtClean="0"/>
              <a:t>Is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1600" y="4114800"/>
            <a:ext cx="1981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Verbs</a:t>
            </a:r>
          </a:p>
          <a:p>
            <a:r>
              <a:rPr lang="en-US" sz="2800" dirty="0" smtClean="0"/>
              <a:t>Working</a:t>
            </a:r>
          </a:p>
          <a:p>
            <a:r>
              <a:rPr lang="en-US" sz="2800" dirty="0" smtClean="0"/>
              <a:t>Digging</a:t>
            </a:r>
          </a:p>
          <a:p>
            <a:r>
              <a:rPr lang="en-US" sz="2800" dirty="0"/>
              <a:t>R</a:t>
            </a:r>
            <a:r>
              <a:rPr lang="en-US" sz="2800" dirty="0" smtClean="0"/>
              <a:t>emoving</a:t>
            </a:r>
          </a:p>
          <a:p>
            <a:r>
              <a:rPr lang="en-US" sz="2800" dirty="0" smtClean="0"/>
              <a:t>Looking</a:t>
            </a:r>
          </a:p>
        </p:txBody>
      </p:sp>
      <p:pic>
        <p:nvPicPr>
          <p:cNvPr id="2050" name="Picture 2" descr="Wooden toy construction vehicle crane hoist for toddlers &amp; prescho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6600" y="3733800"/>
            <a:ext cx="1850065" cy="2209800"/>
          </a:xfrm>
          <a:prstGeom prst="rect">
            <a:avLst/>
          </a:prstGeom>
          <a:noFill/>
        </p:spPr>
      </p:pic>
      <p:pic>
        <p:nvPicPr>
          <p:cNvPr id="2052" name="Picture 4" descr="http://www.clt.astate.edu/sparks/book%20images/Volume%201/Vol%201%20Issue%201/dig%20dig%20digg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886200"/>
            <a:ext cx="2209800" cy="2444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2895600" y="5562600"/>
            <a:ext cx="4572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9" name="Oval 8"/>
          <p:cNvSpPr/>
          <p:nvPr/>
        </p:nvSpPr>
        <p:spPr>
          <a:xfrm>
            <a:off x="3581400" y="4572000"/>
            <a:ext cx="6096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4648200" y="3429000"/>
            <a:ext cx="4572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4343400" y="2895600"/>
            <a:ext cx="6096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3276600" y="2286000"/>
            <a:ext cx="609600" cy="381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2514600" y="1752600"/>
            <a:ext cx="457200" cy="381000"/>
          </a:xfrm>
          <a:prstGeom prst="ellipse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990600"/>
          </a:xfrm>
        </p:spPr>
        <p:txBody>
          <a:bodyPr>
            <a:noAutofit/>
          </a:bodyPr>
          <a:lstStyle/>
          <a:p>
            <a:r>
              <a:rPr lang="en-US" sz="5000" b="1" dirty="0" smtClean="0"/>
              <a:t>Choose the Correct Helping Verb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rain </a:t>
            </a:r>
            <a:r>
              <a:rPr lang="en-US" sz="3200" u="sng" dirty="0" smtClean="0"/>
              <a:t>is/are</a:t>
            </a:r>
            <a:r>
              <a:rPr lang="en-US" sz="3200" dirty="0" smtClean="0"/>
              <a:t> falling heavily in Oregon.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rivers </a:t>
            </a:r>
            <a:r>
              <a:rPr lang="en-US" sz="3200" u="sng" dirty="0" smtClean="0"/>
              <a:t>is/are</a:t>
            </a:r>
            <a:r>
              <a:rPr lang="en-US" sz="3200" dirty="0" smtClean="0"/>
              <a:t> rising rapidly.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Many volunteers </a:t>
            </a:r>
            <a:r>
              <a:rPr lang="en-US" sz="3200" u="sng" dirty="0" smtClean="0"/>
              <a:t>is/are</a:t>
            </a:r>
            <a:r>
              <a:rPr lang="en-US" sz="3200" dirty="0" smtClean="0"/>
              <a:t> stacking sandbags.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community center </a:t>
            </a:r>
            <a:r>
              <a:rPr lang="en-US" sz="3200" u="sng" dirty="0" smtClean="0"/>
              <a:t>is/are</a:t>
            </a:r>
            <a:r>
              <a:rPr lang="en-US" sz="3200" dirty="0" smtClean="0"/>
              <a:t> preparing a shelter.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people </a:t>
            </a:r>
            <a:r>
              <a:rPr lang="en-US" sz="3200" u="sng" dirty="0" smtClean="0"/>
              <a:t>is/are</a:t>
            </a:r>
            <a:r>
              <a:rPr lang="en-US" sz="3200" dirty="0" smtClean="0"/>
              <a:t> buying emergency supplies.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The mayor </a:t>
            </a:r>
            <a:r>
              <a:rPr lang="en-US" sz="3200" u="sng" dirty="0" smtClean="0"/>
              <a:t>is/are</a:t>
            </a:r>
            <a:r>
              <a:rPr lang="en-US" sz="3200" dirty="0" smtClean="0"/>
              <a:t> telling people to stay calm.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" grpId="0" animBg="1"/>
      <p:bldP spid="7" grpId="0" animBg="1"/>
      <p:bldP spid="5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r>
              <a:rPr lang="en-US" sz="3800" b="1" dirty="0" smtClean="0"/>
              <a:t>Rewrite the sentence. Change the underlined verbs to show the action is still happening.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44958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Mr. Smith’s class </a:t>
            </a:r>
            <a:r>
              <a:rPr lang="en-US" u="sng" dirty="0" smtClean="0"/>
              <a:t>studies</a:t>
            </a:r>
            <a:r>
              <a:rPr lang="en-US" dirty="0" smtClean="0"/>
              <a:t> disasters.</a:t>
            </a:r>
          </a:p>
          <a:p>
            <a:pPr marL="1565910" lvl="3" indent="-514350">
              <a:buFont typeface="+mj-lt"/>
              <a:buAutoNum type="arabicPeriod"/>
            </a:pPr>
            <a:r>
              <a:rPr lang="en-US" dirty="0" smtClean="0"/>
              <a:t>Mr. Smith’s class </a:t>
            </a:r>
            <a:r>
              <a:rPr lang="en-US" u="sng" dirty="0" smtClean="0"/>
              <a:t>is studying</a:t>
            </a:r>
            <a:r>
              <a:rPr lang="en-US" dirty="0" smtClean="0"/>
              <a:t> disasters.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Pablo’s group </a:t>
            </a:r>
            <a:r>
              <a:rPr lang="en-US" u="sng" dirty="0" smtClean="0"/>
              <a:t>goes</a:t>
            </a:r>
            <a:r>
              <a:rPr lang="en-US" dirty="0" smtClean="0"/>
              <a:t> to the library.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Jose </a:t>
            </a:r>
            <a:r>
              <a:rPr lang="en-US" u="sng" dirty="0" smtClean="0"/>
              <a:t>reads</a:t>
            </a:r>
            <a:r>
              <a:rPr lang="en-US" dirty="0" smtClean="0"/>
              <a:t> magazine articles about hurricanes.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Joe and Mary </a:t>
            </a:r>
            <a:r>
              <a:rPr lang="en-US" u="sng" dirty="0" smtClean="0"/>
              <a:t>learn</a:t>
            </a:r>
            <a:r>
              <a:rPr lang="en-US" dirty="0" smtClean="0"/>
              <a:t> about earthquakes.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</a:t>
            </a:r>
            <a:r>
              <a:rPr lang="en-US" u="sng" dirty="0" smtClean="0"/>
              <a:t>draw</a:t>
            </a:r>
            <a:r>
              <a:rPr lang="en-US" dirty="0" smtClean="0"/>
              <a:t> a map to show earthquake locations.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Rosa </a:t>
            </a:r>
            <a:r>
              <a:rPr lang="en-US" u="sng" dirty="0" smtClean="0"/>
              <a:t>searches</a:t>
            </a:r>
            <a:r>
              <a:rPr lang="en-US" dirty="0" smtClean="0"/>
              <a:t> the Internet.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She </a:t>
            </a:r>
            <a:r>
              <a:rPr lang="en-US" u="sng" dirty="0" smtClean="0"/>
              <a:t>records</a:t>
            </a:r>
            <a:r>
              <a:rPr lang="en-US" dirty="0" smtClean="0"/>
              <a:t> information about floods around the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Autofit/>
          </a:bodyPr>
          <a:lstStyle/>
          <a:p>
            <a:r>
              <a:rPr lang="en-US" sz="3800" b="1" dirty="0" smtClean="0"/>
              <a:t>Rewrite the sentence. Change the underlined verbs to show the action is still happening.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876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Mr. Smith’s class </a:t>
            </a:r>
            <a:r>
              <a:rPr lang="en-US" u="sng" dirty="0" smtClean="0"/>
              <a:t>studies</a:t>
            </a:r>
            <a:r>
              <a:rPr lang="en-US" dirty="0" smtClean="0"/>
              <a:t> disasters.</a:t>
            </a:r>
          </a:p>
          <a:p>
            <a:pPr marL="1565910" lvl="3" indent="-514350">
              <a:buFont typeface="+mj-lt"/>
              <a:buAutoNum type="arabicPeriod"/>
            </a:pPr>
            <a:r>
              <a:rPr lang="en-US" dirty="0" smtClean="0"/>
              <a:t>Mr. Smith’s class </a:t>
            </a:r>
            <a:r>
              <a:rPr lang="en-US" u="sng" dirty="0" smtClean="0"/>
              <a:t>is studying</a:t>
            </a:r>
            <a:r>
              <a:rPr lang="en-US" dirty="0" smtClean="0"/>
              <a:t> disasters.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Pablo’s group </a:t>
            </a:r>
            <a:r>
              <a:rPr lang="en-US" u="sng" dirty="0" smtClean="0"/>
              <a:t>is going</a:t>
            </a:r>
            <a:r>
              <a:rPr lang="en-US" dirty="0" smtClean="0"/>
              <a:t> to the library.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Jose </a:t>
            </a:r>
            <a:r>
              <a:rPr lang="en-US" u="sng" dirty="0" smtClean="0"/>
              <a:t>is reading</a:t>
            </a:r>
            <a:r>
              <a:rPr lang="en-US" dirty="0" smtClean="0"/>
              <a:t> magazine articles about hurricanes.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Joe and </a:t>
            </a:r>
            <a:r>
              <a:rPr lang="en-US" smtClean="0"/>
              <a:t>Mary </a:t>
            </a:r>
            <a:r>
              <a:rPr lang="en-US" u="sng" smtClean="0"/>
              <a:t>are </a:t>
            </a:r>
            <a:r>
              <a:rPr lang="en-US" u="sng" dirty="0" smtClean="0"/>
              <a:t>learning</a:t>
            </a:r>
            <a:r>
              <a:rPr lang="en-US" dirty="0" smtClean="0"/>
              <a:t> about earthquakes.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</a:t>
            </a:r>
            <a:r>
              <a:rPr lang="en-US" u="sng" dirty="0" smtClean="0"/>
              <a:t>are drawing</a:t>
            </a:r>
            <a:r>
              <a:rPr lang="en-US" dirty="0" smtClean="0"/>
              <a:t> a map to show earthquake locations.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Rosa </a:t>
            </a:r>
            <a:r>
              <a:rPr lang="en-US" u="sng" dirty="0" smtClean="0"/>
              <a:t>is searching</a:t>
            </a:r>
            <a:r>
              <a:rPr lang="en-US" dirty="0" smtClean="0"/>
              <a:t> the Internet.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She </a:t>
            </a:r>
            <a:r>
              <a:rPr lang="en-US" u="sng" dirty="0" smtClean="0"/>
              <a:t>is recording</a:t>
            </a:r>
            <a:r>
              <a:rPr lang="en-US" dirty="0" smtClean="0"/>
              <a:t> information about floods around the world.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256</TotalTime>
  <Words>411</Words>
  <Application>Microsoft Office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Helping Verbs</vt:lpstr>
      <vt:lpstr>Review: What Is A Verb?</vt:lpstr>
      <vt:lpstr>How Can Verbs Help Me???</vt:lpstr>
      <vt:lpstr>What d’ya Mean There’re More???</vt:lpstr>
      <vt:lpstr>Find the Verbs &amp; Helping Verbs</vt:lpstr>
      <vt:lpstr>Choose the Correct Helping Verb</vt:lpstr>
      <vt:lpstr>Rewrite the sentence. Change the underlined verbs to show the action is still happening.</vt:lpstr>
      <vt:lpstr>Rewrite the sentence. Change the underlined verbs to show the action is still happening.</vt:lpstr>
    </vt:vector>
  </TitlesOfParts>
  <Company>Hazleton Area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Verbs</dc:title>
  <dc:creator>Hazleton Area School District</dc:creator>
  <cp:lastModifiedBy>User</cp:lastModifiedBy>
  <cp:revision>30</cp:revision>
  <dcterms:created xsi:type="dcterms:W3CDTF">2009-03-31T11:20:48Z</dcterms:created>
  <dcterms:modified xsi:type="dcterms:W3CDTF">2011-05-02T12:09:28Z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