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5" d="100"/>
          <a:sy n="75" d="100"/>
        </p:scale>
        <p:origin x="54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11/21/2017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11/21/2017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11/21/2017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11/21/2017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11/21/2017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11/21/2017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11/21/2017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11/21/2017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11/21/2017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11/21/2017</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ww.bing.com/videos/search?q=inserting+an+ng+tube+youtube&amp;qpvt=inserting+an+ng+tube+youtube&amp;view=detail&amp;mid=1272B8CABF9D1E2EB7F81272B8CABF9D1E2EB7F8&amp;FORM=VRDGAR"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www.bing.com/videos/search?q=removing+an+NG+Tube+youtube&amp;view=detail&amp;mid=A963A07985E82B65F9E3A963A07985E82B65F9E3&amp;FORM=VIRE"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www.bing.com/videos/search?q=Adminsitering+an+enteral+tube+feeding+via+a+pump+you+tube&amp;view=detail&amp;mid=765C286686BA7E2BD96A765C286686BA7E2BD96A&amp;FORM=VIRE"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Gastrointestinal Intubation</a:t>
            </a:r>
            <a:endParaRPr lang="en-US" dirty="0"/>
          </a:p>
        </p:txBody>
      </p:sp>
      <p:sp>
        <p:nvSpPr>
          <p:cNvPr id="3" name="Subtitle 2"/>
          <p:cNvSpPr>
            <a:spLocks noGrp="1"/>
          </p:cNvSpPr>
          <p:nvPr>
            <p:ph type="subTitle" idx="1"/>
          </p:nvPr>
        </p:nvSpPr>
        <p:spPr/>
        <p:txBody>
          <a:bodyPr/>
          <a:lstStyle/>
          <a:p>
            <a:r>
              <a:rPr lang="en-US" dirty="0" smtClean="0"/>
              <a:t>Karen Malt, MSN, RN</a:t>
            </a:r>
            <a:endParaRPr lang="en-US" dirty="0"/>
          </a:p>
        </p:txBody>
      </p:sp>
    </p:spTree>
    <p:extLst>
      <p:ext uri="{BB962C8B-B14F-4D97-AF65-F5344CB8AC3E}">
        <p14:creationId xmlns:p14="http://schemas.microsoft.com/office/powerpoint/2010/main" val="34033102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Nasogastric Tube Insertion</a:t>
            </a:r>
            <a:endParaRPr lang="en-US" dirty="0"/>
          </a:p>
        </p:txBody>
      </p:sp>
      <p:sp>
        <p:nvSpPr>
          <p:cNvPr id="3" name="Content Placeholder 2"/>
          <p:cNvSpPr>
            <a:spLocks noGrp="1"/>
          </p:cNvSpPr>
          <p:nvPr>
            <p:ph idx="1"/>
          </p:nvPr>
        </p:nvSpPr>
        <p:spPr>
          <a:xfrm>
            <a:off x="2589212" y="1524000"/>
            <a:ext cx="8915400" cy="4387222"/>
          </a:xfrm>
        </p:spPr>
        <p:txBody>
          <a:bodyPr/>
          <a:lstStyle/>
          <a:p>
            <a:r>
              <a:rPr lang="en-US" sz="2800" dirty="0" smtClean="0"/>
              <a:t>Client Preparation:</a:t>
            </a:r>
          </a:p>
          <a:p>
            <a:pPr lvl="1"/>
            <a:r>
              <a:rPr lang="en-US" sz="2400" dirty="0" smtClean="0"/>
              <a:t>Explain the procedure to the client. </a:t>
            </a:r>
          </a:p>
          <a:p>
            <a:pPr lvl="1"/>
            <a:r>
              <a:rPr lang="en-US" sz="2400" dirty="0" smtClean="0"/>
              <a:t>Reducing anxiety by explaining that the tube is smaller in diameter than most pieces of food.  Also, explain that the client can be of help while passing the tube.   Make sure the client has some measure of control during the procedure.  Allow the client to determine when a pause is necessary during the passing of the tube.</a:t>
            </a:r>
          </a:p>
          <a:p>
            <a:pPr lvl="1" algn="r"/>
            <a:endParaRPr lang="en-US" dirty="0"/>
          </a:p>
        </p:txBody>
      </p:sp>
    </p:spTree>
    <p:extLst>
      <p:ext uri="{BB962C8B-B14F-4D97-AF65-F5344CB8AC3E}">
        <p14:creationId xmlns:p14="http://schemas.microsoft.com/office/powerpoint/2010/main" val="38525624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Nasogastric Tube Insertion (cont.)</a:t>
            </a:r>
            <a:endParaRPr lang="en-US" dirty="0"/>
          </a:p>
        </p:txBody>
      </p:sp>
      <p:sp>
        <p:nvSpPr>
          <p:cNvPr id="3" name="Content Placeholder 2"/>
          <p:cNvSpPr>
            <a:spLocks noGrp="1"/>
          </p:cNvSpPr>
          <p:nvPr>
            <p:ph idx="1"/>
          </p:nvPr>
        </p:nvSpPr>
        <p:spPr>
          <a:xfrm>
            <a:off x="2589212" y="1473200"/>
            <a:ext cx="8915400" cy="5092700"/>
          </a:xfrm>
        </p:spPr>
        <p:txBody>
          <a:bodyPr>
            <a:normAutofit/>
          </a:bodyPr>
          <a:lstStyle/>
          <a:p>
            <a:r>
              <a:rPr lang="en-US" sz="2400" b="1" u="sng" dirty="0" smtClean="0"/>
              <a:t>Pre-Intubation Assessment- </a:t>
            </a:r>
            <a:r>
              <a:rPr lang="en-US" b="1" dirty="0" smtClean="0"/>
              <a:t>Prior to inserting an NG Tube the nurse should conduct a focused assessment that includes the client’s:</a:t>
            </a:r>
          </a:p>
          <a:p>
            <a:pPr lvl="1"/>
            <a:r>
              <a:rPr lang="en-US" sz="1800" b="1" dirty="0" smtClean="0"/>
              <a:t>Level of Consciousness</a:t>
            </a:r>
          </a:p>
          <a:p>
            <a:pPr lvl="1"/>
            <a:r>
              <a:rPr lang="en-US" sz="1800" b="1" dirty="0" smtClean="0"/>
              <a:t>Weight</a:t>
            </a:r>
          </a:p>
          <a:p>
            <a:pPr lvl="1"/>
            <a:r>
              <a:rPr lang="en-US" sz="1800" b="1" dirty="0" smtClean="0"/>
              <a:t>Bowel Sounds</a:t>
            </a:r>
          </a:p>
          <a:p>
            <a:pPr lvl="1"/>
            <a:r>
              <a:rPr lang="en-US" sz="1800" b="1" dirty="0" smtClean="0"/>
              <a:t>Abdominal Distention</a:t>
            </a:r>
          </a:p>
          <a:p>
            <a:pPr lvl="1"/>
            <a:r>
              <a:rPr lang="en-US" sz="1800" b="1" dirty="0" smtClean="0"/>
              <a:t>Integrity of Nasal and Oral Mucosa</a:t>
            </a:r>
          </a:p>
          <a:p>
            <a:pPr lvl="1"/>
            <a:r>
              <a:rPr lang="en-US" sz="1800" b="1" dirty="0" smtClean="0"/>
              <a:t>Ability to swallow, cough, and gag</a:t>
            </a:r>
          </a:p>
          <a:p>
            <a:pPr lvl="1"/>
            <a:r>
              <a:rPr lang="en-US" sz="1800" b="1" dirty="0" smtClean="0"/>
              <a:t>Any Nausea and Vomiting</a:t>
            </a:r>
          </a:p>
          <a:p>
            <a:pPr lvl="2"/>
            <a:r>
              <a:rPr lang="en-US" sz="1800" b="1" dirty="0" smtClean="0"/>
              <a:t>NOTE: Assessment findings serve as a baseline for future comparisons and may suggest a need to modify the procedure or the equipment used.  One MAIN GOAL is to determine which nostril is best, and the length to which the tube will be inserted.</a:t>
            </a:r>
          </a:p>
          <a:p>
            <a:endParaRPr lang="en-US" dirty="0"/>
          </a:p>
        </p:txBody>
      </p:sp>
    </p:spTree>
    <p:extLst>
      <p:ext uri="{BB962C8B-B14F-4D97-AF65-F5344CB8AC3E}">
        <p14:creationId xmlns:p14="http://schemas.microsoft.com/office/powerpoint/2010/main" val="20039380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Nasogastric Tube Insertion (cont.)</a:t>
            </a:r>
            <a:endParaRPr lang="en-US" dirty="0"/>
          </a:p>
        </p:txBody>
      </p:sp>
      <p:sp>
        <p:nvSpPr>
          <p:cNvPr id="3" name="Content Placeholder 2"/>
          <p:cNvSpPr>
            <a:spLocks noGrp="1"/>
          </p:cNvSpPr>
          <p:nvPr>
            <p:ph idx="1"/>
          </p:nvPr>
        </p:nvSpPr>
        <p:spPr>
          <a:xfrm>
            <a:off x="2589212" y="1600200"/>
            <a:ext cx="8915400" cy="4953000"/>
          </a:xfrm>
        </p:spPr>
        <p:txBody>
          <a:bodyPr/>
          <a:lstStyle/>
          <a:p>
            <a:r>
              <a:rPr lang="en-US" sz="2800" b="1" u="sng" dirty="0" smtClean="0"/>
              <a:t>Nasal Inspection- </a:t>
            </a:r>
          </a:p>
          <a:p>
            <a:pPr lvl="1"/>
            <a:r>
              <a:rPr lang="en-US" sz="2400" dirty="0" smtClean="0"/>
              <a:t>After the client clears debris by blowing into a tissue, the nurse will inspect nostril size, shape and patency.  The client should exhale while each nostril I turn is occluded.  </a:t>
            </a:r>
          </a:p>
          <a:p>
            <a:pPr lvl="1"/>
            <a:r>
              <a:rPr lang="en-US" sz="2400" dirty="0" smtClean="0"/>
              <a:t>The following excludes a nostril from being used;</a:t>
            </a:r>
          </a:p>
          <a:p>
            <a:pPr lvl="2"/>
            <a:r>
              <a:rPr lang="en-US" sz="2400" dirty="0" smtClean="0"/>
              <a:t>Presence of nasal polyps (small benign growths)</a:t>
            </a:r>
          </a:p>
          <a:p>
            <a:pPr lvl="2"/>
            <a:r>
              <a:rPr lang="en-US" sz="2400" dirty="0" smtClean="0"/>
              <a:t>A deviated septum ( nasal cartilage deflected from the mid-line of the nose)</a:t>
            </a:r>
          </a:p>
          <a:p>
            <a:pPr lvl="2"/>
            <a:r>
              <a:rPr lang="en-US" sz="2400" dirty="0" smtClean="0"/>
              <a:t>Narrow nasal passage</a:t>
            </a:r>
          </a:p>
          <a:p>
            <a:pPr lvl="2"/>
            <a:endParaRPr lang="en-US" dirty="0"/>
          </a:p>
        </p:txBody>
      </p:sp>
    </p:spTree>
    <p:extLst>
      <p:ext uri="{BB962C8B-B14F-4D97-AF65-F5344CB8AC3E}">
        <p14:creationId xmlns:p14="http://schemas.microsoft.com/office/powerpoint/2010/main" val="38673010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Nasogastric Tube Insertion (cont.)</a:t>
            </a:r>
            <a:endParaRPr lang="en-US" dirty="0"/>
          </a:p>
        </p:txBody>
      </p:sp>
      <p:sp>
        <p:nvSpPr>
          <p:cNvPr id="3" name="Content Placeholder 2"/>
          <p:cNvSpPr>
            <a:spLocks noGrp="1"/>
          </p:cNvSpPr>
          <p:nvPr>
            <p:ph idx="1"/>
          </p:nvPr>
        </p:nvSpPr>
        <p:spPr>
          <a:xfrm>
            <a:off x="2589212" y="1498600"/>
            <a:ext cx="8915400" cy="4673600"/>
          </a:xfrm>
        </p:spPr>
        <p:txBody>
          <a:bodyPr>
            <a:noAutofit/>
          </a:bodyPr>
          <a:lstStyle/>
          <a:p>
            <a:r>
              <a:rPr lang="en-US" sz="2400" b="1" dirty="0" smtClean="0"/>
              <a:t>Nasogastric Tube Measurement;</a:t>
            </a:r>
          </a:p>
          <a:p>
            <a:pPr lvl="1"/>
            <a:r>
              <a:rPr lang="en-US" sz="2400" dirty="0" smtClean="0"/>
              <a:t>Obtain the Client’s NEX Measurement;</a:t>
            </a:r>
          </a:p>
          <a:p>
            <a:pPr lvl="2"/>
            <a:r>
              <a:rPr lang="en-US" sz="2400" dirty="0" smtClean="0"/>
              <a:t>Length From NOSE to EARLOBE to the XIPHOID Process (tip of the sternum). See Figure 29-5</a:t>
            </a:r>
          </a:p>
          <a:p>
            <a:pPr lvl="3"/>
            <a:r>
              <a:rPr lang="en-US" sz="2400" dirty="0" smtClean="0"/>
              <a:t>The first mark is made from the measured distance from the nose to the earlobe.  It indicates the distance to the nasal pharynx.  A second mark is made at the point where the tube reaches the xiphoid process, indicating the depth required to reach the stomach.</a:t>
            </a:r>
            <a:endParaRPr lang="en-US" sz="2400" dirty="0"/>
          </a:p>
        </p:txBody>
      </p:sp>
    </p:spTree>
    <p:extLst>
      <p:ext uri="{BB962C8B-B14F-4D97-AF65-F5344CB8AC3E}">
        <p14:creationId xmlns:p14="http://schemas.microsoft.com/office/powerpoint/2010/main" val="41968832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Nasogastric Tube Placement</a:t>
            </a:r>
            <a:endParaRPr lang="en-US" dirty="0"/>
          </a:p>
        </p:txBody>
      </p:sp>
      <p:sp>
        <p:nvSpPr>
          <p:cNvPr id="3" name="Content Placeholder 2"/>
          <p:cNvSpPr>
            <a:spLocks noGrp="1"/>
          </p:cNvSpPr>
          <p:nvPr>
            <p:ph idx="1"/>
          </p:nvPr>
        </p:nvSpPr>
        <p:spPr>
          <a:xfrm>
            <a:off x="2589212" y="1435100"/>
            <a:ext cx="8915400" cy="4476122"/>
          </a:xfrm>
        </p:spPr>
        <p:txBody>
          <a:bodyPr/>
          <a:lstStyle/>
          <a:p>
            <a:r>
              <a:rPr lang="en-US" sz="2800" dirty="0" smtClean="0"/>
              <a:t>When inserting an NG Tube it is a Primary concern of the nurse to:</a:t>
            </a:r>
          </a:p>
          <a:p>
            <a:pPr lvl="1"/>
            <a:r>
              <a:rPr lang="en-US" sz="2800" dirty="0" smtClean="0"/>
              <a:t> </a:t>
            </a:r>
            <a:r>
              <a:rPr lang="en-US" sz="2800" dirty="0"/>
              <a:t>C</a:t>
            </a:r>
            <a:r>
              <a:rPr lang="en-US" sz="2800" dirty="0" smtClean="0"/>
              <a:t>ause as little discomfort as necessary.</a:t>
            </a:r>
          </a:p>
          <a:p>
            <a:pPr lvl="1"/>
            <a:r>
              <a:rPr lang="en-US" sz="2800" dirty="0" smtClean="0"/>
              <a:t>To preserve the integrity of the nasal tissue.</a:t>
            </a:r>
          </a:p>
          <a:p>
            <a:pPr lvl="1"/>
            <a:r>
              <a:rPr lang="en-US" sz="2800" dirty="0" smtClean="0"/>
              <a:t>Locate the tube within the stomach, NOT THE RESPIRATORY PASSAGES!</a:t>
            </a:r>
          </a:p>
          <a:p>
            <a:pPr marL="914400" lvl="2" indent="0">
              <a:buNone/>
            </a:pPr>
            <a:endParaRPr lang="en-US" dirty="0"/>
          </a:p>
        </p:txBody>
      </p:sp>
    </p:spTree>
    <p:extLst>
      <p:ext uri="{BB962C8B-B14F-4D97-AF65-F5344CB8AC3E}">
        <p14:creationId xmlns:p14="http://schemas.microsoft.com/office/powerpoint/2010/main" val="4971293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279400"/>
            <a:ext cx="8911687" cy="1625600"/>
          </a:xfrm>
        </p:spPr>
        <p:txBody>
          <a:bodyPr/>
          <a:lstStyle/>
          <a:p>
            <a:r>
              <a:rPr lang="en-US" dirty="0" smtClean="0"/>
              <a:t>Nasogastric Tube Placement</a:t>
            </a:r>
            <a:endParaRPr lang="en-US" dirty="0"/>
          </a:p>
        </p:txBody>
      </p:sp>
      <p:sp>
        <p:nvSpPr>
          <p:cNvPr id="3" name="Content Placeholder 2"/>
          <p:cNvSpPr>
            <a:spLocks noGrp="1"/>
          </p:cNvSpPr>
          <p:nvPr>
            <p:ph idx="1"/>
          </p:nvPr>
        </p:nvSpPr>
        <p:spPr>
          <a:xfrm>
            <a:off x="2589212" y="1079500"/>
            <a:ext cx="8915400" cy="5410200"/>
          </a:xfrm>
        </p:spPr>
        <p:txBody>
          <a:bodyPr>
            <a:normAutofit/>
          </a:bodyPr>
          <a:lstStyle/>
          <a:p>
            <a:r>
              <a:rPr lang="en-US" b="1" dirty="0" smtClean="0"/>
              <a:t>Confirming Placement of the distal end of an NG Tube</a:t>
            </a:r>
          </a:p>
          <a:p>
            <a:pPr lvl="1"/>
            <a:r>
              <a:rPr lang="en-US" sz="1800" b="1" dirty="0" smtClean="0"/>
              <a:t>Auscultation of the abdomen while instilling air.</a:t>
            </a:r>
          </a:p>
          <a:p>
            <a:pPr lvl="1"/>
            <a:r>
              <a:rPr lang="en-US" sz="1800" b="1" dirty="0" smtClean="0"/>
              <a:t>Testing the pH of aspirated fluid</a:t>
            </a:r>
          </a:p>
          <a:p>
            <a:pPr lvl="2"/>
            <a:r>
              <a:rPr lang="en-US" sz="1800" b="1" dirty="0" smtClean="0"/>
              <a:t>NOTE: Both of these methods lack 100% reliability. See page 665 </a:t>
            </a:r>
            <a:r>
              <a:rPr lang="en-US" sz="1800" b="1" dirty="0" smtClean="0"/>
              <a:t>Timby</a:t>
            </a:r>
            <a:r>
              <a:rPr lang="en-US" sz="1800" b="1" dirty="0" smtClean="0"/>
              <a:t> for complete details.</a:t>
            </a:r>
          </a:p>
          <a:p>
            <a:pPr lvl="2"/>
            <a:r>
              <a:rPr lang="en-US" sz="1800" b="1" dirty="0" smtClean="0"/>
              <a:t>The only evidenced </a:t>
            </a:r>
            <a:r>
              <a:rPr lang="en-US" sz="1800" b="1" dirty="0"/>
              <a:t>b</a:t>
            </a:r>
            <a:r>
              <a:rPr lang="en-US" sz="1800" b="1" dirty="0" smtClean="0"/>
              <a:t>ased methods for determining the distal location of an NG tube include obtaining an abdominal x-ray after its initial insertion and monitoring its external length (the “X” marked component of the NEX measurement to the proximal end of the tube) after radiographic confirmation</a:t>
            </a:r>
            <a:r>
              <a:rPr lang="en-US" sz="1800" b="1" dirty="0" smtClean="0"/>
              <a:t>.</a:t>
            </a:r>
          </a:p>
          <a:p>
            <a:pPr lvl="2"/>
            <a:r>
              <a:rPr lang="en-US" sz="1800" b="1" dirty="0" smtClean="0"/>
              <a:t>Once the nurse has confirmed placement, he or she secures the tube to avoid upward or downward migration.  The tube is then ready to use. View the video below on Inserting an NG Tube.</a:t>
            </a:r>
            <a:endParaRPr lang="en-US" sz="1800" b="1" dirty="0" smtClean="0"/>
          </a:p>
          <a:p>
            <a:pPr lvl="3"/>
            <a:r>
              <a:rPr lang="en-US" sz="1600" dirty="0">
                <a:hlinkClick r:id="rId2"/>
              </a:rPr>
              <a:t>https://</a:t>
            </a:r>
            <a:r>
              <a:rPr lang="en-US" sz="1600" dirty="0" smtClean="0">
                <a:hlinkClick r:id="rId2"/>
              </a:rPr>
              <a:t>www.bing.com/videos/search?q=inserting+an+ng+tube+youtube&amp;qpvt=inserting+an+ng+tube+youtube&amp;view=detail&amp;mid=1272B8CABF9D1E2EB7F81272B8CABF9D1E2EB7F8&amp;FORM=VRDGAR</a:t>
            </a:r>
            <a:endParaRPr lang="en-US" sz="1600" dirty="0" smtClean="0"/>
          </a:p>
          <a:p>
            <a:pPr lvl="3"/>
            <a:endParaRPr lang="en-US" dirty="0" smtClean="0"/>
          </a:p>
          <a:p>
            <a:pPr lvl="2"/>
            <a:endParaRPr lang="en-US" dirty="0"/>
          </a:p>
        </p:txBody>
      </p:sp>
    </p:spTree>
    <p:extLst>
      <p:ext uri="{BB962C8B-B14F-4D97-AF65-F5344CB8AC3E}">
        <p14:creationId xmlns:p14="http://schemas.microsoft.com/office/powerpoint/2010/main" val="27743988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292100"/>
            <a:ext cx="8911687" cy="1612900"/>
          </a:xfrm>
        </p:spPr>
        <p:txBody>
          <a:bodyPr/>
          <a:lstStyle/>
          <a:p>
            <a:r>
              <a:rPr lang="en-US" dirty="0" smtClean="0"/>
              <a:t>Checking Placement of Intestinal Feeding Tubes</a:t>
            </a:r>
            <a:endParaRPr lang="en-US" dirty="0"/>
          </a:p>
        </p:txBody>
      </p:sp>
      <p:sp>
        <p:nvSpPr>
          <p:cNvPr id="3" name="Content Placeholder 2"/>
          <p:cNvSpPr>
            <a:spLocks noGrp="1"/>
          </p:cNvSpPr>
          <p:nvPr>
            <p:ph idx="1"/>
          </p:nvPr>
        </p:nvSpPr>
        <p:spPr>
          <a:xfrm>
            <a:off x="2589212" y="1511300"/>
            <a:ext cx="8915400" cy="5080000"/>
          </a:xfrm>
        </p:spPr>
        <p:txBody>
          <a:bodyPr>
            <a:noAutofit/>
          </a:bodyPr>
          <a:lstStyle/>
          <a:p>
            <a:r>
              <a:rPr lang="en-US" sz="2400" dirty="0" smtClean="0"/>
              <a:t>Initial tube placement is verified  by X-Ray.  Other techniques for confirming placement of small-diameter nasogastric feeding tubes are less reliable, but may be used by some.  Nevertheless, repeated X-rays to confirm placement are expensive and impractical, and potentially harmful. 	</a:t>
            </a:r>
          </a:p>
          <a:p>
            <a:pPr lvl="1"/>
            <a:r>
              <a:rPr lang="en-US" sz="2400" dirty="0" smtClean="0"/>
              <a:t>Nurses may verify distal tube placement throughout its use by:</a:t>
            </a:r>
          </a:p>
          <a:p>
            <a:pPr lvl="2"/>
            <a:r>
              <a:rPr lang="en-US" sz="2400" dirty="0" smtClean="0"/>
              <a:t>Aspirating fluid from the tube after the initial X-Ray using a large volume syringe (30-50 ml). The large volume syringe creates less negative pressure during aspiration and therefore provides enough fluid to test the </a:t>
            </a:r>
            <a:r>
              <a:rPr lang="en-US" sz="2400" dirty="0" smtClean="0"/>
              <a:t>pH.</a:t>
            </a:r>
            <a:endParaRPr lang="en-US" sz="2400" dirty="0"/>
          </a:p>
        </p:txBody>
      </p:sp>
    </p:spTree>
    <p:extLst>
      <p:ext uri="{BB962C8B-B14F-4D97-AF65-F5344CB8AC3E}">
        <p14:creationId xmlns:p14="http://schemas.microsoft.com/office/powerpoint/2010/main" val="7842868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Use/Maintenance of Nasogastric Tubes</a:t>
            </a:r>
            <a:endParaRPr lang="en-US" dirty="0"/>
          </a:p>
        </p:txBody>
      </p:sp>
      <p:sp>
        <p:nvSpPr>
          <p:cNvPr id="3" name="Content Placeholder 2"/>
          <p:cNvSpPr>
            <a:spLocks noGrp="1"/>
          </p:cNvSpPr>
          <p:nvPr>
            <p:ph idx="1"/>
          </p:nvPr>
        </p:nvSpPr>
        <p:spPr>
          <a:xfrm>
            <a:off x="2589212" y="1384300"/>
            <a:ext cx="8915400" cy="4526922"/>
          </a:xfrm>
        </p:spPr>
        <p:txBody>
          <a:bodyPr>
            <a:normAutofit/>
          </a:bodyPr>
          <a:lstStyle/>
          <a:p>
            <a:r>
              <a:rPr lang="en-US" sz="2000" dirty="0" smtClean="0"/>
              <a:t>Nasogastric tubes are connected to suction for gastric decompression or </a:t>
            </a:r>
            <a:r>
              <a:rPr lang="en-US" sz="2000" dirty="0"/>
              <a:t>a</a:t>
            </a:r>
            <a:r>
              <a:rPr lang="en-US" sz="2000" dirty="0" smtClean="0"/>
              <a:t>re used for tube feeding.</a:t>
            </a:r>
          </a:p>
          <a:p>
            <a:r>
              <a:rPr lang="en-US" sz="2000" b="1" dirty="0" smtClean="0"/>
              <a:t>Gastric Decompression</a:t>
            </a:r>
            <a:r>
              <a:rPr lang="en-US" sz="2000" dirty="0" smtClean="0"/>
              <a:t>- Suction is either continuous or intermittent. Continuous with an unvented tube can cause the tube to adhere to the stomach mucosa causing irritation and interfere with drainage.  Using a vented tube or intermittent suction prevents this from occurring.</a:t>
            </a:r>
          </a:p>
          <a:p>
            <a:pPr lvl="1"/>
            <a:r>
              <a:rPr lang="en-US" sz="2000" dirty="0" smtClean="0"/>
              <a:t>The tube is connected to a wall outlet or a portable suction machine.</a:t>
            </a:r>
          </a:p>
          <a:p>
            <a:pPr lvl="1"/>
            <a:r>
              <a:rPr lang="en-US" sz="2000" dirty="0" smtClean="0"/>
              <a:t>The suction setting or amount is prescribed by the physician.  Usually low pressure (40-60 mmHg) is used.  The tube is clamped or plugged during ambulation or after instilling medications (See Chapter 32).</a:t>
            </a:r>
            <a:endParaRPr lang="en-US" sz="2000" dirty="0"/>
          </a:p>
        </p:txBody>
      </p:sp>
    </p:spTree>
    <p:extLst>
      <p:ext uri="{BB962C8B-B14F-4D97-AF65-F5344CB8AC3E}">
        <p14:creationId xmlns:p14="http://schemas.microsoft.com/office/powerpoint/2010/main" val="24909863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Use/Maintenance of Nasogastric Tube</a:t>
            </a:r>
            <a:br>
              <a:rPr lang="en-US" dirty="0" smtClean="0"/>
            </a:br>
            <a:r>
              <a:rPr lang="en-US" dirty="0" smtClean="0"/>
              <a:t>(cont.)</a:t>
            </a:r>
            <a:endParaRPr lang="en-US" dirty="0"/>
          </a:p>
        </p:txBody>
      </p:sp>
      <p:sp>
        <p:nvSpPr>
          <p:cNvPr id="3" name="Content Placeholder 2"/>
          <p:cNvSpPr>
            <a:spLocks noGrp="1"/>
          </p:cNvSpPr>
          <p:nvPr>
            <p:ph idx="1"/>
          </p:nvPr>
        </p:nvSpPr>
        <p:spPr>
          <a:xfrm>
            <a:off x="2589212" y="1905000"/>
            <a:ext cx="8915400" cy="4006222"/>
          </a:xfrm>
        </p:spPr>
        <p:txBody>
          <a:bodyPr>
            <a:normAutofit/>
          </a:bodyPr>
          <a:lstStyle/>
          <a:p>
            <a:r>
              <a:rPr lang="en-US" b="1" dirty="0" smtClean="0"/>
              <a:t>Restoring Patency- </a:t>
            </a:r>
            <a:r>
              <a:rPr lang="en-US" dirty="0" smtClean="0"/>
              <a:t>The nurse will assess tube patency frequently by monitoring the volume and characteristics of the drainage and observing for signs and symptoms of obstruction (Nausea/vomiting, abdominal distention.)  Depending on the cause of the obstruction the nurse may need to irrigate the tube, and an order must be obtained prior to irrigation of the tube.</a:t>
            </a:r>
            <a:endParaRPr lang="en-US" dirty="0"/>
          </a:p>
          <a:p>
            <a:r>
              <a:rPr lang="en-US" b="1" dirty="0" smtClean="0"/>
              <a:t>Promoting Patency- </a:t>
            </a:r>
          </a:p>
          <a:p>
            <a:pPr lvl="1"/>
            <a:r>
              <a:rPr lang="en-US" sz="1800" dirty="0" smtClean="0"/>
              <a:t>Giving intermittent ice chips sparingly</a:t>
            </a:r>
          </a:p>
          <a:p>
            <a:pPr lvl="1"/>
            <a:r>
              <a:rPr lang="en-US" sz="1800" dirty="0" smtClean="0"/>
              <a:t>Giving small sips of water sparingly</a:t>
            </a:r>
          </a:p>
          <a:p>
            <a:pPr lvl="2"/>
            <a:r>
              <a:rPr lang="en-US" sz="1800" dirty="0" smtClean="0"/>
              <a:t>Giving too much water may deplete serum electrolytes. (See page 668 </a:t>
            </a:r>
            <a:r>
              <a:rPr lang="en-US" sz="1800" dirty="0" smtClean="0"/>
              <a:t>Timby</a:t>
            </a:r>
            <a:r>
              <a:rPr lang="en-US" sz="1800" dirty="0" smtClean="0"/>
              <a:t>.)</a:t>
            </a:r>
          </a:p>
        </p:txBody>
      </p:sp>
    </p:spTree>
    <p:extLst>
      <p:ext uri="{BB962C8B-B14F-4D97-AF65-F5344CB8AC3E}">
        <p14:creationId xmlns:p14="http://schemas.microsoft.com/office/powerpoint/2010/main" val="8698742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Enteral Nutrition</a:t>
            </a:r>
            <a:endParaRPr lang="en-US" dirty="0"/>
          </a:p>
        </p:txBody>
      </p:sp>
      <p:sp>
        <p:nvSpPr>
          <p:cNvPr id="3" name="Content Placeholder 2"/>
          <p:cNvSpPr>
            <a:spLocks noGrp="1"/>
          </p:cNvSpPr>
          <p:nvPr>
            <p:ph idx="1"/>
          </p:nvPr>
        </p:nvSpPr>
        <p:spPr>
          <a:xfrm>
            <a:off x="2589212" y="1485900"/>
            <a:ext cx="8915400" cy="4425322"/>
          </a:xfrm>
        </p:spPr>
        <p:txBody>
          <a:bodyPr>
            <a:normAutofit/>
          </a:bodyPr>
          <a:lstStyle/>
          <a:p>
            <a:r>
              <a:rPr lang="en-US" sz="3200" dirty="0" smtClean="0"/>
              <a:t>Nourishment provided through the stomach or small intestine rather than the oral route.  Although a NG tube can be used, it is more likely that liquid formula will be administered through a </a:t>
            </a:r>
            <a:r>
              <a:rPr lang="en-US" sz="3200" dirty="0" smtClean="0"/>
              <a:t>nasointestinal</a:t>
            </a:r>
            <a:r>
              <a:rPr lang="en-US" sz="3200" dirty="0" smtClean="0"/>
              <a:t> or transabdominal tube. </a:t>
            </a:r>
            <a:endParaRPr lang="en-US" sz="3200" dirty="0"/>
          </a:p>
        </p:txBody>
      </p:sp>
    </p:spTree>
    <p:extLst>
      <p:ext uri="{BB962C8B-B14F-4D97-AF65-F5344CB8AC3E}">
        <p14:creationId xmlns:p14="http://schemas.microsoft.com/office/powerpoint/2010/main" val="7154580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Gastrointestinal Intubation</a:t>
            </a:r>
            <a:endParaRPr lang="en-US" dirty="0"/>
          </a:p>
        </p:txBody>
      </p:sp>
      <p:sp>
        <p:nvSpPr>
          <p:cNvPr id="3" name="Content Placeholder 2"/>
          <p:cNvSpPr>
            <a:spLocks noGrp="1"/>
          </p:cNvSpPr>
          <p:nvPr>
            <p:ph idx="1"/>
          </p:nvPr>
        </p:nvSpPr>
        <p:spPr>
          <a:xfrm>
            <a:off x="2589212" y="1473200"/>
            <a:ext cx="8915400" cy="4438022"/>
          </a:xfrm>
        </p:spPr>
        <p:txBody>
          <a:bodyPr>
            <a:normAutofit/>
          </a:bodyPr>
          <a:lstStyle/>
          <a:p>
            <a:r>
              <a:rPr lang="en-US" sz="2800" dirty="0" smtClean="0"/>
              <a:t>Often used for clients undergoing gastric or intestinal surgery.</a:t>
            </a:r>
          </a:p>
          <a:p>
            <a:pPr lvl="1"/>
            <a:r>
              <a:rPr lang="en-US" sz="2800" dirty="0" smtClean="0"/>
              <a:t>Reduces the or eliminates problems associated with surgery or conditions affecting the GI tract, such as peristalsis, vomiting, or gas accumulation.</a:t>
            </a:r>
          </a:p>
          <a:p>
            <a:pPr lvl="1"/>
            <a:r>
              <a:rPr lang="en-US" sz="2800" dirty="0" smtClean="0"/>
              <a:t>Tubes can also be used to nourish clients who cannot tolerate food orally.</a:t>
            </a:r>
            <a:endParaRPr lang="en-US" sz="2800" dirty="0"/>
          </a:p>
        </p:txBody>
      </p:sp>
    </p:spTree>
    <p:extLst>
      <p:ext uri="{BB962C8B-B14F-4D97-AF65-F5344CB8AC3E}">
        <p14:creationId xmlns:p14="http://schemas.microsoft.com/office/powerpoint/2010/main" val="12343948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Removal of a Nasogastric Tube</a:t>
            </a:r>
            <a:endParaRPr lang="en-US" dirty="0"/>
          </a:p>
        </p:txBody>
      </p:sp>
      <p:sp>
        <p:nvSpPr>
          <p:cNvPr id="3" name="Content Placeholder 2"/>
          <p:cNvSpPr>
            <a:spLocks noGrp="1"/>
          </p:cNvSpPr>
          <p:nvPr>
            <p:ph idx="1"/>
          </p:nvPr>
        </p:nvSpPr>
        <p:spPr>
          <a:xfrm>
            <a:off x="2589212" y="1282700"/>
            <a:ext cx="8915400" cy="5346700"/>
          </a:xfrm>
        </p:spPr>
        <p:txBody>
          <a:bodyPr>
            <a:normAutofit fontScale="92500" lnSpcReduction="10000"/>
          </a:bodyPr>
          <a:lstStyle/>
          <a:p>
            <a:r>
              <a:rPr lang="en-US" sz="1600" b="1" dirty="0" smtClean="0"/>
              <a:t>Nasogastric tubes are removed;</a:t>
            </a:r>
          </a:p>
          <a:p>
            <a:pPr lvl="1"/>
            <a:r>
              <a:rPr lang="en-US" b="1" dirty="0" smtClean="0"/>
              <a:t>When the client’s condition improves</a:t>
            </a:r>
          </a:p>
          <a:p>
            <a:pPr lvl="1"/>
            <a:r>
              <a:rPr lang="en-US" b="1" dirty="0" smtClean="0"/>
              <a:t>When the tube is hopelessly obstructed</a:t>
            </a:r>
          </a:p>
          <a:p>
            <a:pPr lvl="1"/>
            <a:r>
              <a:rPr lang="en-US" b="1" dirty="0" smtClean="0"/>
              <a:t>When the time has lapsed (by the agency policy) to allow the NG to stay in place in order to maintain nasal mucosa.</a:t>
            </a:r>
          </a:p>
          <a:p>
            <a:pPr lvl="2"/>
            <a:r>
              <a:rPr lang="en-US" sz="1600" b="1" dirty="0" smtClean="0"/>
              <a:t>Unobstructed Larger diameter tubes are usually removed and changed every 2 – 4 weeks for adults.</a:t>
            </a:r>
          </a:p>
          <a:p>
            <a:pPr lvl="2"/>
            <a:r>
              <a:rPr lang="en-US" sz="1600" b="1" dirty="0" smtClean="0"/>
              <a:t>Small diameter flexible tubes are removed and changed every 4 weeks to 3 months (depending on the agency policy). </a:t>
            </a:r>
          </a:p>
          <a:p>
            <a:pPr lvl="2"/>
            <a:r>
              <a:rPr lang="en-US" sz="1600" b="1" dirty="0" smtClean="0"/>
              <a:t>Tubes used for pediatric clients are changed more frequently due to the fragility of the tissue of a pediatric client and greater potential for infection.</a:t>
            </a:r>
          </a:p>
          <a:p>
            <a:pPr lvl="3"/>
            <a:r>
              <a:rPr lang="en-US" sz="1600" b="1" dirty="0" smtClean="0"/>
              <a:t>Note: Before removal of a tube; the physician usually prescribes a “trial period” during which the tube is clamped and the client is allowed to consume oral fluids. If the client remains asymptomatic, that is a very good indication the tube is no longer necessary.  If the client becomes symptomatic, the tube is still in place and can be easily reconnected to suction.  View the following video below on NG Tube Removal.</a:t>
            </a:r>
          </a:p>
          <a:p>
            <a:pPr lvl="3"/>
            <a:r>
              <a:rPr lang="en-US" sz="1600" b="1" dirty="0">
                <a:hlinkClick r:id="rId2"/>
              </a:rPr>
              <a:t>https://</a:t>
            </a:r>
            <a:r>
              <a:rPr lang="en-US" sz="1600" b="1" dirty="0" smtClean="0">
                <a:hlinkClick r:id="rId2"/>
              </a:rPr>
              <a:t>www.bing.com/videos/search?q=removing+an+NG+Tube+youtube&amp;view=detail&amp;mid=A963A07985E82B65F9E3A963A07985E82B65F9E3&amp;FORM=VIRE</a:t>
            </a:r>
            <a:r>
              <a:rPr lang="en-US" sz="1600" b="1" dirty="0" smtClean="0"/>
              <a:t> </a:t>
            </a:r>
          </a:p>
          <a:p>
            <a:pPr lvl="1"/>
            <a:endParaRPr lang="en-US" dirty="0"/>
          </a:p>
        </p:txBody>
      </p:sp>
    </p:spTree>
    <p:extLst>
      <p:ext uri="{BB962C8B-B14F-4D97-AF65-F5344CB8AC3E}">
        <p14:creationId xmlns:p14="http://schemas.microsoft.com/office/powerpoint/2010/main" val="5092446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Insertion of a </a:t>
            </a:r>
            <a:r>
              <a:rPr lang="en-US" dirty="0" smtClean="0"/>
              <a:t>Nasointestinal</a:t>
            </a:r>
            <a:r>
              <a:rPr lang="en-US" dirty="0" smtClean="0"/>
              <a:t> Tube</a:t>
            </a:r>
            <a:endParaRPr lang="en-US" dirty="0"/>
          </a:p>
        </p:txBody>
      </p:sp>
      <p:sp>
        <p:nvSpPr>
          <p:cNvPr id="3" name="Content Placeholder 2"/>
          <p:cNvSpPr>
            <a:spLocks noGrp="1"/>
          </p:cNvSpPr>
          <p:nvPr>
            <p:ph idx="1"/>
          </p:nvPr>
        </p:nvSpPr>
        <p:spPr>
          <a:xfrm>
            <a:off x="2589212" y="1473200"/>
            <a:ext cx="8915400" cy="4438022"/>
          </a:xfrm>
        </p:spPr>
        <p:txBody>
          <a:bodyPr>
            <a:normAutofit/>
          </a:bodyPr>
          <a:lstStyle/>
          <a:p>
            <a:r>
              <a:rPr lang="en-US" sz="2800" dirty="0" smtClean="0"/>
              <a:t>The techniques for client preparation, positioning, and advancement of </a:t>
            </a:r>
            <a:r>
              <a:rPr lang="en-US" sz="2800" dirty="0" smtClean="0"/>
              <a:t>nasointestinal</a:t>
            </a:r>
            <a:r>
              <a:rPr lang="en-US" sz="2800" dirty="0" smtClean="0"/>
              <a:t> tubes are similar to those for NG tubes.  Some modifications are necessary.  </a:t>
            </a:r>
          </a:p>
          <a:p>
            <a:r>
              <a:rPr lang="en-US" sz="2800" dirty="0" smtClean="0"/>
              <a:t>To estimate the length, the nurse determines the NEX measurement and adds 9 inches.  Mark the additional measurement on the tubing.</a:t>
            </a:r>
            <a:endParaRPr lang="en-US" sz="2800" dirty="0"/>
          </a:p>
        </p:txBody>
      </p:sp>
    </p:spTree>
    <p:extLst>
      <p:ext uri="{BB962C8B-B14F-4D97-AF65-F5344CB8AC3E}">
        <p14:creationId xmlns:p14="http://schemas.microsoft.com/office/powerpoint/2010/main" val="2041314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Transabdominal Tube Management</a:t>
            </a:r>
            <a:endParaRPr lang="en-US" dirty="0"/>
          </a:p>
        </p:txBody>
      </p:sp>
      <p:sp>
        <p:nvSpPr>
          <p:cNvPr id="3" name="Content Placeholder 2"/>
          <p:cNvSpPr>
            <a:spLocks noGrp="1"/>
          </p:cNvSpPr>
          <p:nvPr>
            <p:ph idx="1"/>
          </p:nvPr>
        </p:nvSpPr>
        <p:spPr>
          <a:xfrm>
            <a:off x="2589212" y="1676400"/>
            <a:ext cx="8915400" cy="4234822"/>
          </a:xfrm>
        </p:spPr>
        <p:txBody>
          <a:bodyPr/>
          <a:lstStyle/>
          <a:p>
            <a:r>
              <a:rPr lang="en-US" sz="2400" dirty="0" smtClean="0"/>
              <a:t>The physician inserts transabdominal tubes such as:</a:t>
            </a:r>
          </a:p>
          <a:p>
            <a:pPr lvl="1"/>
            <a:r>
              <a:rPr lang="en-US" sz="2400" dirty="0" smtClean="0"/>
              <a:t>G-tubes</a:t>
            </a:r>
          </a:p>
          <a:p>
            <a:pPr lvl="1"/>
            <a:r>
              <a:rPr lang="en-US" sz="2400" dirty="0" smtClean="0"/>
              <a:t>J-Tubes</a:t>
            </a:r>
          </a:p>
          <a:p>
            <a:pPr marL="457200" lvl="1" indent="0">
              <a:buNone/>
            </a:pPr>
            <a:r>
              <a:rPr lang="en-US" sz="2400" dirty="0"/>
              <a:t>	</a:t>
            </a:r>
            <a:r>
              <a:rPr lang="en-US" sz="2400" dirty="0" smtClean="0"/>
              <a:t>Note: the nurse is responsible for assessing for and caring for them and their insertion sites.  Conscientious care is necessary as G-Tubes may leak and cause skin breakdown.</a:t>
            </a:r>
          </a:p>
          <a:p>
            <a:pPr marL="457200" lvl="1" indent="0">
              <a:buNone/>
            </a:pPr>
            <a:r>
              <a:rPr lang="en-US" sz="2400" dirty="0" smtClean="0"/>
              <a:t>See Causes of Gastrostomy Leaks; Page 670 </a:t>
            </a:r>
            <a:r>
              <a:rPr lang="en-US" sz="2400" dirty="0" smtClean="0"/>
              <a:t>Timby</a:t>
            </a:r>
            <a:endParaRPr lang="en-US" sz="2400" dirty="0" smtClean="0"/>
          </a:p>
          <a:p>
            <a:pPr marL="457200" lvl="1" indent="0">
              <a:buNone/>
            </a:pPr>
            <a:r>
              <a:rPr lang="en-US" dirty="0"/>
              <a:t>	</a:t>
            </a:r>
            <a:endParaRPr lang="en-US" dirty="0" smtClean="0"/>
          </a:p>
          <a:p>
            <a:pPr lvl="1"/>
            <a:endParaRPr lang="en-US" dirty="0"/>
          </a:p>
        </p:txBody>
      </p:sp>
    </p:spTree>
    <p:extLst>
      <p:ext uri="{BB962C8B-B14F-4D97-AF65-F5344CB8AC3E}">
        <p14:creationId xmlns:p14="http://schemas.microsoft.com/office/powerpoint/2010/main" val="36769655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Tube Feedings</a:t>
            </a:r>
            <a:endParaRPr lang="en-US" dirty="0"/>
          </a:p>
        </p:txBody>
      </p:sp>
      <p:sp>
        <p:nvSpPr>
          <p:cNvPr id="3" name="Content Placeholder 2"/>
          <p:cNvSpPr>
            <a:spLocks noGrp="1"/>
          </p:cNvSpPr>
          <p:nvPr>
            <p:ph idx="1"/>
          </p:nvPr>
        </p:nvSpPr>
        <p:spPr>
          <a:xfrm>
            <a:off x="2589212" y="1498600"/>
            <a:ext cx="8915400" cy="4412622"/>
          </a:xfrm>
        </p:spPr>
        <p:txBody>
          <a:bodyPr>
            <a:normAutofit/>
          </a:bodyPr>
          <a:lstStyle/>
          <a:p>
            <a:r>
              <a:rPr lang="en-US" sz="2400" dirty="0" smtClean="0"/>
              <a:t>If oral feedings are impossible, or jeopardize client safety, nourishment is provided </a:t>
            </a:r>
            <a:r>
              <a:rPr lang="en-US" sz="2400" dirty="0" smtClean="0"/>
              <a:t>enterally</a:t>
            </a:r>
            <a:r>
              <a:rPr lang="en-US" sz="2400" dirty="0" smtClean="0"/>
              <a:t> or parenterally.  Tube feedings are used when:</a:t>
            </a:r>
          </a:p>
          <a:p>
            <a:pPr lvl="1"/>
            <a:r>
              <a:rPr lang="en-US" sz="2400" dirty="0" smtClean="0"/>
              <a:t> clients have an intact stomach or intestinal function but are unconscious,</a:t>
            </a:r>
          </a:p>
          <a:p>
            <a:pPr lvl="1"/>
            <a:r>
              <a:rPr lang="en-US" sz="2400" dirty="0" smtClean="0"/>
              <a:t> have undergone extensive mouth surgery</a:t>
            </a:r>
          </a:p>
          <a:p>
            <a:pPr lvl="1"/>
            <a:r>
              <a:rPr lang="en-US" sz="2400" dirty="0" smtClean="0"/>
              <a:t> have difficulty swallowing</a:t>
            </a:r>
          </a:p>
          <a:p>
            <a:pPr lvl="1"/>
            <a:r>
              <a:rPr lang="en-US" sz="2400" dirty="0" smtClean="0"/>
              <a:t> have esophageal or gastric disorders.</a:t>
            </a:r>
            <a:endParaRPr lang="en-US" sz="2400" dirty="0"/>
          </a:p>
        </p:txBody>
      </p:sp>
    </p:spTree>
    <p:extLst>
      <p:ext uri="{BB962C8B-B14F-4D97-AF65-F5344CB8AC3E}">
        <p14:creationId xmlns:p14="http://schemas.microsoft.com/office/powerpoint/2010/main" val="12973745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Benefits and Risks of Tube Feedings</a:t>
            </a:r>
            <a:endParaRPr lang="en-US" dirty="0"/>
          </a:p>
        </p:txBody>
      </p:sp>
      <p:sp>
        <p:nvSpPr>
          <p:cNvPr id="3" name="Content Placeholder 2"/>
          <p:cNvSpPr>
            <a:spLocks noGrp="1"/>
          </p:cNvSpPr>
          <p:nvPr>
            <p:ph idx="1"/>
          </p:nvPr>
        </p:nvSpPr>
        <p:spPr>
          <a:xfrm>
            <a:off x="2589212" y="1333500"/>
            <a:ext cx="8915400" cy="5143500"/>
          </a:xfrm>
        </p:spPr>
        <p:txBody>
          <a:bodyPr>
            <a:normAutofit/>
          </a:bodyPr>
          <a:lstStyle/>
          <a:p>
            <a:r>
              <a:rPr lang="en-US" b="1" dirty="0" smtClean="0"/>
              <a:t>Risks;</a:t>
            </a:r>
          </a:p>
          <a:p>
            <a:pPr lvl="1"/>
            <a:r>
              <a:rPr lang="en-US" sz="1800" b="1" dirty="0" smtClean="0"/>
              <a:t>Gastric feedings increase the potential for gastric reflux , although the placement of tubes within the intestine reduces the risk for gastric reflux.  </a:t>
            </a:r>
          </a:p>
          <a:p>
            <a:pPr lvl="1"/>
            <a:r>
              <a:rPr lang="en-US" sz="1800" b="1" dirty="0" smtClean="0"/>
              <a:t>Intestinally placed tubes may lead to “dumping syndrome.” A cluster of symptoms from the rapid dumping of calorie dense nourishment into the small intestine.  Symptoms include; weakness, dizziness, sweating, nausea, and are caused by fluid shifts from the circulating blood to the intestine and a low blood glucose level related to a surge of insulin.  Diarrhea may also occur when administering hypertonic solutions.</a:t>
            </a:r>
            <a:endParaRPr lang="en-US" sz="1800" b="1" dirty="0"/>
          </a:p>
          <a:p>
            <a:r>
              <a:rPr lang="en-US" b="1" dirty="0" smtClean="0"/>
              <a:t>Benefits;</a:t>
            </a:r>
          </a:p>
          <a:p>
            <a:pPr lvl="1"/>
            <a:r>
              <a:rPr lang="en-US" sz="1800" b="1" dirty="0" smtClean="0"/>
              <a:t>Instilling nutritional formulas into the stomach uses the body’s natural reservoir for food.</a:t>
            </a:r>
          </a:p>
          <a:p>
            <a:pPr lvl="1"/>
            <a:r>
              <a:rPr lang="en-US" sz="1800" b="1" dirty="0" smtClean="0"/>
              <a:t>Reduces the potential for enteritis (inflammation of the intestine) because the chemicals in the stomach destroy microorganisms.</a:t>
            </a:r>
          </a:p>
        </p:txBody>
      </p:sp>
    </p:spTree>
    <p:extLst>
      <p:ext uri="{BB962C8B-B14F-4D97-AF65-F5344CB8AC3E}">
        <p14:creationId xmlns:p14="http://schemas.microsoft.com/office/powerpoint/2010/main" val="31987068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Formula Considerations</a:t>
            </a:r>
            <a:endParaRPr lang="en-US" dirty="0"/>
          </a:p>
        </p:txBody>
      </p:sp>
      <p:sp>
        <p:nvSpPr>
          <p:cNvPr id="3" name="Content Placeholder 2"/>
          <p:cNvSpPr>
            <a:spLocks noGrp="1"/>
          </p:cNvSpPr>
          <p:nvPr>
            <p:ph idx="1"/>
          </p:nvPr>
        </p:nvSpPr>
        <p:spPr>
          <a:xfrm>
            <a:off x="2589212" y="1435100"/>
            <a:ext cx="8915400" cy="4476122"/>
          </a:xfrm>
        </p:spPr>
        <p:txBody>
          <a:bodyPr>
            <a:normAutofit/>
          </a:bodyPr>
          <a:lstStyle/>
          <a:p>
            <a:r>
              <a:rPr lang="en-US" sz="2000" b="1" dirty="0" smtClean="0"/>
              <a:t>Type of tube</a:t>
            </a:r>
          </a:p>
          <a:p>
            <a:r>
              <a:rPr lang="en-US" sz="2000" b="1" dirty="0" smtClean="0"/>
              <a:t>Access Site</a:t>
            </a:r>
          </a:p>
          <a:p>
            <a:r>
              <a:rPr lang="en-US" sz="2000" b="1" dirty="0" smtClean="0"/>
              <a:t>Client Nutritional Needs</a:t>
            </a:r>
          </a:p>
          <a:p>
            <a:pPr lvl="1"/>
            <a:r>
              <a:rPr lang="en-US" sz="2000" b="1" dirty="0" smtClean="0"/>
              <a:t>Client weight</a:t>
            </a:r>
          </a:p>
          <a:p>
            <a:pPr lvl="1"/>
            <a:r>
              <a:rPr lang="en-US" sz="2000" b="1" dirty="0" smtClean="0"/>
              <a:t>Nutritional status</a:t>
            </a:r>
          </a:p>
          <a:p>
            <a:pPr lvl="1"/>
            <a:r>
              <a:rPr lang="en-US" sz="2000" b="1" dirty="0" smtClean="0"/>
              <a:t>Concurrent medical conditions</a:t>
            </a:r>
          </a:p>
          <a:p>
            <a:pPr lvl="1"/>
            <a:r>
              <a:rPr lang="en-US" sz="2000" b="1" dirty="0" smtClean="0"/>
              <a:t>Projected length of therapy</a:t>
            </a:r>
          </a:p>
          <a:p>
            <a:pPr lvl="2"/>
            <a:r>
              <a:rPr lang="en-US" sz="2000" b="1" dirty="0" smtClean="0"/>
              <a:t>The Feeding Schedule Affects the Choice of Formula- Calories may need to be concentrated if the client is being fed several times a day rather than continuously.</a:t>
            </a:r>
            <a:endParaRPr lang="en-US" sz="2000" b="1" dirty="0"/>
          </a:p>
        </p:txBody>
      </p:sp>
    </p:spTree>
    <p:extLst>
      <p:ext uri="{BB962C8B-B14F-4D97-AF65-F5344CB8AC3E}">
        <p14:creationId xmlns:p14="http://schemas.microsoft.com/office/powerpoint/2010/main" val="3918127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Tube-Feeding Schedules</a:t>
            </a:r>
            <a:endParaRPr lang="en-US" dirty="0"/>
          </a:p>
        </p:txBody>
      </p:sp>
      <p:sp>
        <p:nvSpPr>
          <p:cNvPr id="3" name="Content Placeholder 2"/>
          <p:cNvSpPr>
            <a:spLocks noGrp="1"/>
          </p:cNvSpPr>
          <p:nvPr>
            <p:ph idx="1"/>
          </p:nvPr>
        </p:nvSpPr>
        <p:spPr>
          <a:xfrm>
            <a:off x="2589212" y="1473200"/>
            <a:ext cx="8915400" cy="4438022"/>
          </a:xfrm>
        </p:spPr>
        <p:txBody>
          <a:bodyPr>
            <a:noAutofit/>
          </a:bodyPr>
          <a:lstStyle/>
          <a:p>
            <a:r>
              <a:rPr lang="en-US" sz="2800" b="1" u="sng" dirty="0" smtClean="0"/>
              <a:t>Bolus Feedings</a:t>
            </a:r>
            <a:r>
              <a:rPr lang="en-US" sz="2800" b="1" dirty="0" smtClean="0"/>
              <a:t>-  </a:t>
            </a:r>
            <a:r>
              <a:rPr lang="en-US" sz="2800" dirty="0" smtClean="0"/>
              <a:t>the instillation of liquid nourishment in less than 30 minutes four to six times a day usually involves 250 mL – 400 mL of formula per administration.  </a:t>
            </a:r>
          </a:p>
          <a:p>
            <a:pPr lvl="1"/>
            <a:r>
              <a:rPr lang="en-US" sz="2800" dirty="0" smtClean="0"/>
              <a:t>This schedule is the least desirable because it distends the stomach rapidly, gastric reflux, and discomfort.  Clients who are unconscious or who have delayed gastric emptying are at greater risk for regurgitation, vomiting, and aspiration with this method.</a:t>
            </a:r>
            <a:endParaRPr lang="en-US" sz="2800" dirty="0"/>
          </a:p>
        </p:txBody>
      </p:sp>
    </p:spTree>
    <p:extLst>
      <p:ext uri="{BB962C8B-B14F-4D97-AF65-F5344CB8AC3E}">
        <p14:creationId xmlns:p14="http://schemas.microsoft.com/office/powerpoint/2010/main" val="295304684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Tube Feeding Schedules</a:t>
            </a:r>
            <a:endParaRPr lang="en-US" dirty="0"/>
          </a:p>
        </p:txBody>
      </p:sp>
      <p:sp>
        <p:nvSpPr>
          <p:cNvPr id="3" name="Content Placeholder 2"/>
          <p:cNvSpPr>
            <a:spLocks noGrp="1"/>
          </p:cNvSpPr>
          <p:nvPr>
            <p:ph idx="1"/>
          </p:nvPr>
        </p:nvSpPr>
        <p:spPr>
          <a:xfrm>
            <a:off x="2589212" y="1587500"/>
            <a:ext cx="8915400" cy="4323722"/>
          </a:xfrm>
        </p:spPr>
        <p:txBody>
          <a:bodyPr>
            <a:noAutofit/>
          </a:bodyPr>
          <a:lstStyle/>
          <a:p>
            <a:r>
              <a:rPr lang="en-US" sz="2400" b="1" dirty="0" smtClean="0"/>
              <a:t>Intermittent Feedings- </a:t>
            </a:r>
            <a:r>
              <a:rPr lang="en-US" sz="2400" dirty="0" smtClean="0"/>
              <a:t>The gradual instillation of liquid nourishment four to six times a day over 30 – 60 minutes.  The usual volume is 250 – 400 </a:t>
            </a:r>
            <a:r>
              <a:rPr lang="en-US" sz="2400" dirty="0" smtClean="0"/>
              <a:t>mL.</a:t>
            </a:r>
            <a:endParaRPr lang="en-US" sz="2400" dirty="0" smtClean="0"/>
          </a:p>
          <a:p>
            <a:r>
              <a:rPr lang="en-US" sz="2400" dirty="0" smtClean="0"/>
              <a:t>Generally given by gravity drip by a suspended container or via a pump.</a:t>
            </a:r>
          </a:p>
          <a:p>
            <a:r>
              <a:rPr lang="en-US" sz="2400" dirty="0" smtClean="0"/>
              <a:t>Gradual filling of the stomach creates less discomfort, less bloating.</a:t>
            </a:r>
          </a:p>
          <a:p>
            <a:r>
              <a:rPr lang="en-US" sz="2400" dirty="0" smtClean="0"/>
              <a:t>The container and feeding tube that holds the formula requires thorough flushing after each feeding to reduce the growth of microorganisms.  </a:t>
            </a:r>
          </a:p>
          <a:p>
            <a:r>
              <a:rPr lang="en-US" sz="2400" dirty="0" smtClean="0"/>
              <a:t>Tube feeding administration sets are replaced every 24 hours regardless of the schedule.</a:t>
            </a:r>
            <a:endParaRPr lang="en-US" sz="2400" dirty="0"/>
          </a:p>
        </p:txBody>
      </p:sp>
    </p:spTree>
    <p:extLst>
      <p:ext uri="{BB962C8B-B14F-4D97-AF65-F5344CB8AC3E}">
        <p14:creationId xmlns:p14="http://schemas.microsoft.com/office/powerpoint/2010/main" val="168165476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Tube Feeding Schedules</a:t>
            </a:r>
            <a:endParaRPr lang="en-US" dirty="0"/>
          </a:p>
        </p:txBody>
      </p:sp>
      <p:sp>
        <p:nvSpPr>
          <p:cNvPr id="3" name="Content Placeholder 2"/>
          <p:cNvSpPr>
            <a:spLocks noGrp="1"/>
          </p:cNvSpPr>
          <p:nvPr>
            <p:ph idx="1"/>
          </p:nvPr>
        </p:nvSpPr>
        <p:spPr>
          <a:xfrm>
            <a:off x="2589212" y="1574800"/>
            <a:ext cx="8915400" cy="4336422"/>
          </a:xfrm>
        </p:spPr>
        <p:txBody>
          <a:bodyPr>
            <a:noAutofit/>
          </a:bodyPr>
          <a:lstStyle/>
          <a:p>
            <a:r>
              <a:rPr lang="en-US" sz="2400" b="1" dirty="0" smtClean="0"/>
              <a:t>Cyclic Feedings- </a:t>
            </a:r>
            <a:r>
              <a:rPr lang="en-US" sz="2400" dirty="0" smtClean="0"/>
              <a:t>the continuous instillation of liquid nourishment for 8 – 12 hours is followed by a 16 – 12 hour pause.  </a:t>
            </a:r>
          </a:p>
          <a:p>
            <a:r>
              <a:rPr lang="en-US" sz="2400" dirty="0" smtClean="0"/>
              <a:t>This routine is often used to wean clients from the feedings, while continuing to maintain adequate nutrition.  </a:t>
            </a:r>
          </a:p>
          <a:p>
            <a:r>
              <a:rPr lang="en-US" sz="2400" dirty="0" smtClean="0"/>
              <a:t>The tube feeding is given during the late evening and hours of sleep.</a:t>
            </a:r>
          </a:p>
          <a:p>
            <a:r>
              <a:rPr lang="en-US" sz="2400" dirty="0" smtClean="0"/>
              <a:t>During the day, clients may eat some food orally.</a:t>
            </a:r>
          </a:p>
          <a:p>
            <a:r>
              <a:rPr lang="en-US" sz="2400" dirty="0" smtClean="0"/>
              <a:t>As oral intake increases, the volume and duration of the tube feeding gradually decreases.</a:t>
            </a:r>
            <a:endParaRPr lang="en-US" sz="2400" dirty="0"/>
          </a:p>
        </p:txBody>
      </p:sp>
    </p:spTree>
    <p:extLst>
      <p:ext uri="{BB962C8B-B14F-4D97-AF65-F5344CB8AC3E}">
        <p14:creationId xmlns:p14="http://schemas.microsoft.com/office/powerpoint/2010/main" val="59511345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Tube Feeding Schedules</a:t>
            </a:r>
            <a:endParaRPr lang="en-US" dirty="0"/>
          </a:p>
        </p:txBody>
      </p:sp>
      <p:sp>
        <p:nvSpPr>
          <p:cNvPr id="3" name="Content Placeholder 2"/>
          <p:cNvSpPr>
            <a:spLocks noGrp="1"/>
          </p:cNvSpPr>
          <p:nvPr>
            <p:ph idx="1"/>
          </p:nvPr>
        </p:nvSpPr>
        <p:spPr>
          <a:xfrm>
            <a:off x="2589212" y="1320800"/>
            <a:ext cx="8915400" cy="4590422"/>
          </a:xfrm>
        </p:spPr>
        <p:txBody>
          <a:bodyPr>
            <a:normAutofit/>
          </a:bodyPr>
          <a:lstStyle/>
          <a:p>
            <a:r>
              <a:rPr lang="en-US" sz="2400" b="1" dirty="0" smtClean="0"/>
              <a:t>Continuous Feedings </a:t>
            </a:r>
            <a:r>
              <a:rPr lang="en-US" sz="2400" dirty="0" smtClean="0"/>
              <a:t>– The instillation of liquid nourishment without interruption at a rate of approximately 1.5 mL/minute.</a:t>
            </a:r>
          </a:p>
          <a:p>
            <a:r>
              <a:rPr lang="en-US" sz="2400" dirty="0" smtClean="0"/>
              <a:t>Feeding pump is used to regulate the instillation.</a:t>
            </a:r>
          </a:p>
          <a:p>
            <a:r>
              <a:rPr lang="en-US" sz="2400" dirty="0" smtClean="0"/>
              <a:t>Only a small amount of feeding is instilled at an interval.</a:t>
            </a:r>
          </a:p>
          <a:p>
            <a:r>
              <a:rPr lang="en-US" sz="2400" dirty="0" smtClean="0"/>
              <a:t>This formula can be delivered right into the intestine.</a:t>
            </a:r>
          </a:p>
          <a:p>
            <a:r>
              <a:rPr lang="en-US" sz="2400" dirty="0" smtClean="0"/>
              <a:t>Instilling directly into the intestine reduces the risk of vomiting/aspiration.</a:t>
            </a:r>
          </a:p>
          <a:p>
            <a:r>
              <a:rPr lang="en-US" sz="2400" dirty="0" smtClean="0"/>
              <a:t>Inconvenience due to the pump having to be transported wherever the client goes.</a:t>
            </a:r>
            <a:endParaRPr lang="en-US" sz="2400" dirty="0"/>
          </a:p>
        </p:txBody>
      </p:sp>
    </p:spTree>
    <p:extLst>
      <p:ext uri="{BB962C8B-B14F-4D97-AF65-F5344CB8AC3E}">
        <p14:creationId xmlns:p14="http://schemas.microsoft.com/office/powerpoint/2010/main" val="42793811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Intubation</a:t>
            </a:r>
            <a:endParaRPr lang="en-US" dirty="0"/>
          </a:p>
        </p:txBody>
      </p:sp>
      <p:sp>
        <p:nvSpPr>
          <p:cNvPr id="3" name="Content Placeholder 2"/>
          <p:cNvSpPr>
            <a:spLocks noGrp="1"/>
          </p:cNvSpPr>
          <p:nvPr>
            <p:ph idx="1"/>
          </p:nvPr>
        </p:nvSpPr>
        <p:spPr>
          <a:xfrm>
            <a:off x="2589212" y="1358900"/>
            <a:ext cx="8915400" cy="4552322"/>
          </a:xfrm>
        </p:spPr>
        <p:txBody>
          <a:bodyPr>
            <a:noAutofit/>
          </a:bodyPr>
          <a:lstStyle/>
          <a:p>
            <a:r>
              <a:rPr lang="en-US" b="1" dirty="0" smtClean="0"/>
              <a:t>Placement of a tube into a body structure, in this section, it refers specifically to a tube in the stomach or the intestine by way of the mouth or the nose.</a:t>
            </a:r>
          </a:p>
          <a:p>
            <a:pPr lvl="1"/>
            <a:r>
              <a:rPr lang="en-US" sz="1800" b="1" dirty="0" smtClean="0"/>
              <a:t>Orogastric</a:t>
            </a:r>
            <a:r>
              <a:rPr lang="en-US" sz="1800" b="1" dirty="0" smtClean="0"/>
              <a:t> Intubation- insertion of a tube through the mouth into the stomach.</a:t>
            </a:r>
          </a:p>
          <a:p>
            <a:pPr lvl="1"/>
            <a:r>
              <a:rPr lang="en-US" sz="1800" b="1" dirty="0" smtClean="0"/>
              <a:t>Nasogastric- insertion of a tube through the nose into the stomach.</a:t>
            </a:r>
          </a:p>
          <a:p>
            <a:pPr lvl="1"/>
            <a:r>
              <a:rPr lang="en-US" sz="1800" b="1" dirty="0" smtClean="0"/>
              <a:t>Nasointestinal</a:t>
            </a:r>
            <a:r>
              <a:rPr lang="en-US" sz="1800" b="1" dirty="0" smtClean="0"/>
              <a:t> intubation- insertion of a tube through the nose to the intestine</a:t>
            </a:r>
          </a:p>
          <a:p>
            <a:pPr lvl="1"/>
            <a:endParaRPr lang="en-US" sz="1800" b="1" dirty="0"/>
          </a:p>
          <a:p>
            <a:pPr lvl="2"/>
            <a:r>
              <a:rPr lang="en-US" sz="1800" b="1" dirty="0" smtClean="0"/>
              <a:t>Performed to remove gas or fluids or to administer liquid nourishment.</a:t>
            </a:r>
          </a:p>
          <a:p>
            <a:pPr lvl="2"/>
            <a:r>
              <a:rPr lang="en-US" sz="1800" b="1" dirty="0" smtClean="0"/>
              <a:t>A tube may also be inserted within an ostomy (Surgically created opening).  A prefix identifies the anatomical site of the ostomy.</a:t>
            </a:r>
          </a:p>
          <a:p>
            <a:pPr lvl="3"/>
            <a:r>
              <a:rPr lang="en-US" sz="1800" b="1" dirty="0" smtClean="0"/>
              <a:t>Example: Gastrostomy</a:t>
            </a:r>
            <a:endParaRPr lang="en-US" sz="1800" b="1" dirty="0"/>
          </a:p>
        </p:txBody>
      </p:sp>
    </p:spTree>
    <p:extLst>
      <p:ext uri="{BB962C8B-B14F-4D97-AF65-F5344CB8AC3E}">
        <p14:creationId xmlns:p14="http://schemas.microsoft.com/office/powerpoint/2010/main" val="410901464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Tube Feeding/Client Assessment</a:t>
            </a:r>
            <a:endParaRPr lang="en-US" dirty="0"/>
          </a:p>
        </p:txBody>
      </p:sp>
      <p:sp>
        <p:nvSpPr>
          <p:cNvPr id="3" name="Content Placeholder 2"/>
          <p:cNvSpPr>
            <a:spLocks noGrp="1"/>
          </p:cNvSpPr>
          <p:nvPr>
            <p:ph idx="1"/>
          </p:nvPr>
        </p:nvSpPr>
        <p:spPr>
          <a:xfrm>
            <a:off x="2589212" y="1498600"/>
            <a:ext cx="8915400" cy="4940300"/>
          </a:xfrm>
        </p:spPr>
        <p:txBody>
          <a:bodyPr>
            <a:normAutofit fontScale="92500" lnSpcReduction="10000"/>
          </a:bodyPr>
          <a:lstStyle/>
          <a:p>
            <a:r>
              <a:rPr lang="en-US" sz="2000" b="1" dirty="0" smtClean="0"/>
              <a:t>Standard Daily Assessments</a:t>
            </a:r>
          </a:p>
          <a:p>
            <a:pPr lvl="1"/>
            <a:r>
              <a:rPr lang="en-US" sz="2000" b="1" dirty="0" smtClean="0"/>
              <a:t>Weight</a:t>
            </a:r>
          </a:p>
          <a:p>
            <a:pPr lvl="1"/>
            <a:r>
              <a:rPr lang="en-US" sz="2000" b="1" dirty="0" smtClean="0"/>
              <a:t>Fluid Intake and Output</a:t>
            </a:r>
          </a:p>
          <a:p>
            <a:pPr lvl="1"/>
            <a:r>
              <a:rPr lang="en-US" sz="2000" b="1" dirty="0" smtClean="0"/>
              <a:t>Bowel Sounds</a:t>
            </a:r>
          </a:p>
          <a:p>
            <a:pPr lvl="1"/>
            <a:r>
              <a:rPr lang="en-US" sz="2000" b="1" dirty="0" smtClean="0"/>
              <a:t>Lung Sounds</a:t>
            </a:r>
          </a:p>
          <a:p>
            <a:pPr lvl="1"/>
            <a:r>
              <a:rPr lang="en-US" sz="2000" b="1" dirty="0" smtClean="0"/>
              <a:t>Temperature</a:t>
            </a:r>
          </a:p>
          <a:p>
            <a:pPr lvl="1"/>
            <a:r>
              <a:rPr lang="en-US" sz="2000" b="1" dirty="0" smtClean="0"/>
              <a:t>Condition of the nasal and oral mucous membranes</a:t>
            </a:r>
          </a:p>
          <a:p>
            <a:pPr lvl="1"/>
            <a:r>
              <a:rPr lang="en-US" sz="2000" b="1" dirty="0" smtClean="0"/>
              <a:t>Breathing Pattern</a:t>
            </a:r>
          </a:p>
          <a:p>
            <a:pPr lvl="1"/>
            <a:r>
              <a:rPr lang="en-US" sz="2000" b="1" dirty="0" smtClean="0"/>
              <a:t>Gastric Complaints</a:t>
            </a:r>
          </a:p>
          <a:p>
            <a:pPr lvl="1"/>
            <a:r>
              <a:rPr lang="en-US" sz="2000" b="1" dirty="0" smtClean="0"/>
              <a:t>Status of Abdominal Distention/Vomiting</a:t>
            </a:r>
          </a:p>
          <a:p>
            <a:pPr lvl="1"/>
            <a:r>
              <a:rPr lang="en-US" sz="2000" b="1" dirty="0" smtClean="0"/>
              <a:t>Bowel Elimination Patterns</a:t>
            </a:r>
          </a:p>
          <a:p>
            <a:pPr lvl="1"/>
            <a:r>
              <a:rPr lang="en-US" sz="2000" b="1" dirty="0" smtClean="0"/>
              <a:t>Skin condition at the site of transabdominal tube</a:t>
            </a:r>
          </a:p>
          <a:p>
            <a:pPr marL="457200" lvl="1" indent="0">
              <a:buNone/>
            </a:pPr>
            <a:endParaRPr lang="en-US" dirty="0"/>
          </a:p>
        </p:txBody>
      </p:sp>
    </p:spTree>
    <p:extLst>
      <p:ext uri="{BB962C8B-B14F-4D97-AF65-F5344CB8AC3E}">
        <p14:creationId xmlns:p14="http://schemas.microsoft.com/office/powerpoint/2010/main" val="214419521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Tube Feeding/Client Assessment</a:t>
            </a:r>
            <a:endParaRPr lang="en-US" dirty="0"/>
          </a:p>
        </p:txBody>
      </p:sp>
      <p:sp>
        <p:nvSpPr>
          <p:cNvPr id="3" name="Content Placeholder 2"/>
          <p:cNvSpPr>
            <a:spLocks noGrp="1"/>
          </p:cNvSpPr>
          <p:nvPr>
            <p:ph idx="1"/>
          </p:nvPr>
        </p:nvSpPr>
        <p:spPr>
          <a:xfrm>
            <a:off x="2589212" y="1562100"/>
            <a:ext cx="8915400" cy="4349122"/>
          </a:xfrm>
        </p:spPr>
        <p:txBody>
          <a:bodyPr>
            <a:normAutofit/>
          </a:bodyPr>
          <a:lstStyle/>
          <a:p>
            <a:r>
              <a:rPr lang="en-US" sz="2400" b="1" dirty="0" smtClean="0"/>
              <a:t>Gastric Residual- </a:t>
            </a:r>
          </a:p>
          <a:p>
            <a:pPr lvl="1"/>
            <a:r>
              <a:rPr lang="en-US" sz="1800" b="1" dirty="0" smtClean="0"/>
              <a:t>The volume of liquid inside the stomach.</a:t>
            </a:r>
          </a:p>
          <a:p>
            <a:pPr lvl="1"/>
            <a:r>
              <a:rPr lang="en-US" sz="1800" b="1" dirty="0" smtClean="0"/>
              <a:t>The nurse measures the residual to determine whether the amount exceeds the client’s physiological capacity.</a:t>
            </a:r>
          </a:p>
          <a:p>
            <a:pPr lvl="1"/>
            <a:r>
              <a:rPr lang="en-US" sz="1800" b="1" dirty="0" smtClean="0"/>
              <a:t>Overfilling the stomach can cause reflux, regurgitation, vomiting, aspiration, and pneumonia.</a:t>
            </a:r>
          </a:p>
          <a:p>
            <a:pPr lvl="1"/>
            <a:r>
              <a:rPr lang="en-US" sz="1800" b="1" dirty="0" smtClean="0"/>
              <a:t>As a general rule, the gastric residual should be no greater than 100mL, or no more than 20% of the previous feedings total volume.</a:t>
            </a:r>
          </a:p>
          <a:p>
            <a:pPr lvl="1"/>
            <a:r>
              <a:rPr lang="en-US" sz="1800" b="1" dirty="0" smtClean="0"/>
              <a:t>If the gastric residual is high, the feeding is stopped, and the residual is rechecked every 30 minutes until it is within a safe volume for resuming the feeding. </a:t>
            </a:r>
            <a:endParaRPr lang="en-US" sz="1800" dirty="0"/>
          </a:p>
        </p:txBody>
      </p:sp>
    </p:spTree>
    <p:extLst>
      <p:ext uri="{BB962C8B-B14F-4D97-AF65-F5344CB8AC3E}">
        <p14:creationId xmlns:p14="http://schemas.microsoft.com/office/powerpoint/2010/main" val="63290114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Nursing Management/Feeding Tube</a:t>
            </a:r>
            <a:endParaRPr lang="en-US" dirty="0"/>
          </a:p>
        </p:txBody>
      </p:sp>
      <p:sp>
        <p:nvSpPr>
          <p:cNvPr id="3" name="Content Placeholder 2"/>
          <p:cNvSpPr>
            <a:spLocks noGrp="1"/>
          </p:cNvSpPr>
          <p:nvPr>
            <p:ph idx="1"/>
          </p:nvPr>
        </p:nvSpPr>
        <p:spPr>
          <a:xfrm>
            <a:off x="2589212" y="1295400"/>
            <a:ext cx="8915400" cy="4615822"/>
          </a:xfrm>
        </p:spPr>
        <p:txBody>
          <a:bodyPr>
            <a:normAutofit/>
          </a:bodyPr>
          <a:lstStyle/>
          <a:p>
            <a:r>
              <a:rPr lang="en-US" sz="2400" dirty="0" smtClean="0"/>
              <a:t>Maintaining Patency- </a:t>
            </a:r>
          </a:p>
          <a:p>
            <a:pPr lvl="1"/>
            <a:r>
              <a:rPr lang="en-US" sz="2400" dirty="0" smtClean="0"/>
              <a:t>Tubes smaller than 12 Fr are prone to obstruction.  </a:t>
            </a:r>
          </a:p>
          <a:p>
            <a:pPr lvl="1"/>
            <a:r>
              <a:rPr lang="en-US" sz="2400" dirty="0" smtClean="0"/>
              <a:t>Flush feeding tubes with 30 – 60 mL of water immediately before and after administering feeding or medications, after any interruption in feeding, every 4 hours if the client is being continuously fed, and after refeeding the gastric residual.</a:t>
            </a:r>
          </a:p>
          <a:p>
            <a:pPr lvl="1"/>
            <a:r>
              <a:rPr lang="en-US" sz="2400" dirty="0" smtClean="0"/>
              <a:t>Contraindications for flushing would involve those clients on fluid restrictions.</a:t>
            </a:r>
            <a:endParaRPr lang="en-US" sz="2400" dirty="0"/>
          </a:p>
        </p:txBody>
      </p:sp>
    </p:spTree>
    <p:extLst>
      <p:ext uri="{BB962C8B-B14F-4D97-AF65-F5344CB8AC3E}">
        <p14:creationId xmlns:p14="http://schemas.microsoft.com/office/powerpoint/2010/main" val="164929957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Nursing Management/Feeding Tubes</a:t>
            </a:r>
            <a:endParaRPr lang="en-US" dirty="0"/>
          </a:p>
        </p:txBody>
      </p:sp>
      <p:sp>
        <p:nvSpPr>
          <p:cNvPr id="3" name="Content Placeholder 2"/>
          <p:cNvSpPr>
            <a:spLocks noGrp="1"/>
          </p:cNvSpPr>
          <p:nvPr>
            <p:ph idx="1"/>
          </p:nvPr>
        </p:nvSpPr>
        <p:spPr>
          <a:xfrm>
            <a:off x="2589212" y="1739900"/>
            <a:ext cx="8915400" cy="4171322"/>
          </a:xfrm>
        </p:spPr>
        <p:txBody>
          <a:bodyPr>
            <a:normAutofit/>
          </a:bodyPr>
          <a:lstStyle/>
          <a:p>
            <a:r>
              <a:rPr lang="en-US" sz="2000" b="1" dirty="0" smtClean="0"/>
              <a:t>Clearing an Obstruction –</a:t>
            </a:r>
          </a:p>
          <a:p>
            <a:pPr lvl="1"/>
            <a:r>
              <a:rPr lang="en-US" sz="2000" b="1" dirty="0" smtClean="0"/>
              <a:t>Notify the physician</a:t>
            </a:r>
          </a:p>
          <a:p>
            <a:pPr lvl="1"/>
            <a:r>
              <a:rPr lang="en-US" sz="2000" b="1" dirty="0" smtClean="0"/>
              <a:t>Warm water with back and forth motion</a:t>
            </a:r>
          </a:p>
          <a:p>
            <a:pPr lvl="1"/>
            <a:r>
              <a:rPr lang="en-US" sz="2000" b="1" dirty="0" smtClean="0"/>
              <a:t>Instilling fluid activated pancreatic enzyme mixed with 1/8 teaspoon of sodium bicarbonate followed by allowing it to sit for 30 minutes before attempting to flush again.</a:t>
            </a:r>
          </a:p>
          <a:p>
            <a:pPr lvl="1"/>
            <a:r>
              <a:rPr lang="en-US" sz="2000" b="1" dirty="0" smtClean="0"/>
              <a:t>Bionix</a:t>
            </a:r>
            <a:r>
              <a:rPr lang="en-US" sz="2000" b="1" dirty="0" smtClean="0"/>
              <a:t> Feeding Tube </a:t>
            </a:r>
            <a:r>
              <a:rPr lang="en-US" sz="2000" b="1" dirty="0" smtClean="0"/>
              <a:t>Declogger</a:t>
            </a:r>
            <a:endParaRPr lang="en-US" sz="2000" b="1" dirty="0" smtClean="0"/>
          </a:p>
          <a:p>
            <a:pPr lvl="1"/>
            <a:r>
              <a:rPr lang="en-US" sz="2000" b="1" dirty="0" smtClean="0"/>
              <a:t>Tube Clear System (a stem with a wire encased within a sheath).</a:t>
            </a:r>
          </a:p>
          <a:p>
            <a:pPr lvl="1"/>
            <a:r>
              <a:rPr lang="en-US" sz="2000" b="1" dirty="0" smtClean="0"/>
              <a:t>When an obstruction cannot be cleared, the tube is removed and another inserted.</a:t>
            </a:r>
            <a:endParaRPr lang="en-US" sz="2000" b="1" dirty="0"/>
          </a:p>
        </p:txBody>
      </p:sp>
    </p:spTree>
    <p:extLst>
      <p:ext uri="{BB962C8B-B14F-4D97-AF65-F5344CB8AC3E}">
        <p14:creationId xmlns:p14="http://schemas.microsoft.com/office/powerpoint/2010/main" val="29308013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Nursing Management/Feeding Tubes</a:t>
            </a:r>
            <a:endParaRPr lang="en-US" dirty="0"/>
          </a:p>
        </p:txBody>
      </p:sp>
      <p:sp>
        <p:nvSpPr>
          <p:cNvPr id="3" name="Content Placeholder 2"/>
          <p:cNvSpPr>
            <a:spLocks noGrp="1"/>
          </p:cNvSpPr>
          <p:nvPr>
            <p:ph idx="1"/>
          </p:nvPr>
        </p:nvSpPr>
        <p:spPr>
          <a:xfrm>
            <a:off x="2589212" y="1485900"/>
            <a:ext cx="8915400" cy="4425322"/>
          </a:xfrm>
        </p:spPr>
        <p:txBody>
          <a:bodyPr>
            <a:normAutofit/>
          </a:bodyPr>
          <a:lstStyle/>
          <a:p>
            <a:r>
              <a:rPr lang="en-US" sz="2400" dirty="0" smtClean="0"/>
              <a:t>Providing Adequate Hydration</a:t>
            </a:r>
          </a:p>
          <a:p>
            <a:pPr lvl="1"/>
            <a:r>
              <a:rPr lang="en-US" sz="2400" dirty="0" smtClean="0"/>
              <a:t>Clients will usually require additional hydration.</a:t>
            </a:r>
          </a:p>
          <a:p>
            <a:pPr lvl="1"/>
            <a:r>
              <a:rPr lang="en-US" sz="2400" dirty="0" smtClean="0"/>
              <a:t>The nurse must identify the amount of water on the label of the commercial formula.  Add this amount to the total volume of flush and compare it to the recommended amount.  If there is a deficit, increase the volume or flushing of tube.  If the fluid volume is excessive, the nurse monitors the clients urine output, and lung sounds to determine whether or not the client can excrete comparable amounts.</a:t>
            </a:r>
            <a:endParaRPr lang="en-US" sz="2400" dirty="0"/>
          </a:p>
        </p:txBody>
      </p:sp>
    </p:spTree>
    <p:extLst>
      <p:ext uri="{BB962C8B-B14F-4D97-AF65-F5344CB8AC3E}">
        <p14:creationId xmlns:p14="http://schemas.microsoft.com/office/powerpoint/2010/main" val="208871059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Preparing for Home</a:t>
            </a:r>
            <a:endParaRPr lang="en-US" dirty="0"/>
          </a:p>
        </p:txBody>
      </p:sp>
      <p:sp>
        <p:nvSpPr>
          <p:cNvPr id="3" name="Content Placeholder 2"/>
          <p:cNvSpPr>
            <a:spLocks noGrp="1"/>
          </p:cNvSpPr>
          <p:nvPr>
            <p:ph idx="1"/>
          </p:nvPr>
        </p:nvSpPr>
        <p:spPr>
          <a:xfrm>
            <a:off x="2589212" y="1422400"/>
            <a:ext cx="8915400" cy="4488822"/>
          </a:xfrm>
        </p:spPr>
        <p:txBody>
          <a:bodyPr>
            <a:normAutofit lnSpcReduction="10000"/>
          </a:bodyPr>
          <a:lstStyle/>
          <a:p>
            <a:r>
              <a:rPr lang="en-US" dirty="0" smtClean="0"/>
              <a:t>Clients can be sent home from hospitals and other types of facilities with tube feedings in place.</a:t>
            </a:r>
          </a:p>
          <a:p>
            <a:r>
              <a:rPr lang="en-US" dirty="0" smtClean="0"/>
              <a:t>Before demonstrating the procedure to those who will administer tube feedings, the nurse will provide a written instruction sheet that includes;</a:t>
            </a:r>
          </a:p>
          <a:p>
            <a:pPr lvl="1"/>
            <a:r>
              <a:rPr lang="en-US" dirty="0" smtClean="0"/>
              <a:t>Places to obtain equipment/formula</a:t>
            </a:r>
          </a:p>
          <a:p>
            <a:pPr lvl="1"/>
            <a:r>
              <a:rPr lang="en-US" dirty="0" smtClean="0"/>
              <a:t>Guidelines for delaying a feeding</a:t>
            </a:r>
          </a:p>
          <a:p>
            <a:pPr lvl="1"/>
            <a:r>
              <a:rPr lang="en-US" dirty="0" smtClean="0"/>
              <a:t>Special instructions for skin, nose, </a:t>
            </a:r>
            <a:r>
              <a:rPr lang="en-US" dirty="0" smtClean="0"/>
              <a:t>stomal</a:t>
            </a:r>
            <a:r>
              <a:rPr lang="en-US" dirty="0" smtClean="0"/>
              <a:t> care.</a:t>
            </a:r>
          </a:p>
          <a:p>
            <a:pPr lvl="1"/>
            <a:r>
              <a:rPr lang="en-US" dirty="0" smtClean="0"/>
              <a:t>Problems to report such as weight loss, reduced urination, diarrhea, N/V, breathing difficulties.</a:t>
            </a:r>
          </a:p>
          <a:p>
            <a:pPr lvl="1"/>
            <a:r>
              <a:rPr lang="en-US" dirty="0" smtClean="0"/>
              <a:t>Names/phone numbers of people to call for assistance.</a:t>
            </a:r>
          </a:p>
          <a:p>
            <a:pPr lvl="1"/>
            <a:r>
              <a:rPr lang="en-US" dirty="0" smtClean="0"/>
              <a:t>Date, time, place for follow up appointments.</a:t>
            </a:r>
          </a:p>
          <a:p>
            <a:pPr marL="457200" lvl="1" indent="0">
              <a:buNone/>
            </a:pPr>
            <a:r>
              <a:rPr lang="en-US" dirty="0">
                <a:hlinkClick r:id="rId2"/>
              </a:rPr>
              <a:t>https://</a:t>
            </a:r>
            <a:r>
              <a:rPr lang="en-US" dirty="0" smtClean="0">
                <a:hlinkClick r:id="rId2"/>
              </a:rPr>
              <a:t>www.bing.com/videos/search?q=Adminsitering+an+enteral+tube+feeding+via+a+pump+you+tube&amp;view=detail&amp;mid=765C286686BA7E2BD96A765C286686BA7E2BD96A&amp;FORM=VIRE</a:t>
            </a:r>
            <a:endParaRPr lang="en-US" dirty="0" smtClean="0"/>
          </a:p>
          <a:p>
            <a:pPr marL="457200" lvl="1" indent="0">
              <a:buNone/>
            </a:pPr>
            <a:endParaRPr lang="en-US" dirty="0"/>
          </a:p>
        </p:txBody>
      </p:sp>
    </p:spTree>
    <p:extLst>
      <p:ext uri="{BB962C8B-B14F-4D97-AF65-F5344CB8AC3E}">
        <p14:creationId xmlns:p14="http://schemas.microsoft.com/office/powerpoint/2010/main" val="239718771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Intestinal Decompression</a:t>
            </a:r>
            <a:endParaRPr lang="en-US" dirty="0"/>
          </a:p>
        </p:txBody>
      </p:sp>
      <p:sp>
        <p:nvSpPr>
          <p:cNvPr id="3" name="Content Placeholder 2"/>
          <p:cNvSpPr>
            <a:spLocks noGrp="1"/>
          </p:cNvSpPr>
          <p:nvPr>
            <p:ph idx="1"/>
          </p:nvPr>
        </p:nvSpPr>
        <p:spPr>
          <a:xfrm>
            <a:off x="2589212" y="1701800"/>
            <a:ext cx="8915400" cy="4209422"/>
          </a:xfrm>
        </p:spPr>
        <p:txBody>
          <a:bodyPr/>
          <a:lstStyle/>
          <a:p>
            <a:r>
              <a:rPr lang="en-US" dirty="0" smtClean="0"/>
              <a:t>Most NG, </a:t>
            </a:r>
            <a:r>
              <a:rPr lang="en-US" dirty="0" smtClean="0"/>
              <a:t>nasointestinal</a:t>
            </a:r>
            <a:r>
              <a:rPr lang="en-US" dirty="0" smtClean="0"/>
              <a:t>, and transabdominal tubes are used for enteral feeding and gastric decompression.  Sometimes clients require intestinal decompression which is performed with a tungsten weighted tube.</a:t>
            </a:r>
          </a:p>
          <a:p>
            <a:r>
              <a:rPr lang="en-US" dirty="0" smtClean="0"/>
              <a:t>Intestinal decompression sometimes makes it possible to avoid surgery.</a:t>
            </a:r>
          </a:p>
          <a:p>
            <a:pPr lvl="1"/>
            <a:r>
              <a:rPr lang="en-US" dirty="0" smtClean="0"/>
              <a:t>See page 675 </a:t>
            </a:r>
            <a:r>
              <a:rPr lang="en-US" dirty="0" smtClean="0"/>
              <a:t>Timby</a:t>
            </a:r>
            <a:r>
              <a:rPr lang="en-US" dirty="0" smtClean="0"/>
              <a:t> for complete details.</a:t>
            </a:r>
            <a:endParaRPr lang="en-US" dirty="0"/>
          </a:p>
        </p:txBody>
      </p:sp>
    </p:spTree>
    <p:extLst>
      <p:ext uri="{BB962C8B-B14F-4D97-AF65-F5344CB8AC3E}">
        <p14:creationId xmlns:p14="http://schemas.microsoft.com/office/powerpoint/2010/main" val="23110437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Gastric or Intestinal Tubes Uses:</a:t>
            </a:r>
            <a:endParaRPr lang="en-US" dirty="0"/>
          </a:p>
        </p:txBody>
      </p:sp>
      <p:sp>
        <p:nvSpPr>
          <p:cNvPr id="3" name="Content Placeholder 2"/>
          <p:cNvSpPr>
            <a:spLocks noGrp="1"/>
          </p:cNvSpPr>
          <p:nvPr>
            <p:ph idx="1"/>
          </p:nvPr>
        </p:nvSpPr>
        <p:spPr>
          <a:xfrm>
            <a:off x="2589212" y="1511300"/>
            <a:ext cx="8915400" cy="4399922"/>
          </a:xfrm>
        </p:spPr>
        <p:txBody>
          <a:bodyPr/>
          <a:lstStyle/>
          <a:p>
            <a:r>
              <a:rPr lang="en-US" sz="2400" b="1" dirty="0" smtClean="0"/>
              <a:t>Performing a </a:t>
            </a:r>
            <a:r>
              <a:rPr lang="en-US" sz="2400" b="1" u="sng" dirty="0" smtClean="0"/>
              <a:t>Gavage</a:t>
            </a:r>
            <a:r>
              <a:rPr lang="en-US" sz="2400" b="1" dirty="0" smtClean="0"/>
              <a:t> – Providing Nourishment</a:t>
            </a:r>
          </a:p>
          <a:p>
            <a:r>
              <a:rPr lang="en-US" sz="2400" b="1" dirty="0" smtClean="0"/>
              <a:t>Administering oral medications that the client cannot swallow.</a:t>
            </a:r>
          </a:p>
          <a:p>
            <a:r>
              <a:rPr lang="en-US" sz="2400" b="1" dirty="0" smtClean="0"/>
              <a:t>Obtaining a sample of secretions for diagnostic testing.</a:t>
            </a:r>
          </a:p>
          <a:p>
            <a:r>
              <a:rPr lang="en-US" sz="2400" b="1" dirty="0" smtClean="0"/>
              <a:t>Performing a </a:t>
            </a:r>
            <a:r>
              <a:rPr lang="en-US" sz="2400" b="1" u="sng" dirty="0" smtClean="0"/>
              <a:t>Lavage</a:t>
            </a:r>
            <a:r>
              <a:rPr lang="en-US" sz="2400" b="1" dirty="0" smtClean="0"/>
              <a:t> (removing substances from the stomach, typically poisons)</a:t>
            </a:r>
          </a:p>
          <a:p>
            <a:r>
              <a:rPr lang="en-US" sz="2400" b="1" dirty="0" smtClean="0"/>
              <a:t>Promoting </a:t>
            </a:r>
            <a:r>
              <a:rPr lang="en-US" sz="2400" b="1" u="sng" dirty="0" smtClean="0"/>
              <a:t>decompression</a:t>
            </a:r>
            <a:r>
              <a:rPr lang="en-US" sz="2400" b="1" dirty="0" smtClean="0"/>
              <a:t> (removing gas and liquid contents from the stomach or bowel.</a:t>
            </a:r>
          </a:p>
          <a:p>
            <a:r>
              <a:rPr lang="en-US" sz="2400" b="1" dirty="0" smtClean="0"/>
              <a:t>Controlling gastric bleeding, a process called </a:t>
            </a:r>
            <a:r>
              <a:rPr lang="en-US" sz="2400" b="1" u="sng" dirty="0" smtClean="0"/>
              <a:t>compression or tamponade (pressure).</a:t>
            </a:r>
          </a:p>
          <a:p>
            <a:endParaRPr lang="en-US" dirty="0"/>
          </a:p>
        </p:txBody>
      </p:sp>
    </p:spTree>
    <p:extLst>
      <p:ext uri="{BB962C8B-B14F-4D97-AF65-F5344CB8AC3E}">
        <p14:creationId xmlns:p14="http://schemas.microsoft.com/office/powerpoint/2010/main" val="14027852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Nasointestinal</a:t>
            </a:r>
            <a:r>
              <a:rPr lang="en-US" dirty="0" smtClean="0"/>
              <a:t> Tubes </a:t>
            </a:r>
            <a:r>
              <a:rPr lang="en-US" sz="2800" dirty="0" smtClean="0"/>
              <a:t>(longer than nasogastric) </a:t>
            </a:r>
            <a:endParaRPr lang="en-US" sz="2800" dirty="0"/>
          </a:p>
        </p:txBody>
      </p:sp>
      <p:sp>
        <p:nvSpPr>
          <p:cNvPr id="3" name="Content Placeholder 2"/>
          <p:cNvSpPr>
            <a:spLocks noGrp="1"/>
          </p:cNvSpPr>
          <p:nvPr>
            <p:ph idx="1"/>
          </p:nvPr>
        </p:nvSpPr>
        <p:spPr>
          <a:xfrm>
            <a:off x="2589212" y="1790700"/>
            <a:ext cx="8915400" cy="4120522"/>
          </a:xfrm>
        </p:spPr>
        <p:txBody>
          <a:bodyPr>
            <a:normAutofit/>
          </a:bodyPr>
          <a:lstStyle/>
          <a:p>
            <a:r>
              <a:rPr lang="en-US" sz="2800" dirty="0" smtClean="0"/>
              <a:t>Tubes inserted through the nose for distal placement below the stomach.</a:t>
            </a:r>
          </a:p>
          <a:p>
            <a:r>
              <a:rPr lang="en-US" sz="2800" dirty="0" smtClean="0"/>
              <a:t>Added length allows for placement in the small bowel.</a:t>
            </a:r>
          </a:p>
          <a:p>
            <a:r>
              <a:rPr lang="en-US" sz="2800" dirty="0" smtClean="0"/>
              <a:t>Used to provide nourishment.</a:t>
            </a:r>
          </a:p>
          <a:p>
            <a:r>
              <a:rPr lang="en-US" sz="2800" dirty="0" smtClean="0"/>
              <a:t>Used to remove gas and liquid contents from the small intestine (decompression).</a:t>
            </a:r>
            <a:endParaRPr lang="en-US" sz="2800" dirty="0"/>
          </a:p>
        </p:txBody>
      </p:sp>
    </p:spTree>
    <p:extLst>
      <p:ext uri="{BB962C8B-B14F-4D97-AF65-F5344CB8AC3E}">
        <p14:creationId xmlns:p14="http://schemas.microsoft.com/office/powerpoint/2010/main" val="21351825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Feeding Tubes (</a:t>
            </a:r>
            <a:r>
              <a:rPr lang="en-US" dirty="0" smtClean="0"/>
              <a:t>Nasointestinal</a:t>
            </a:r>
            <a:r>
              <a:rPr lang="en-US" dirty="0" smtClean="0"/>
              <a:t> tubes used for nutrition).</a:t>
            </a:r>
            <a:endParaRPr lang="en-US" dirty="0"/>
          </a:p>
        </p:txBody>
      </p:sp>
      <p:sp>
        <p:nvSpPr>
          <p:cNvPr id="3" name="Content Placeholder 2"/>
          <p:cNvSpPr>
            <a:spLocks noGrp="1"/>
          </p:cNvSpPr>
          <p:nvPr>
            <p:ph idx="1"/>
          </p:nvPr>
        </p:nvSpPr>
        <p:spPr>
          <a:xfrm>
            <a:off x="2589212" y="2133600"/>
            <a:ext cx="8915400" cy="4292600"/>
          </a:xfrm>
        </p:spPr>
        <p:txBody>
          <a:bodyPr>
            <a:normAutofit/>
          </a:bodyPr>
          <a:lstStyle/>
          <a:p>
            <a:r>
              <a:rPr lang="en-US" sz="2000" b="1" dirty="0" smtClean="0"/>
              <a:t>Dobhoff</a:t>
            </a:r>
            <a:r>
              <a:rPr lang="en-US" sz="2000" b="1" dirty="0" smtClean="0"/>
              <a:t> – small in diameter and made of a flexible substance such as polyurethane or silicone.  Narrow width and soft composition allow them to remain in the same nostril for 4 weeks or longer.  They also reduce gastric reflux because they deliver liquid nutrition beyond the stomach.</a:t>
            </a:r>
          </a:p>
          <a:p>
            <a:r>
              <a:rPr lang="en-US" sz="2000" b="1" dirty="0" smtClean="0"/>
              <a:t>Narrow tubes tend to curl during placement because they are so flexible.  Therefore, some are supplied with a stylet (metal guidewire) that helps support the during insertion.</a:t>
            </a:r>
          </a:p>
          <a:p>
            <a:r>
              <a:rPr lang="en-US" sz="2000" b="1" dirty="0" smtClean="0"/>
              <a:t>These tubes become obstructed more easily.  Checking placement of the distal end of these tubes is more difficult also.  </a:t>
            </a:r>
          </a:p>
          <a:p>
            <a:r>
              <a:rPr lang="en-US" sz="2000" b="1" dirty="0" smtClean="0"/>
              <a:t>These tubes are preferred for their comfort, and are ideal for a continuous flow of nourishment.</a:t>
            </a:r>
            <a:endParaRPr lang="en-US" sz="2000" b="1" dirty="0"/>
          </a:p>
        </p:txBody>
      </p:sp>
    </p:spTree>
    <p:extLst>
      <p:ext uri="{BB962C8B-B14F-4D97-AF65-F5344CB8AC3E}">
        <p14:creationId xmlns:p14="http://schemas.microsoft.com/office/powerpoint/2010/main" val="36249837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Intestinal Decompression Tubes</a:t>
            </a:r>
            <a:endParaRPr lang="en-US" dirty="0"/>
          </a:p>
        </p:txBody>
      </p:sp>
      <p:sp>
        <p:nvSpPr>
          <p:cNvPr id="3" name="Content Placeholder 2"/>
          <p:cNvSpPr>
            <a:spLocks noGrp="1"/>
          </p:cNvSpPr>
          <p:nvPr>
            <p:ph idx="1"/>
          </p:nvPr>
        </p:nvSpPr>
        <p:spPr>
          <a:xfrm>
            <a:off x="2589212" y="1524000"/>
            <a:ext cx="8915400" cy="4387222"/>
          </a:xfrm>
        </p:spPr>
        <p:txBody>
          <a:bodyPr/>
          <a:lstStyle/>
          <a:p>
            <a:r>
              <a:rPr lang="en-US" sz="2000" b="1" dirty="0" smtClean="0"/>
              <a:t>Surgery is often the most common intervention when a client has a partial or complete bowel obstruction, intestinal decompression (removal of gas and intestinal contents) may be used.</a:t>
            </a:r>
          </a:p>
          <a:p>
            <a:r>
              <a:rPr lang="en-US" sz="2000" b="1" dirty="0" smtClean="0"/>
              <a:t>A tube used for intestinal decompression has a double lumen and a weighted tip.</a:t>
            </a:r>
          </a:p>
          <a:p>
            <a:pPr lvl="1"/>
            <a:r>
              <a:rPr lang="en-US" sz="2000" b="1" dirty="0" smtClean="0"/>
              <a:t>One lumen used to suction the intestinal contents</a:t>
            </a:r>
          </a:p>
          <a:p>
            <a:pPr lvl="1"/>
            <a:r>
              <a:rPr lang="en-US" sz="2000" b="1" dirty="0" smtClean="0"/>
              <a:t>The other lumen is a vent to prevent trauma to the intestine from the suction.</a:t>
            </a:r>
          </a:p>
          <a:p>
            <a:pPr lvl="1"/>
            <a:r>
              <a:rPr lang="en-US" sz="2000" b="1" dirty="0" smtClean="0"/>
              <a:t>At one time, mercury weighted tubes were used, but due to environmental and client risk, mercury tipped tubes are no longer used.</a:t>
            </a:r>
          </a:p>
          <a:p>
            <a:pPr lvl="1"/>
            <a:r>
              <a:rPr lang="en-US" sz="2000" b="1" dirty="0" smtClean="0"/>
              <a:t>Today, mercury weighted tipped tubes are made with tungsten.</a:t>
            </a:r>
          </a:p>
          <a:p>
            <a:pPr lvl="1"/>
            <a:endParaRPr lang="en-US" dirty="0"/>
          </a:p>
        </p:txBody>
      </p:sp>
    </p:spTree>
    <p:extLst>
      <p:ext uri="{BB962C8B-B14F-4D97-AF65-F5344CB8AC3E}">
        <p14:creationId xmlns:p14="http://schemas.microsoft.com/office/powerpoint/2010/main" val="41879471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Transabdominal Tubes</a:t>
            </a:r>
            <a:endParaRPr lang="en-US" dirty="0"/>
          </a:p>
        </p:txBody>
      </p:sp>
      <p:sp>
        <p:nvSpPr>
          <p:cNvPr id="3" name="Content Placeholder 2"/>
          <p:cNvSpPr>
            <a:spLocks noGrp="1"/>
          </p:cNvSpPr>
          <p:nvPr>
            <p:ph idx="1"/>
          </p:nvPr>
        </p:nvSpPr>
        <p:spPr>
          <a:xfrm>
            <a:off x="2589212" y="1460500"/>
            <a:ext cx="8915400" cy="4450722"/>
          </a:xfrm>
        </p:spPr>
        <p:txBody>
          <a:bodyPr>
            <a:normAutofit/>
          </a:bodyPr>
          <a:lstStyle/>
          <a:p>
            <a:r>
              <a:rPr lang="en-US" sz="2000" b="1" dirty="0" smtClean="0"/>
              <a:t>Tubes placed through the abdominal wall.</a:t>
            </a:r>
          </a:p>
          <a:p>
            <a:pPr lvl="1"/>
            <a:r>
              <a:rPr lang="en-US" sz="2000" b="1" dirty="0" smtClean="0"/>
              <a:t>Gastrostomy Tube or G-Tube- (A transabdominal tube located within the stomach) placed surgically or by using an endoscope. </a:t>
            </a:r>
          </a:p>
          <a:p>
            <a:pPr lvl="2"/>
            <a:r>
              <a:rPr lang="en-US" sz="2000" b="1" dirty="0" smtClean="0"/>
              <a:t>PEG Tube- Percutaneous endoscopic gastrostomy anchored in place with internal and external crossbars called bumpers.</a:t>
            </a:r>
          </a:p>
          <a:p>
            <a:pPr lvl="2"/>
            <a:r>
              <a:rPr lang="en-US" sz="2000" b="1" dirty="0" smtClean="0"/>
              <a:t>PEJ Tube- Percutaneous Endoscopic </a:t>
            </a:r>
            <a:r>
              <a:rPr lang="en-US" sz="2000" b="1" dirty="0" smtClean="0"/>
              <a:t>Jejunostomy</a:t>
            </a:r>
            <a:r>
              <a:rPr lang="en-US" sz="2000" b="1" dirty="0" smtClean="0"/>
              <a:t> Tube; A tube passed through a </a:t>
            </a:r>
            <a:r>
              <a:rPr lang="en-US" sz="2000" b="1" dirty="0"/>
              <a:t>P</a:t>
            </a:r>
            <a:r>
              <a:rPr lang="en-US" sz="2000" b="1" dirty="0" smtClean="0"/>
              <a:t>EG tube into the jejunum.</a:t>
            </a:r>
          </a:p>
          <a:p>
            <a:pPr lvl="1"/>
            <a:r>
              <a:rPr lang="en-US" sz="2000" b="1" dirty="0" smtClean="0"/>
              <a:t>Jejunostomy</a:t>
            </a:r>
            <a:r>
              <a:rPr lang="en-US" sz="2000" b="1" dirty="0" smtClean="0"/>
              <a:t> Tube or a J-Tube- (A transabdominal tube that leads to the jejunum of the small intestine). </a:t>
            </a:r>
          </a:p>
          <a:p>
            <a:pPr lvl="2"/>
            <a:r>
              <a:rPr lang="en-US" sz="2000" b="1" dirty="0" smtClean="0"/>
              <a:t>Transabdominal Tubes are used instead of nasogastric or </a:t>
            </a:r>
            <a:r>
              <a:rPr lang="en-US" sz="2000" b="1" dirty="0" smtClean="0"/>
              <a:t>nasointestinal</a:t>
            </a:r>
            <a:r>
              <a:rPr lang="en-US" sz="2000" b="1" dirty="0" smtClean="0"/>
              <a:t> tubes when clients require an alternative to oral feeding for more than one month.</a:t>
            </a:r>
            <a:endParaRPr lang="en-US" sz="2000" b="1" dirty="0"/>
          </a:p>
        </p:txBody>
      </p:sp>
    </p:spTree>
    <p:extLst>
      <p:ext uri="{BB962C8B-B14F-4D97-AF65-F5344CB8AC3E}">
        <p14:creationId xmlns:p14="http://schemas.microsoft.com/office/powerpoint/2010/main" val="35134250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Nasogastric Tube Management</a:t>
            </a:r>
            <a:endParaRPr lang="en-US" dirty="0"/>
          </a:p>
        </p:txBody>
      </p:sp>
      <p:sp>
        <p:nvSpPr>
          <p:cNvPr id="3" name="Content Placeholder 2"/>
          <p:cNvSpPr>
            <a:spLocks noGrp="1"/>
          </p:cNvSpPr>
          <p:nvPr>
            <p:ph idx="1"/>
          </p:nvPr>
        </p:nvSpPr>
        <p:spPr/>
        <p:txBody>
          <a:bodyPr>
            <a:normAutofit/>
          </a:bodyPr>
          <a:lstStyle/>
          <a:p>
            <a:r>
              <a:rPr lang="en-US" sz="2800" dirty="0" smtClean="0"/>
              <a:t>Nurses usually insert nasogastric tubes.  </a:t>
            </a:r>
          </a:p>
          <a:p>
            <a:pPr lvl="1"/>
            <a:r>
              <a:rPr lang="en-US" sz="2800" dirty="0" smtClean="0"/>
              <a:t>Additional nursing responsibilities includes:</a:t>
            </a:r>
          </a:p>
          <a:p>
            <a:pPr lvl="2"/>
            <a:r>
              <a:rPr lang="en-US" sz="2800" dirty="0" smtClean="0"/>
              <a:t>Keeping the tube patent</a:t>
            </a:r>
          </a:p>
          <a:p>
            <a:pPr lvl="2"/>
            <a:r>
              <a:rPr lang="en-US" sz="2800" dirty="0" smtClean="0"/>
              <a:t>Implementing the prescribed use</a:t>
            </a:r>
          </a:p>
          <a:p>
            <a:pPr lvl="2"/>
            <a:r>
              <a:rPr lang="en-US" sz="2800" dirty="0" smtClean="0"/>
              <a:t>Removing the tube as ordered.</a:t>
            </a:r>
            <a:endParaRPr lang="en-US" sz="2800" dirty="0"/>
          </a:p>
        </p:txBody>
      </p:sp>
    </p:spTree>
    <p:extLst>
      <p:ext uri="{BB962C8B-B14F-4D97-AF65-F5344CB8AC3E}">
        <p14:creationId xmlns:p14="http://schemas.microsoft.com/office/powerpoint/2010/main" val="1114052692"/>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248</TotalTime>
  <Words>2865</Words>
  <Application>Microsoft Office PowerPoint</Application>
  <PresentationFormat>Widescreen</PresentationFormat>
  <Paragraphs>223</Paragraphs>
  <Slides>36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36</vt:i4>
      </vt:variant>
    </vt:vector>
  </HeadingPairs>
  <TitlesOfParts>
    <vt:vector size="40" baseType="lpstr">
      <vt:lpstr>Arial</vt:lpstr>
      <vt:lpstr>Century Gothic</vt:lpstr>
      <vt:lpstr>Wingdings 3</vt:lpstr>
      <vt:lpstr>Wisp</vt:lpstr>
      <vt:lpstr>Gastrointestinal Intubation</vt:lpstr>
      <vt:lpstr>Gastrointestinal Intubation</vt:lpstr>
      <vt:lpstr>Intubation</vt:lpstr>
      <vt:lpstr>Gastric or Intestinal Tubes Uses:</vt:lpstr>
      <vt:lpstr>Nasointestinal Tubes (longer than nasogastric) </vt:lpstr>
      <vt:lpstr>Feeding Tubes (Nasointestinal tubes used for nutrition).</vt:lpstr>
      <vt:lpstr>Intestinal Decompression Tubes</vt:lpstr>
      <vt:lpstr>Transabdominal Tubes</vt:lpstr>
      <vt:lpstr>Nasogastric Tube Management</vt:lpstr>
      <vt:lpstr>Nasogastric Tube Insertion</vt:lpstr>
      <vt:lpstr>Nasogastric Tube Insertion (cont.)</vt:lpstr>
      <vt:lpstr>Nasogastric Tube Insertion (cont.)</vt:lpstr>
      <vt:lpstr>Nasogastric Tube Insertion (cont.)</vt:lpstr>
      <vt:lpstr>Nasogastric Tube Placement</vt:lpstr>
      <vt:lpstr>Nasogastric Tube Placement</vt:lpstr>
      <vt:lpstr>Checking Placement of Intestinal Feeding Tubes</vt:lpstr>
      <vt:lpstr>Use/Maintenance of Nasogastric Tubes</vt:lpstr>
      <vt:lpstr>Use/Maintenance of Nasogastric Tube (cont.)</vt:lpstr>
      <vt:lpstr>Enteral Nutrition</vt:lpstr>
      <vt:lpstr>Removal of a Nasogastric Tube</vt:lpstr>
      <vt:lpstr>Insertion of a Nasointestinal Tube</vt:lpstr>
      <vt:lpstr>Transabdominal Tube Management</vt:lpstr>
      <vt:lpstr>Tube Feedings</vt:lpstr>
      <vt:lpstr>Benefits and Risks of Tube Feedings</vt:lpstr>
      <vt:lpstr>Formula Considerations</vt:lpstr>
      <vt:lpstr>Tube-Feeding Schedules</vt:lpstr>
      <vt:lpstr>Tube Feeding Schedules</vt:lpstr>
      <vt:lpstr>Tube Feeding Schedules</vt:lpstr>
      <vt:lpstr>Tube Feeding Schedules</vt:lpstr>
      <vt:lpstr>Tube Feeding/Client Assessment</vt:lpstr>
      <vt:lpstr>Tube Feeding/Client Assessment</vt:lpstr>
      <vt:lpstr>Nursing Management/Feeding Tube</vt:lpstr>
      <vt:lpstr>Nursing Management/Feeding Tubes</vt:lpstr>
      <vt:lpstr>Nursing Management/Feeding Tubes</vt:lpstr>
      <vt:lpstr>Preparing for Home</vt:lpstr>
      <vt:lpstr>Intestinal Decompression</vt:lpstr>
    </vt:vector>
  </TitlesOfParts>
  <Company>Hasd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Gastrointestinal Intubation</dc:title>
  <dc:creator>User</dc:creator>
  <cp:lastModifiedBy>User</cp:lastModifiedBy>
  <cp:revision>52</cp:revision>
  <dcterms:created xsi:type="dcterms:W3CDTF">2017-11-14T23:54:35Z</dcterms:created>
  <dcterms:modified xsi:type="dcterms:W3CDTF">2017-11-22T02:10:19Z</dcterms:modified>
</cp:coreProperties>
</file>