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38"/>
  </p:notesMasterIdLst>
  <p:handoutMasterIdLst>
    <p:handoutMasterId r:id="rId39"/>
  </p:handout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5" r:id="rId12"/>
    <p:sldId id="263" r:id="rId13"/>
    <p:sldId id="264" r:id="rId14"/>
    <p:sldId id="266" r:id="rId15"/>
    <p:sldId id="267" r:id="rId16"/>
    <p:sldId id="268" r:id="rId17"/>
    <p:sldId id="271" r:id="rId18"/>
    <p:sldId id="272" r:id="rId19"/>
    <p:sldId id="273" r:id="rId20"/>
    <p:sldId id="274" r:id="rId21"/>
    <p:sldId id="275" r:id="rId22"/>
    <p:sldId id="278" r:id="rId23"/>
    <p:sldId id="276" r:id="rId24"/>
    <p:sldId id="277" r:id="rId25"/>
    <p:sldId id="280" r:id="rId26"/>
    <p:sldId id="279" r:id="rId27"/>
    <p:sldId id="281" r:id="rId28"/>
    <p:sldId id="282" r:id="rId29"/>
    <p:sldId id="269" r:id="rId30"/>
    <p:sldId id="270" r:id="rId31"/>
    <p:sldId id="283" r:id="rId32"/>
    <p:sldId id="285" r:id="rId33"/>
    <p:sldId id="286" r:id="rId34"/>
    <p:sldId id="289" r:id="rId35"/>
    <p:sldId id="290" r:id="rId36"/>
    <p:sldId id="288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21" d="100"/>
          <a:sy n="21" d="100"/>
        </p:scale>
        <p:origin x="1206" y="5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874" y="-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95523B-BA02-48E9-B56C-6A5EE680B614}" type="datetimeFigureOut">
              <a:rPr lang="en-US" smtClean="0"/>
              <a:t>8/29/2019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B6D9A2-FF3F-4886-BA08-395F0A2424D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61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6E840F-2CE4-45CA-9A39-33F9A0F6649F}" type="datetimeFigureOut">
              <a:rPr lang="en-US" smtClean="0"/>
              <a:t>8/29/2019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4842DA-D7A5-48C1-9FD4-95170171372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18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4842DA-D7A5-48C1-9FD4-95170171372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37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70EE3-2BE2-4D29-8561-6F660DDDF975}" type="datetimeFigureOut">
              <a:rPr lang="en-US" smtClean="0"/>
              <a:t>8/29/2019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582ED-1456-4ADC-863E-1ACBBABF5C5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70EE3-2BE2-4D29-8561-6F660DDDF975}" type="datetimeFigureOut">
              <a:rPr lang="en-US" smtClean="0"/>
              <a:t>8/29/2019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582ED-1456-4ADC-863E-1ACBBABF5C5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70EE3-2BE2-4D29-8561-6F660DDDF975}" type="datetimeFigureOut">
              <a:rPr lang="en-US" smtClean="0"/>
              <a:t>8/29/2019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582ED-1456-4ADC-863E-1ACBBABF5C5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7AC9E-91BB-4FC8-BCD6-3D978145B9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A7C6B-3DC4-4EAC-9D0A-542B1ADF27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9788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7AC9E-91BB-4FC8-BCD6-3D978145B9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A7C6B-3DC4-4EAC-9D0A-542B1ADF27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205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7AC9E-91BB-4FC8-BCD6-3D978145B9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A7C6B-3DC4-4EAC-9D0A-542B1ADF27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5994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7AC9E-91BB-4FC8-BCD6-3D978145B9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A7C6B-3DC4-4EAC-9D0A-542B1ADF27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7441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7AC9E-91BB-4FC8-BCD6-3D978145B9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A7C6B-3DC4-4EAC-9D0A-542B1ADF27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0600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7AC9E-91BB-4FC8-BCD6-3D978145B9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A7C6B-3DC4-4EAC-9D0A-542B1ADF27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5673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7AC9E-91BB-4FC8-BCD6-3D978145B9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A7C6B-3DC4-4EAC-9D0A-542B1ADF27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656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7AC9E-91BB-4FC8-BCD6-3D978145B9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A7C6B-3DC4-4EAC-9D0A-542B1ADF27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063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70EE3-2BE2-4D29-8561-6F660DDDF975}" type="datetimeFigureOut">
              <a:rPr lang="en-US" smtClean="0"/>
              <a:t>8/29/2019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582ED-1456-4ADC-863E-1ACBBABF5C5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7AC9E-91BB-4FC8-BCD6-3D978145B9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A7C6B-3DC4-4EAC-9D0A-542B1ADF27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3689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7AC9E-91BB-4FC8-BCD6-3D978145B9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A7C6B-3DC4-4EAC-9D0A-542B1ADF27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0060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7AC9E-91BB-4FC8-BCD6-3D978145B9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A7C6B-3DC4-4EAC-9D0A-542B1ADF27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4507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70EE3-2BE2-4D29-8561-6F660DDDF975}" type="datetimeFigureOut">
              <a:rPr lang="en-US" smtClean="0"/>
              <a:t>8/29/2019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582ED-1456-4ADC-863E-1ACBBABF5C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3838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70EE3-2BE2-4D29-8561-6F660DDDF975}" type="datetimeFigureOut">
              <a:rPr lang="en-US" smtClean="0"/>
              <a:t>8/29/2019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582ED-1456-4ADC-863E-1ACBBABF5C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8074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70EE3-2BE2-4D29-8561-6F660DDDF975}" type="datetimeFigureOut">
              <a:rPr lang="en-US" smtClean="0"/>
              <a:t>8/29/2019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582ED-1456-4ADC-863E-1ACBBABF5C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4629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70EE3-2BE2-4D29-8561-6F660DDDF975}" type="datetimeFigureOut">
              <a:rPr lang="en-US" smtClean="0"/>
              <a:t>8/29/2019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582ED-1456-4ADC-863E-1ACBBABF5C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9229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70EE3-2BE2-4D29-8561-6F660DDDF975}" type="datetimeFigureOut">
              <a:rPr lang="en-US" smtClean="0"/>
              <a:t>8/29/2019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582ED-1456-4ADC-863E-1ACBBABF5C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4136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70EE3-2BE2-4D29-8561-6F660DDDF975}" type="datetimeFigureOut">
              <a:rPr lang="en-US" smtClean="0"/>
              <a:t>8/29/2019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582ED-1456-4ADC-863E-1ACBBABF5C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4384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70EE3-2BE2-4D29-8561-6F660DDDF975}" type="datetimeFigureOut">
              <a:rPr lang="en-US" smtClean="0"/>
              <a:t>8/29/2019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582ED-1456-4ADC-863E-1ACBBABF5C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497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70EE3-2BE2-4D29-8561-6F660DDDF975}" type="datetimeFigureOut">
              <a:rPr lang="en-US" smtClean="0"/>
              <a:t>8/29/2019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582ED-1456-4ADC-863E-1ACBBABF5C5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70EE3-2BE2-4D29-8561-6F660DDDF975}" type="datetimeFigureOut">
              <a:rPr lang="en-US" smtClean="0"/>
              <a:t>8/29/2019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582ED-1456-4ADC-863E-1ACBBABF5C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4283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70EE3-2BE2-4D29-8561-6F660DDDF975}" type="datetimeFigureOut">
              <a:rPr lang="en-US" smtClean="0"/>
              <a:t>8/29/2019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582ED-1456-4ADC-863E-1ACBBABF5C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6040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70EE3-2BE2-4D29-8561-6F660DDDF975}" type="datetimeFigureOut">
              <a:rPr lang="en-US" smtClean="0"/>
              <a:t>8/29/2019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582ED-1456-4ADC-863E-1ACBBABF5C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4855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70EE3-2BE2-4D29-8561-6F660DDDF975}" type="datetimeFigureOut">
              <a:rPr lang="en-US" smtClean="0"/>
              <a:t>8/29/2019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582ED-1456-4ADC-863E-1ACBBABF5C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1142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A62D6-1A9B-4123-8206-3629BB987443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F0A86-0054-4920-8C97-6511340B3D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3689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A62D6-1A9B-4123-8206-3629BB987443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F0A86-0054-4920-8C97-6511340B3D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9511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A62D6-1A9B-4123-8206-3629BB987443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F0A86-0054-4920-8C97-6511340B3D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8033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A62D6-1A9B-4123-8206-3629BB987443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F0A86-0054-4920-8C97-6511340B3D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232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A62D6-1A9B-4123-8206-3629BB987443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F0A86-0054-4920-8C97-6511340B3D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9787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A62D6-1A9B-4123-8206-3629BB987443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F0A86-0054-4920-8C97-6511340B3D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218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70EE3-2BE2-4D29-8561-6F660DDDF975}" type="datetimeFigureOut">
              <a:rPr lang="en-US" smtClean="0"/>
              <a:t>8/29/2019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582ED-1456-4ADC-863E-1ACBBABF5C5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A62D6-1A9B-4123-8206-3629BB987443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F0A86-0054-4920-8C97-6511340B3D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7828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A62D6-1A9B-4123-8206-3629BB987443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F0A86-0054-4920-8C97-6511340B3D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559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A62D6-1A9B-4123-8206-3629BB987443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F0A86-0054-4920-8C97-6511340B3D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9279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A62D6-1A9B-4123-8206-3629BB987443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F0A86-0054-4920-8C97-6511340B3D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6294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A62D6-1A9B-4123-8206-3629BB987443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F0A86-0054-4920-8C97-6511340B3D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296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70EE3-2BE2-4D29-8561-6F660DDDF975}" type="datetimeFigureOut">
              <a:rPr lang="en-US" smtClean="0"/>
              <a:t>8/29/2019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582ED-1456-4ADC-863E-1ACBBABF5C5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70EE3-2BE2-4D29-8561-6F660DDDF975}" type="datetimeFigureOut">
              <a:rPr lang="en-US" smtClean="0"/>
              <a:t>8/29/2019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582ED-1456-4ADC-863E-1ACBBABF5C5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70EE3-2BE2-4D29-8561-6F660DDDF975}" type="datetimeFigureOut">
              <a:rPr lang="en-US" smtClean="0"/>
              <a:t>8/29/2019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582ED-1456-4ADC-863E-1ACBBABF5C5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70EE3-2BE2-4D29-8561-6F660DDDF975}" type="datetimeFigureOut">
              <a:rPr lang="en-US" smtClean="0"/>
              <a:t>8/29/2019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582ED-1456-4ADC-863E-1ACBBABF5C5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70EE3-2BE2-4D29-8561-6F660DDDF975}" type="datetimeFigureOut">
              <a:rPr lang="en-US" smtClean="0"/>
              <a:t>8/29/2019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582ED-1456-4ADC-863E-1ACBBABF5C5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5867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70EE3-2BE2-4D29-8561-6F660DDDF975}" type="datetimeFigureOut">
              <a:rPr lang="en-US" smtClean="0"/>
              <a:t>8/29/2019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582ED-1456-4ADC-863E-1ACBBABF5C56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F7AC9E-91BB-4FC8-BCD6-3D978145B9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DA7C6B-3DC4-4EAC-9D0A-542B1ADF27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787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70EE3-2BE2-4D29-8561-6F660DDDF975}" type="datetimeFigureOut">
              <a:rPr lang="en-US" smtClean="0"/>
              <a:t>8/29/2019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582ED-1456-4ADC-863E-1ACBBABF5C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4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5A62D6-1A9B-4123-8206-3629BB987443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5F0A86-0054-4920-8C97-6511340B3D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515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.png"/><Relationship Id="rId5" Type="http://schemas.openxmlformats.org/officeDocument/2006/relationships/image" Target="../media/image15.gif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3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media" Target="../media/media9.mp3"/><Relationship Id="rId7" Type="http://schemas.openxmlformats.org/officeDocument/2006/relationships/image" Target="../media/image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p3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3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2.mp3"/><Relationship Id="rId7" Type="http://schemas.openxmlformats.org/officeDocument/2006/relationships/image" Target="../media/image29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4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p3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media" Target="../media/media3.WAV"/><Relationship Id="rId13" Type="http://schemas.openxmlformats.org/officeDocument/2006/relationships/image" Target="../media/image56.png"/><Relationship Id="rId3" Type="http://schemas.openxmlformats.org/officeDocument/2006/relationships/audio" Target="../media/media13.WAV"/><Relationship Id="rId7" Type="http://schemas.openxmlformats.org/officeDocument/2006/relationships/audio" Target="../media/media15.WAV"/><Relationship Id="rId12" Type="http://schemas.openxmlformats.org/officeDocument/2006/relationships/image" Target="../media/image55.jpeg"/><Relationship Id="rId17" Type="http://schemas.openxmlformats.org/officeDocument/2006/relationships/image" Target="../media/image59.png"/><Relationship Id="rId2" Type="http://schemas.microsoft.com/office/2007/relationships/media" Target="../media/media13.WAV"/><Relationship Id="rId16" Type="http://schemas.openxmlformats.org/officeDocument/2006/relationships/image" Target="../media/image12.png"/><Relationship Id="rId1" Type="http://schemas.openxmlformats.org/officeDocument/2006/relationships/audio" Target="file:///C:\Users\owner\AppData\Local\Microsoft\Windows\Temporary%20Internet%20Files\Content.IE5\IGP20XTP\MS900441690%5b2%5d.wav" TargetMode="External"/><Relationship Id="rId6" Type="http://schemas.microsoft.com/office/2007/relationships/media" Target="../media/media15.WAV"/><Relationship Id="rId11" Type="http://schemas.openxmlformats.org/officeDocument/2006/relationships/image" Target="../media/image54.jpeg"/><Relationship Id="rId5" Type="http://schemas.openxmlformats.org/officeDocument/2006/relationships/audio" Target="../media/media14.WAV"/><Relationship Id="rId15" Type="http://schemas.openxmlformats.org/officeDocument/2006/relationships/image" Target="../media/image58.png"/><Relationship Id="rId10" Type="http://schemas.openxmlformats.org/officeDocument/2006/relationships/slideLayout" Target="../slideLayouts/slideLayout35.xml"/><Relationship Id="rId4" Type="http://schemas.microsoft.com/office/2007/relationships/media" Target="../media/media14.WAV"/><Relationship Id="rId9" Type="http://schemas.openxmlformats.org/officeDocument/2006/relationships/audio" Target="../media/media3.WAV"/><Relationship Id="rId14" Type="http://schemas.openxmlformats.org/officeDocument/2006/relationships/image" Target="../media/image57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microsoft.com/office/2007/relationships/media" Target="../media/media3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openxmlformats.org/officeDocument/2006/relationships/image" Target="../media/image13.png"/><Relationship Id="rId5" Type="http://schemas.microsoft.com/office/2007/relationships/media" Target="../media/media4.WAV"/><Relationship Id="rId10" Type="http://schemas.openxmlformats.org/officeDocument/2006/relationships/image" Target="../media/image12.png"/><Relationship Id="rId4" Type="http://schemas.openxmlformats.org/officeDocument/2006/relationships/audio" Target="../media/media3.WAV"/><Relationship Id="rId9" Type="http://schemas.openxmlformats.org/officeDocument/2006/relationships/image" Target="../media/image1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768927" y="1295400"/>
            <a:ext cx="3214254" cy="3214254"/>
          </a:xfrm>
          <a:prstGeom prst="ellipse">
            <a:avLst/>
          </a:prstGeom>
          <a:noFill/>
          <a:ln w="38100">
            <a:solidFill>
              <a:schemeClr val="bg1">
                <a:lumMod val="50000"/>
                <a:alpha val="7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838200" y="1357745"/>
            <a:ext cx="3089564" cy="3089564"/>
          </a:xfrm>
          <a:prstGeom prst="ellipse">
            <a:avLst/>
          </a:prstGeom>
          <a:solidFill>
            <a:schemeClr val="tx1">
              <a:lumMod val="65000"/>
              <a:lumOff val="35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B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le 6"/>
          <p:cNvSpPr txBox="1">
            <a:spLocks/>
          </p:cNvSpPr>
          <p:nvPr/>
        </p:nvSpPr>
        <p:spPr>
          <a:xfrm>
            <a:off x="609600" y="2438400"/>
            <a:ext cx="358140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Century Gothic" pitchFamily="34" charset="0"/>
                <a:ea typeface="+mj-ea"/>
                <a:cs typeface="+mj-cs"/>
              </a:rPr>
              <a:t>Integrated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Bio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Century Gothic" pitchFamily="34" charset="0"/>
                <a:ea typeface="+mj-ea"/>
                <a:cs typeface="+mj-cs"/>
              </a:rPr>
              <a:t>-lets see what you know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pic>
        <p:nvPicPr>
          <p:cNvPr id="2" name="The Notorious B.I.G. - Hypnotize [Instrumental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76400" y="1676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7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-582682" y="0"/>
            <a:ext cx="7653132" cy="1143000"/>
          </a:xfrm>
        </p:spPr>
        <p:txBody>
          <a:bodyPr/>
          <a:lstStyle/>
          <a:p>
            <a:r>
              <a:rPr lang="en-US" dirty="0" smtClean="0"/>
              <a:t>What’s the matter?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290511" y="1143001"/>
            <a:ext cx="3429001" cy="2087561"/>
          </a:xfrm>
          <a:solidFill>
            <a:schemeClr val="accent2"/>
          </a:solidFill>
        </p:spPr>
        <p:txBody>
          <a:bodyPr>
            <a:noAutofit/>
          </a:bodyPr>
          <a:lstStyle/>
          <a:p>
            <a:r>
              <a:rPr lang="en-US" sz="4000" dirty="0"/>
              <a:t>Has mass</a:t>
            </a:r>
          </a:p>
          <a:p>
            <a:r>
              <a:rPr lang="en-US" sz="4000" dirty="0"/>
              <a:t>Takes up space</a:t>
            </a:r>
          </a:p>
        </p:txBody>
      </p:sp>
      <p:pic>
        <p:nvPicPr>
          <p:cNvPr id="12" name="Picture 2" descr="Sad Spongebob Squarepants GIF - Find &amp; Share on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006" y="868363"/>
            <a:ext cx="4752147" cy="249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n_The_End_cu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500" out="2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639918" y="-609600"/>
            <a:ext cx="596348" cy="6096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468867" y="2692697"/>
            <a:ext cx="18071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5400" b="1" dirty="0">
              <a:ln w="12700">
                <a:solidFill>
                  <a:srgbClr val="1F497D">
                    <a:lumMod val="75000"/>
                  </a:srgbClr>
                </a:solidFill>
                <a:prstDash val="solid"/>
              </a:ln>
              <a:pattFill prst="dkUpDiag">
                <a:fgClr>
                  <a:srgbClr val="1F497D"/>
                </a:fgClr>
                <a:bgClr>
                  <a:srgbClr val="1F497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1F497D">
                    <a:lumMod val="75000"/>
                  </a:srgbClr>
                </a:outerShdw>
              </a:effectLst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1" y="3616027"/>
            <a:ext cx="685800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latin typeface="Calibri"/>
              </a:rPr>
              <a:t>Let’s play: IS…IT…MATTER?!</a:t>
            </a:r>
          </a:p>
        </p:txBody>
      </p:sp>
    </p:spTree>
    <p:extLst>
      <p:ext uri="{BB962C8B-B14F-4D97-AF65-F5344CB8AC3E}">
        <p14:creationId xmlns:p14="http://schemas.microsoft.com/office/powerpoint/2010/main" val="1666002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6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1" grpId="0" build="p" animBg="1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333" t="4305" r="49333" b="36441"/>
          <a:stretch/>
        </p:blipFill>
        <p:spPr>
          <a:xfrm>
            <a:off x="2197608" y="-36325"/>
            <a:ext cx="6946392" cy="6840729"/>
          </a:xfrm>
          <a:prstGeom prst="rect">
            <a:avLst/>
          </a:prstGeom>
        </p:spPr>
      </p:pic>
      <p:pic>
        <p:nvPicPr>
          <p:cNvPr id="5" name="Picture 2" descr="Game Show Host - Cartoon Crossover Wik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" y="2689603"/>
            <a:ext cx="2164080" cy="4168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14600" y="251204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Calibri"/>
              </a:rPr>
              <a:t>IS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56404" y="251204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Calibri"/>
              </a:rPr>
              <a:t>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98208" y="251204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Calibri"/>
              </a:rPr>
              <a:t>MATTER?</a:t>
            </a:r>
          </a:p>
        </p:txBody>
      </p:sp>
      <p:pic>
        <p:nvPicPr>
          <p:cNvPr id="9" name="Picture 6" descr="Iphone Cell Phone Clipart | Clipart Panda - Free Clipart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546603"/>
            <a:ext cx="1449134" cy="1449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Office Desk Clip Art at Clker.com - vector clip art online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797" y="1810437"/>
            <a:ext cx="1414014" cy="92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Fire Vector Icon Png | Free Images at Clker.com - vector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535329"/>
            <a:ext cx="1066800" cy="131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Donald Trump Png Tumb Up Clip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302" y="3384039"/>
            <a:ext cx="1847164" cy="1318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56404" y="3480330"/>
            <a:ext cx="1744491" cy="1125478"/>
          </a:xfrm>
          <a:prstGeom prst="rect">
            <a:avLst/>
          </a:prstGeom>
        </p:spPr>
      </p:pic>
      <p:pic>
        <p:nvPicPr>
          <p:cNvPr id="1026" name="Picture 2" descr="Free Sound Cliparts, Download Free Clip Art, Free Clip Art ...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5283297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ouring Water Clip Art at Clker.com - vector clip art ...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525" y="3384039"/>
            <a:ext cx="1666767" cy="167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ropane Gas Burner Clip Art at Clker.com - vector clip art online, royalty free &amp; public domai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990" y="5031266"/>
            <a:ext cx="1581043" cy="148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Steam Cliparts, Download Free Clip Art, Free Clip Art ...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089" y="5283297"/>
            <a:ext cx="1462034" cy="146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ame Show Music Trac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981200" y="9370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653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2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676400"/>
            <a:ext cx="6172200" cy="35814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63246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Matter can be studied in two ways, often at the same time: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sz="2400" b="1" u="sng" dirty="0" smtClean="0"/>
              <a:t>Macroscopic</a:t>
            </a:r>
            <a:r>
              <a:rPr lang="en-US" sz="2400" dirty="0" smtClean="0"/>
              <a:t> – substances and objects that can be seen, touched or measured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 *chemist observes a tractor rusting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b="1" u="sng" dirty="0" smtClean="0"/>
              <a:t>Microscopic</a:t>
            </a:r>
            <a:r>
              <a:rPr lang="en-US" sz="2400" dirty="0" smtClean="0"/>
              <a:t> – small particles that make up all matter (atoms)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*chemist makes predictions about what is happening to the metal atoms as it interacts with the air and rain</a:t>
            </a:r>
          </a:p>
        </p:txBody>
      </p:sp>
      <p:pic>
        <p:nvPicPr>
          <p:cNvPr id="1026" name="Picture 2" descr="Animated gifs : Tractor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415876"/>
            <a:ext cx="142875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tom Animated Gif Images at Best Animation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724400"/>
            <a:ext cx="1953673" cy="1953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43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07407E-6 L -1.25313 0.00463 " pathEditMode="relative" rAng="0" ptsTypes="AA">
                                      <p:cBhvr>
                                        <p:cTn id="6" dur="1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656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Concept 2: Properties of matter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48345"/>
            <a:ext cx="6324600" cy="4525963"/>
          </a:xfrm>
          <a:solidFill>
            <a:schemeClr val="accent2"/>
          </a:solidFill>
        </p:spPr>
        <p:txBody>
          <a:bodyPr>
            <a:normAutofit fontScale="92500"/>
          </a:bodyPr>
          <a:lstStyle/>
          <a:p>
            <a:r>
              <a:rPr lang="en-US" b="1" u="sng" dirty="0" smtClean="0"/>
              <a:t>Chemical properties </a:t>
            </a:r>
            <a:r>
              <a:rPr lang="en-US" dirty="0" smtClean="0"/>
              <a:t>- Properties that describe matter’s reaction with other substances</a:t>
            </a:r>
          </a:p>
          <a:p>
            <a:pPr lvl="1"/>
            <a:r>
              <a:rPr lang="en-US" dirty="0" smtClean="0"/>
              <a:t>NOT what it looks like</a:t>
            </a:r>
          </a:p>
          <a:p>
            <a:endParaRPr lang="en-US" dirty="0"/>
          </a:p>
          <a:p>
            <a:r>
              <a:rPr lang="en-US" b="1" u="sng" dirty="0" smtClean="0"/>
              <a:t>Physical properties </a:t>
            </a:r>
            <a:r>
              <a:rPr lang="en-US" dirty="0" smtClean="0"/>
              <a:t>– Properties that are observed or measured without changing what the matter is made of. </a:t>
            </a:r>
          </a:p>
          <a:p>
            <a:pPr lvl="1"/>
            <a:r>
              <a:rPr lang="en-US" dirty="0" smtClean="0"/>
              <a:t>Can use senses to observe or measure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6858000"/>
            <a:ext cx="2164268" cy="4170025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6019800" y="1486445"/>
            <a:ext cx="3124200" cy="2743200"/>
          </a:xfrm>
          <a:prstGeom prst="wedgeEllipseCallout">
            <a:avLst>
              <a:gd name="adj1" fmla="val 5596"/>
              <a:gd name="adj2" fmla="val 6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Lets play…physical or chemical property?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6" name="Bee Gees - Stayin Alive (Instrumental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819400" y="34065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66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L -0.00157 -0.337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-1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7150" y="-236537"/>
            <a:ext cx="5867400" cy="1143000"/>
          </a:xfrm>
        </p:spPr>
        <p:txBody>
          <a:bodyPr/>
          <a:lstStyle/>
          <a:p>
            <a:r>
              <a:rPr lang="en-US" dirty="0" smtClean="0"/>
              <a:t>Write P or 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57150" y="533400"/>
            <a:ext cx="9144000" cy="4525963"/>
          </a:xfrm>
        </p:spPr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Water mixes with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ethanol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Metals react with acids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Water evaporates into gas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Potatoes conduct electricity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Potatoes are cut for fries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The gold watch has a bright shine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The watch weighs 200g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The acid in the battery creates electricity for the watch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endParaRPr lang="en-US" dirty="0"/>
          </a:p>
        </p:txBody>
      </p:sp>
      <p:pic>
        <p:nvPicPr>
          <p:cNvPr id="4098" name="Picture 2" descr="John Travolta Disco GIFs - Find &amp; Share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0" y="3657600"/>
            <a:ext cx="569466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reat Animated Disco Balls Animated Gifs - Best Animation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7" y="0"/>
            <a:ext cx="2752725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Sleleton clipart dancing gif transparent - Pencil and in ...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562" y="3878943"/>
            <a:ext cx="2419350" cy="307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05200" y="533400"/>
            <a:ext cx="533400" cy="373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05200" y="1318708"/>
            <a:ext cx="533400" cy="373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57731" y="2114260"/>
            <a:ext cx="533400" cy="373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69036" y="2502432"/>
            <a:ext cx="533400" cy="373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91031" y="2899568"/>
            <a:ext cx="533400" cy="373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05200" y="914399"/>
            <a:ext cx="533400" cy="373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C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24431" y="1710782"/>
            <a:ext cx="533400" cy="373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C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05912" y="3239180"/>
            <a:ext cx="533400" cy="373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C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988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75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75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1534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Concept 3: classifying matter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1"/>
            <a:ext cx="9144000" cy="990600"/>
          </a:xfrm>
        </p:spPr>
        <p:txBody>
          <a:bodyPr/>
          <a:lstStyle/>
          <a:p>
            <a:r>
              <a:rPr lang="en-US" dirty="0" smtClean="0"/>
              <a:t>Matter can exist in 3 states: a solid, liquid, and gas</a:t>
            </a:r>
            <a:endParaRPr lang="en-US" dirty="0"/>
          </a:p>
        </p:txBody>
      </p:sp>
      <p:pic>
        <p:nvPicPr>
          <p:cNvPr id="5124" name="Picture 4" descr="http://1.bp.blogspot.com/-fdDgmJyRvh0/ThoV2eiytCI/AAAAAAAAAA0/_0KG3tpQK6Q/s1600/estados+mov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17" y="1181101"/>
            <a:ext cx="8543365" cy="461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11959" y="1181748"/>
            <a:ext cx="2633383" cy="43052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174009" y="1162875"/>
            <a:ext cx="2633383" cy="43052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208050" y="1162875"/>
            <a:ext cx="2633383" cy="43052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57051" y="5403376"/>
            <a:ext cx="2743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-Definite shape and definite volume</a:t>
            </a:r>
          </a:p>
          <a:p>
            <a:r>
              <a:rPr lang="en-US" dirty="0" smtClean="0"/>
              <a:t>-Particles packed tightly together, cannot compress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303756" y="5388421"/>
            <a:ext cx="2743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-definite volume, no definite shape</a:t>
            </a:r>
          </a:p>
          <a:p>
            <a:r>
              <a:rPr lang="en-US" dirty="0" smtClean="0"/>
              <a:t>-Particles not rigid, cannot compress</a:t>
            </a:r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231591" y="5417766"/>
            <a:ext cx="2743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-no definite volume, no definite shape both rely on container</a:t>
            </a:r>
          </a:p>
          <a:p>
            <a:r>
              <a:rPr lang="en-US" dirty="0" smtClean="0"/>
              <a:t>-Particles spaced, easily compressed</a:t>
            </a:r>
          </a:p>
          <a:p>
            <a:endParaRPr lang="en-US" dirty="0"/>
          </a:p>
        </p:txBody>
      </p:sp>
      <p:pic>
        <p:nvPicPr>
          <p:cNvPr id="5126" name="Picture 6" descr="Ice PNG, ice cube PNG images free downloa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82" y="2514928"/>
            <a:ext cx="2695921" cy="264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Water clipart boarder - Pencil and in color water clipart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3303755" y="3028709"/>
            <a:ext cx="2476673" cy="202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Air Clip Art at Clker.com - vector clip art online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710" y="2101368"/>
            <a:ext cx="2047352" cy="256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86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8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Pure substances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1"/>
            <a:ext cx="9144000" cy="2514600"/>
          </a:xfrm>
          <a:solidFill>
            <a:schemeClr val="accent2"/>
          </a:solidFill>
        </p:spPr>
        <p:txBody>
          <a:bodyPr>
            <a:normAutofit lnSpcReduction="10000"/>
          </a:bodyPr>
          <a:lstStyle/>
          <a:p>
            <a:r>
              <a:rPr lang="en-US" b="1" u="sng" dirty="0" smtClean="0">
                <a:solidFill>
                  <a:schemeClr val="tx1"/>
                </a:solidFill>
              </a:rPr>
              <a:t>Pure substances </a:t>
            </a:r>
            <a:r>
              <a:rPr lang="en-US" dirty="0" smtClean="0"/>
              <a:t>– have constant composition and can only be changed through chemical reactions</a:t>
            </a:r>
          </a:p>
          <a:p>
            <a:pPr lvl="1"/>
            <a:r>
              <a:rPr lang="en-US" b="1" u="sng" dirty="0" smtClean="0"/>
              <a:t>Elements</a:t>
            </a:r>
            <a:r>
              <a:rPr lang="en-US" dirty="0" smtClean="0"/>
              <a:t>: made of one atom</a:t>
            </a:r>
          </a:p>
          <a:p>
            <a:pPr lvl="1"/>
            <a:r>
              <a:rPr lang="en-US" b="1" u="sng" dirty="0" smtClean="0"/>
              <a:t>Compounds and molecules</a:t>
            </a:r>
            <a:r>
              <a:rPr lang="en-US" dirty="0" smtClean="0"/>
              <a:t>: made of two or more atoms combined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200" y="37338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EXAMPLES: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85" y="4162919"/>
            <a:ext cx="2628900" cy="2628900"/>
          </a:xfrm>
          <a:prstGeom prst="rect">
            <a:avLst/>
          </a:prstGeom>
        </p:spPr>
      </p:pic>
      <p:pic>
        <p:nvPicPr>
          <p:cNvPr id="6" name="ilovegol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905000" y="1524000"/>
            <a:ext cx="609600" cy="609600"/>
          </a:xfrm>
          <a:prstGeom prst="rect">
            <a:avLst/>
          </a:prstGeom>
        </p:spPr>
      </p:pic>
      <p:pic>
        <p:nvPicPr>
          <p:cNvPr id="6148" name="Picture 4" descr="Glass Of Water 1 Clip Art at Clker.com - vector clip art ..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103132"/>
            <a:ext cx="1371600" cy="260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leancoldh2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905000" y="2590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70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5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4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790900"/>
            <a:ext cx="8826305" cy="944563"/>
          </a:xfrm>
          <a:solidFill>
            <a:schemeClr val="accent2"/>
          </a:solidFill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The elements are arranges on the </a:t>
            </a:r>
            <a:r>
              <a:rPr lang="en-US" b="1" u="sng" dirty="0" smtClean="0"/>
              <a:t>periodic table of elements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273"/>
            <a:ext cx="8839200" cy="5739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15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785" y="3517"/>
            <a:ext cx="8382000" cy="1143000"/>
          </a:xfrm>
        </p:spPr>
        <p:txBody>
          <a:bodyPr/>
          <a:lstStyle/>
          <a:p>
            <a:r>
              <a:rPr lang="en-US" dirty="0" smtClean="0"/>
              <a:t>Mixtures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879817"/>
            <a:ext cx="9067800" cy="5334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If you’re not a pure substance, you’re a  mixture.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200" y="1676400"/>
            <a:ext cx="6172200" cy="353943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Mixtures can be one of two types:</a:t>
            </a:r>
          </a:p>
          <a:p>
            <a:endParaRPr lang="en-US" sz="2800" dirty="0"/>
          </a:p>
          <a:p>
            <a:r>
              <a:rPr lang="en-US" sz="2800" b="1" u="sng" dirty="0" smtClean="0"/>
              <a:t>Homogeneous</a:t>
            </a:r>
            <a:r>
              <a:rPr lang="en-US" sz="2800" dirty="0" smtClean="0"/>
              <a:t> – the composition of the mixture is UNIFORM throughout.</a:t>
            </a:r>
          </a:p>
          <a:p>
            <a:endParaRPr lang="en-US" sz="2800" dirty="0"/>
          </a:p>
          <a:p>
            <a:endParaRPr lang="en-US" sz="2800" dirty="0" smtClean="0"/>
          </a:p>
          <a:p>
            <a:r>
              <a:rPr lang="en-US" sz="2800" b="1" u="sng" dirty="0" smtClean="0"/>
              <a:t>Heterogeneous</a:t>
            </a:r>
            <a:r>
              <a:rPr lang="en-US" sz="2800" dirty="0" smtClean="0"/>
              <a:t> – The composition of the mixture has visibly separate parts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3090948" y="3873921"/>
            <a:ext cx="2164268" cy="4170025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2895600" y="3810000"/>
            <a:ext cx="4191000" cy="2133600"/>
          </a:xfrm>
          <a:prstGeom prst="wedgeRoundRectCallout">
            <a:avLst>
              <a:gd name="adj1" fmla="val -55406"/>
              <a:gd name="adj2" fmla="val 6381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Let’s play:</a:t>
            </a:r>
          </a:p>
          <a:p>
            <a:pPr algn="ctr"/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HOMOGENEOUS</a:t>
            </a:r>
          </a:p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OR</a:t>
            </a:r>
          </a:p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HETEROGENEOUS!!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7" name="Mark Morrison - Return of the Mack (Instrumental) [HQ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895600" y="137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8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5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Kool aid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04800" y="3733800"/>
            <a:ext cx="1371719" cy="26032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2667000"/>
            <a:ext cx="3810000" cy="381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38800" y="1996628"/>
            <a:ext cx="838200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HO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678965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02040" y="157043"/>
            <a:ext cx="8229600" cy="1111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b="0" kern="1200" cap="none" spc="0">
                <a:ln w="1397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 w="13970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Bodoni MT Condensed"/>
                <a:ea typeface="+mj-ea"/>
                <a:cs typeface="+mj-cs"/>
              </a:rPr>
              <a:t>Can you put these in the correct order?</a:t>
            </a:r>
            <a:endParaRPr kumimoji="0" lang="en-US" sz="5400" b="0" i="0" u="none" strike="noStrike" kern="1200" cap="none" spc="0" normalizeH="0" baseline="0" noProof="0" dirty="0">
              <a:ln w="13970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Bodoni MT Condensed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8240" y="1802963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Franklin Gothic Book"/>
              </a:rPr>
              <a:t>Record data</a:t>
            </a:r>
            <a:endParaRPr lang="en-US" sz="2400" dirty="0">
              <a:latin typeface="Franklin Gothic Boo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11840" y="2519463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Franklin Gothic Book"/>
              </a:rPr>
              <a:t>Form conclusion</a:t>
            </a:r>
            <a:endParaRPr lang="en-US" sz="2400" dirty="0">
              <a:latin typeface="Franklin Gothic Boo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52800" y="500113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Franklin Gothic Book"/>
              </a:rPr>
              <a:t>Design an experiment</a:t>
            </a:r>
            <a:endParaRPr lang="en-US" sz="2400" dirty="0">
              <a:latin typeface="Franklin Gothic Boo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40240" y="3936563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Franklin Gothic Book"/>
              </a:rPr>
              <a:t>Form a hypothesis</a:t>
            </a:r>
            <a:endParaRPr lang="en-US" sz="2400" dirty="0">
              <a:latin typeface="Franklin Gothic Boo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26440" y="3098363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Franklin Gothic Book"/>
              </a:rPr>
              <a:t>Make an observation</a:t>
            </a:r>
            <a:endParaRPr lang="en-US" sz="2400" dirty="0">
              <a:latin typeface="Franklin Gothic Book"/>
            </a:endParaRPr>
          </a:p>
        </p:txBody>
      </p:sp>
      <p:pic>
        <p:nvPicPr>
          <p:cNvPr id="11" name="Picture 2" descr="http://www.thesmokingtire.com/wp-content/uploads/2011/01/two-thumbs-u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" y="4095869"/>
            <a:ext cx="2162175" cy="278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0023 C 0.07309 0.00579 0.00277 -0.00208 0.04357 0.00695 C 0.07691 0.01412 0.04548 0.00255 0.0835 0.01389 C 0.10156 0.01945 0.11146 0.02824 0.12274 0.03727 C 0.11961 0.07315 0.12465 0.08634 0.09184 0.11204 C 0.08593 0.12477 0.07534 0.1331 0.06545 0.14491 C 0.0625 0.14884 0.05955 0.15255 0.05694 0.15648 C 0.05521 0.15972 0.05521 0.16296 0.0526 0.16597 C 0.0493 0.17014 0.03646 0.18009 0.03055 0.18472 C 0.02934 0.18773 0.02795 0.19097 0.02621 0.19398 C 0.02361 0.19884 0.01736 0.2081 0.01736 0.20833 C 0.00503 0.24884 0.00902 0.27292 0.04791 0.30371 C 0.05521 0.31898 0.04896 0.31019 0.07014 0.32708 C 0.13281 0.37755 0.22708 0.36482 0.33333 0.36482 " pathEditMode="relative" rAng="0" ptsTypes="fffffffffffffA">
                                      <p:cBhvr>
                                        <p:cTn id="5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67" y="18796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33 -0.01829 -0.00069 -0.03773 -0.00712 -0.05486 C -0.0125 -0.06921 -0.02326 -0.07847 -0.03212 -0.08819 C -0.04965 -0.10741 -0.06944 -0.11435 -0.09115 -0.12153 C -0.12396 -0.13264 -0.0842 -0.12014 -0.10885 -0.13102 C -0.11406 -0.13333 -0.11962 -0.1338 -0.125 -0.13565 C -0.13437 -0.14398 -0.1441 -0.14468 -0.15538 -0.14769 C -0.16406 -0.15 -0.17344 -0.15625 -0.18212 -0.15718 C -0.1875 -0.15764 -0.19288 -0.15718 -0.19826 -0.15718 " pathEditMode="relative" ptsTypes="ffffffffA">
                                      <p:cBhvr>
                                        <p:cTn id="6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243 -0.00162 0.00556 -0.00185 0.00712 -0.00463 C 0.00886 -0.00787 0.00799 -0.01273 0.00886 -0.01667 C 0.01042 -0.02315 0.0125 -0.0294 0.01424 -0.03565 C 0.01615 -0.04259 0.01632 -0.05023 0.01788 -0.05718 C 0.02275 -0.07847 0.02639 -0.10162 0.03386 -0.1213 C 0.03906 -0.13496 0.0474 -0.13959 0.05712 -0.14514 C 0.07934 -0.15787 0.10452 -0.16273 0.12847 -0.16667 C 0.14097 -0.17199 0.15504 -0.17431 0.16788 -0.17616 C 0.18854 -0.17523 0.21459 -0.17801 0.23577 -0.16898 C 0.24601 -0.14792 0.25712 -0.14283 0.275 -0.14283 " pathEditMode="relative" ptsTypes="ffffffffffA">
                                      <p:cBhvr>
                                        <p:cTn id="6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26 -0.01481 0.00399 -0.02407 0.0052 -0.0405 C 0.00468 -0.06203 0.00486 -0.08356 0.00347 -0.10486 C 0.0026 -0.11898 -0.00539 -0.12939 -0.01077 -0.1405 C -0.01441 -0.14814 -0.03108 -0.16643 -0.0375 -0.16921 C -0.04115 -0.17083 -0.04827 -0.17384 -0.04827 -0.17384 C -0.05417 -0.17916 -0.05157 -0.1787 -0.05539 -0.1787 " pathEditMode="relative" ptsTypes="ffffffA">
                                      <p:cBhvr>
                                        <p:cTn id="6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21 -0.02755 C 0.02673 -0.02431 0.02795 -0.02107 0.02778 -0.01783 C 0.02708 -0.00857 0.01962 0.00671 0.01649 0.01458 C 0.0151 0.01805 0.01371 0.02106 0.01232 0.02453 C 0.01146 0.02685 0.00955 0.03194 0.00955 0.03217 C 0.00555 0.05301 -0.00573 0.06643 -0.01424 0.08148 C -0.02136 0.09375 -0.02153 0.11412 -0.02674 0.1287 C -0.02917 0.1449 -0.02952 0.16088 -0.03386 0.17569 C -0.03611 0.19745 -0.03906 0.21898 -0.04219 0.24051 C -0.04167 0.26111 -0.04202 0.28194 -0.0408 0.30231 C -0.04045 0.31064 -0.03577 0.3206 -0.03386 0.32731 C -0.02327 0.36504 -0.004 0.3949 0.01805 0.41157 C 0.0243 0.4162 0.02656 0.42361 0.03333 0.42638 C 0.03906 0.43333 0.04618 0.44236 0.05295 0.44629 C 0.05972 0.45023 0.06701 0.45231 0.07378 0.45601 C 0.08507 0.45486 0.09653 0.45671 0.10746 0.45138 C 0.11041 0.44976 0.11284 0.4456 0.11597 0.44375 C 0.12118 0.43726 0.12673 0.43657 0.13264 0.43148 C 0.13472 0.42013 0.13802 0.41088 0.13975 0.39907 C 0.14028 0.39513 0.13975 0.39027 0.14097 0.38657 C 0.14184 0.38449 0.14392 0.38495 0.14531 0.38426 C 0.14618 0.38171 0.14687 0.37893 0.14791 0.37662 C 0.14913 0.37407 0.15104 0.37222 0.15225 0.36921 C 0.15295 0.36713 0.15364 0.36203 0.15364 0.36226 " pathEditMode="relative" rAng="0" ptsTypes="fffffffffffffffffffffffA">
                                      <p:cBhvr>
                                        <p:cTn id="6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1" y="2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  <p:bldP spid="6" grpId="2"/>
      <p:bldP spid="7" grpId="0"/>
      <p:bldP spid="7" grpId="1"/>
      <p:bldP spid="7" grpId="2"/>
      <p:bldP spid="8" grpId="0"/>
      <p:bldP spid="8" grpId="1"/>
      <p:bldP spid="8" grpId="2"/>
      <p:bldP spid="9" grpId="0"/>
      <p:bldP spid="9" grpId="1"/>
      <p:bldP spid="9" grpId="2"/>
      <p:bldP spid="10" grpId="0"/>
      <p:bldP spid="10" grpId="1"/>
      <p:bldP spid="10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Cereal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76400"/>
            <a:ext cx="4800600" cy="43485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38800" y="1996628"/>
            <a:ext cx="838200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HE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933290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417638"/>
            <a:ext cx="5029200" cy="41993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38800" y="1996628"/>
            <a:ext cx="838200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HO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1015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Gunpowder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14600"/>
            <a:ext cx="5143500" cy="34194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38800" y="1996628"/>
            <a:ext cx="838200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HO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5814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Italian dressing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4517571" cy="45175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38800" y="1996628"/>
            <a:ext cx="838200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HE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099061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0"/>
            <a:ext cx="5448300" cy="30627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38800" y="1996628"/>
            <a:ext cx="838200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HE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989395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1143000"/>
          </a:xfrm>
        </p:spPr>
        <p:txBody>
          <a:bodyPr/>
          <a:lstStyle/>
          <a:p>
            <a:r>
              <a:rPr lang="en-US" dirty="0" smtClean="0"/>
              <a:t>Concept 4: Changes in matter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172200" cy="4525963"/>
          </a:xfrm>
          <a:solidFill>
            <a:schemeClr val="accent2"/>
          </a:solidFill>
        </p:spPr>
        <p:txBody>
          <a:bodyPr>
            <a:normAutofit fontScale="92500"/>
          </a:bodyPr>
          <a:lstStyle/>
          <a:p>
            <a:r>
              <a:rPr lang="en-US" b="1" u="sng" dirty="0" smtClean="0"/>
              <a:t>Physical change </a:t>
            </a:r>
            <a:r>
              <a:rPr lang="en-US" dirty="0" smtClean="0"/>
              <a:t>– a change in the physical form or properties of a substance</a:t>
            </a:r>
          </a:p>
          <a:p>
            <a:endParaRPr lang="en-US" dirty="0"/>
          </a:p>
          <a:p>
            <a:r>
              <a:rPr lang="en-US" b="1" u="sng" dirty="0" smtClean="0"/>
              <a:t>Chemical change </a:t>
            </a:r>
            <a:r>
              <a:rPr lang="en-US" dirty="0" smtClean="0"/>
              <a:t>– a change in which the chemical identity of the substance occurs</a:t>
            </a:r>
          </a:p>
          <a:p>
            <a:pPr lvl="1"/>
            <a:r>
              <a:rPr lang="en-US" dirty="0" smtClean="0"/>
              <a:t>Often come with change in odor, color, temperature, or produce a gas</a:t>
            </a:r>
            <a:endParaRPr lang="en-US" dirty="0"/>
          </a:p>
        </p:txBody>
      </p:sp>
      <p:pic>
        <p:nvPicPr>
          <p:cNvPr id="6" name="chang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676400" y="2209800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6979732" y="-4170025"/>
            <a:ext cx="2164268" cy="4170025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 rot="12041548">
            <a:off x="5996751" y="2599997"/>
            <a:ext cx="2514600" cy="1676400"/>
          </a:xfrm>
          <a:prstGeom prst="wedgeRoundRectCallout">
            <a:avLst>
              <a:gd name="adj1" fmla="val -4106"/>
              <a:gd name="adj2" fmla="val 8650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LETS PLAY:</a:t>
            </a:r>
          </a:p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CHEMICAL OR PHYSICAL CHANGE???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9" name="Eminem - Berzerk Instrumental (Studio Quality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3116391" y="4191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83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81481E-6 L 0.01007 0.3439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numSld="4">
                <p:cTn id="20" repeatCount="4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owdered Sugar Birthday Cake Bursts into Flames GIF ..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7301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29200" y="228600"/>
            <a:ext cx="373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Powdered sugar is highly flammable, and reacts with fire </a:t>
            </a:r>
            <a:endParaRPr lang="en-US" sz="2400" dirty="0"/>
          </a:p>
        </p:txBody>
      </p:sp>
      <p:pic>
        <p:nvPicPr>
          <p:cNvPr id="2052" name="Picture 4" descr="29 Delicious Slow Motion GIFs - Wait But W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4200"/>
            <a:ext cx="4347146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0" y="3124200"/>
            <a:ext cx="182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 hand snaps concrete in two.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029200" y="1752600"/>
            <a:ext cx="373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CHEMICAL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4533900" y="4343579"/>
            <a:ext cx="373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PHYSICAL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3745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itric Acid Acts on Copp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38100"/>
            <a:ext cx="3676650" cy="380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76650" y="533400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Nitric acid on a penny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676650" y="1397462"/>
            <a:ext cx="373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CHEMICAL</a:t>
            </a:r>
            <a:endParaRPr lang="en-US" sz="2800" dirty="0"/>
          </a:p>
        </p:txBody>
      </p:sp>
      <p:pic>
        <p:nvPicPr>
          <p:cNvPr id="3076" name="Picture 4" descr="Sylveon Glaceon GIFs | Teno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3844733"/>
            <a:ext cx="3676650" cy="275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657600" y="4016297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Ice melts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3676650" y="4908226"/>
            <a:ext cx="373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Physical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6585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10200" cy="30357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15000" y="33528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Baking soda and vinegar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867400" y="1015977"/>
            <a:ext cx="373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CHEMICAL</a:t>
            </a:r>
            <a:endParaRPr lang="en-US" sz="2800" dirty="0"/>
          </a:p>
        </p:txBody>
      </p:sp>
      <p:pic>
        <p:nvPicPr>
          <p:cNvPr id="7170" name="Picture 2" descr="Art Animations GIF by Liaizon Wakest - Find &amp; Share on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3026579"/>
            <a:ext cx="38862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745992" y="3583939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Rusting of iron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3848100" y="4318486"/>
            <a:ext cx="373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CHEMICAL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7182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Concepts 5-7 </a:t>
            </a:r>
            <a:r>
              <a:rPr lang="en-US" dirty="0" err="1" smtClean="0"/>
              <a:t>Acids,bases</a:t>
            </a:r>
            <a:r>
              <a:rPr lang="en-US" dirty="0" smtClean="0"/>
              <a:t>, and pH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1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457200" y="182880"/>
            <a:ext cx="8229600" cy="1111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b="0" kern="1200" cap="none" spc="0">
                <a:ln w="1397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 w="13970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Bodoni MT Condensed"/>
                <a:ea typeface="+mj-ea"/>
                <a:cs typeface="+mj-cs"/>
              </a:rPr>
              <a:t>Which of the following is a hypothesis…</a:t>
            </a:r>
            <a:endParaRPr kumimoji="0" lang="en-US" sz="5400" b="0" i="0" u="none" strike="noStrike" kern="1200" cap="none" spc="0" normalizeH="0" baseline="0" noProof="0" dirty="0">
              <a:ln w="13970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Bodoni MT Condensed"/>
              <a:ea typeface="+mj-ea"/>
              <a:cs typeface="+mj-cs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1600200"/>
            <a:ext cx="6447064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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Courier New" pitchFamily="49" charset="0"/>
              <a:buChar char="o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680B"/>
              </a:buClr>
              <a:buSzPct val="75000"/>
              <a:buFont typeface="Wingdings" pitchFamily="2" charset="2"/>
              <a:buAutoNum type="alphaUcPeriod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5554A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The sky is blue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680B"/>
              </a:buClr>
              <a:buSzPct val="75000"/>
              <a:buFont typeface="Wingdings" pitchFamily="2" charset="2"/>
              <a:buAutoNum type="alphaUcPeriod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55554A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680B"/>
              </a:buClr>
              <a:buSzPct val="75000"/>
              <a:buFont typeface="Wingdings" pitchFamily="2" charset="2"/>
              <a:buAutoNum type="alphaUcPeriod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5554A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If I spit in the pond, then the fish will come over to where I am.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680B"/>
              </a:buClr>
              <a:buSzPct val="75000"/>
              <a:buFont typeface="Wingdings" pitchFamily="2" charset="2"/>
              <a:buAutoNum type="alphaUcPeriod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55554A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680B"/>
              </a:buClr>
              <a:buSzPct val="75000"/>
              <a:buFont typeface="Wingdings" pitchFamily="2" charset="2"/>
              <a:buAutoNum type="alphaUcPeriod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5554A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Matter is never created nor destroyed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680B"/>
              </a:buClr>
              <a:buSzPct val="75000"/>
              <a:buFont typeface="Wingdings" pitchFamily="2" charset="2"/>
              <a:buAutoNum type="alphaUcPeriod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55554A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680B"/>
              </a:buClr>
              <a:buSzPct val="75000"/>
              <a:buFont typeface="Wingdings" pitchFamily="2" charset="2"/>
              <a:buAutoNum type="alphaUcPeriod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5554A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This desk chair that I am sitting in today is hard</a:t>
            </a:r>
          </a:p>
        </p:txBody>
      </p:sp>
      <p:pic>
        <p:nvPicPr>
          <p:cNvPr id="10" name="Picture 2" descr="http://www.cwu.edu/~jonase/goodjo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097" y="3274421"/>
            <a:ext cx="4479471" cy="3583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/>
          <p:cNvSpPr/>
          <p:nvPr/>
        </p:nvSpPr>
        <p:spPr>
          <a:xfrm>
            <a:off x="381000" y="2514600"/>
            <a:ext cx="533400" cy="990600"/>
          </a:xfrm>
          <a:prstGeom prst="ellipse">
            <a:avLst/>
          </a:prstGeom>
          <a:noFill/>
          <a:ln w="28250" cap="flat" cmpd="sng" algn="ctr">
            <a:solidFill>
              <a:srgbClr val="F4680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015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pH scale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5029200"/>
          </a:xfrm>
        </p:spPr>
        <p:txBody>
          <a:bodyPr>
            <a:normAutofit/>
          </a:bodyPr>
          <a:lstStyle/>
          <a:p>
            <a:r>
              <a:rPr lang="en-US" dirty="0" smtClean="0"/>
              <a:t>Water can do this: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 smtClean="0"/>
              <a:t>	H</a:t>
            </a:r>
            <a:r>
              <a:rPr lang="en-US" baseline="-25000" dirty="0" smtClean="0"/>
              <a:t>2</a:t>
            </a:r>
            <a:r>
              <a:rPr lang="en-US" dirty="0" smtClean="0"/>
              <a:t>O                   HO</a:t>
            </a:r>
            <a:r>
              <a:rPr lang="en-US" baseline="30000" dirty="0" smtClean="0"/>
              <a:t>-</a:t>
            </a:r>
            <a:r>
              <a:rPr lang="en-US" dirty="0" smtClean="0"/>
              <a:t>  +   H</a:t>
            </a:r>
            <a:r>
              <a:rPr lang="en-US" baseline="30000" dirty="0" smtClean="0"/>
              <a:t>+</a:t>
            </a:r>
          </a:p>
          <a:p>
            <a:pPr>
              <a:buNone/>
            </a:pPr>
            <a:endParaRPr lang="en-US" baseline="30000" dirty="0"/>
          </a:p>
          <a:p>
            <a:pPr>
              <a:buNone/>
            </a:pPr>
            <a:endParaRPr lang="en-US" baseline="30000" dirty="0" smtClean="0"/>
          </a:p>
          <a:p>
            <a:pPr>
              <a:buNone/>
            </a:pPr>
            <a:endParaRPr lang="en-US" baseline="30000" dirty="0" smtClean="0"/>
          </a:p>
          <a:p>
            <a:pPr lvl="1"/>
            <a:r>
              <a:rPr lang="en-US" dirty="0" smtClean="0"/>
              <a:t>Ranges from 0-14</a:t>
            </a:r>
          </a:p>
          <a:p>
            <a:pPr lvl="2"/>
            <a:r>
              <a:rPr lang="en-US" dirty="0" smtClean="0"/>
              <a:t>The lower the pH, the stronger the acid</a:t>
            </a:r>
          </a:p>
          <a:p>
            <a:pPr lvl="2"/>
            <a:r>
              <a:rPr lang="en-US" dirty="0" smtClean="0"/>
              <a:t>The higher the pH the stronger the base</a:t>
            </a:r>
          </a:p>
          <a:p>
            <a:pPr lvl="2"/>
            <a:r>
              <a:rPr lang="en-US" dirty="0" smtClean="0"/>
              <a:t>Pure water = 7….NEUTRAL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>
            <a:off x="1752600" y="3180110"/>
            <a:ext cx="129540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ight Arrow 5"/>
          <p:cNvSpPr/>
          <p:nvPr/>
        </p:nvSpPr>
        <p:spPr>
          <a:xfrm flipH="1">
            <a:off x="1676400" y="3332510"/>
            <a:ext cx="137160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3652391"/>
            <a:ext cx="8229600" cy="1077218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3200" b="1" u="sng" dirty="0" smtClean="0">
                <a:solidFill>
                  <a:prstClr val="black"/>
                </a:solidFill>
              </a:rPr>
              <a:t>pH </a:t>
            </a:r>
            <a:r>
              <a:rPr lang="en-US" sz="3200" b="1" u="sng" dirty="0">
                <a:solidFill>
                  <a:prstClr val="black"/>
                </a:solidFill>
              </a:rPr>
              <a:t>scale </a:t>
            </a:r>
            <a:r>
              <a:rPr lang="en-US" sz="3200" dirty="0">
                <a:solidFill>
                  <a:prstClr val="black"/>
                </a:solidFill>
              </a:rPr>
              <a:t>– measurement system used to measure the </a:t>
            </a:r>
            <a:r>
              <a:rPr lang="en-US" sz="3200" dirty="0" smtClean="0">
                <a:solidFill>
                  <a:prstClr val="black"/>
                </a:solidFill>
              </a:rPr>
              <a:t>strength of acids and bases</a:t>
            </a:r>
            <a:endParaRPr lang="en-US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18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Acids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62000" y="1394934"/>
            <a:ext cx="71144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buNone/>
            </a:pPr>
            <a:r>
              <a:rPr lang="en-US" sz="5400" dirty="0"/>
              <a:t>H</a:t>
            </a:r>
            <a:r>
              <a:rPr lang="en-US" sz="5400" baseline="-25000" dirty="0"/>
              <a:t>2</a:t>
            </a:r>
            <a:r>
              <a:rPr lang="en-US" sz="5400" dirty="0"/>
              <a:t>O                   HO</a:t>
            </a:r>
            <a:r>
              <a:rPr lang="en-US" sz="5400" baseline="30000" dirty="0"/>
              <a:t>-</a:t>
            </a:r>
            <a:r>
              <a:rPr lang="en-US" sz="5400" dirty="0"/>
              <a:t>  +   H</a:t>
            </a:r>
            <a:r>
              <a:rPr lang="en-US" sz="5400" baseline="30000" dirty="0"/>
              <a:t>+</a:t>
            </a:r>
          </a:p>
        </p:txBody>
      </p:sp>
      <p:sp>
        <p:nvSpPr>
          <p:cNvPr id="6" name="Right Arrow 5"/>
          <p:cNvSpPr/>
          <p:nvPr/>
        </p:nvSpPr>
        <p:spPr>
          <a:xfrm>
            <a:off x="2438400" y="1473282"/>
            <a:ext cx="20574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ight Arrow 6"/>
          <p:cNvSpPr/>
          <p:nvPr/>
        </p:nvSpPr>
        <p:spPr>
          <a:xfrm flipH="1">
            <a:off x="2438400" y="1912243"/>
            <a:ext cx="20574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Explosion 2 8"/>
          <p:cNvSpPr/>
          <p:nvPr/>
        </p:nvSpPr>
        <p:spPr>
          <a:xfrm>
            <a:off x="6477000" y="973304"/>
            <a:ext cx="1981200" cy="1676400"/>
          </a:xfrm>
          <a:prstGeom prst="irregularSeal2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57200" y="3200400"/>
            <a:ext cx="8001000" cy="353943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Acids produce more H+  in solution than OH-, they have a pH LOWER than 7</a:t>
            </a:r>
          </a:p>
          <a:p>
            <a:endParaRPr lang="en-US" sz="2800" dirty="0"/>
          </a:p>
          <a:p>
            <a:r>
              <a:rPr lang="en-US" sz="2800" dirty="0" smtClean="0"/>
              <a:t>Acids have a sour taste</a:t>
            </a:r>
          </a:p>
          <a:p>
            <a:endParaRPr lang="en-US" sz="2800" dirty="0"/>
          </a:p>
          <a:p>
            <a:r>
              <a:rPr lang="en-US" sz="2800" dirty="0" smtClean="0"/>
              <a:t>Acids can conduct electricity when dissolved in water</a:t>
            </a:r>
          </a:p>
          <a:p>
            <a:endParaRPr lang="en-US" sz="2800" dirty="0"/>
          </a:p>
          <a:p>
            <a:r>
              <a:rPr lang="en-US" sz="2800" dirty="0" smtClean="0"/>
              <a:t>Acids can react with metals</a:t>
            </a:r>
          </a:p>
        </p:txBody>
      </p:sp>
    </p:spTree>
    <p:extLst>
      <p:ext uri="{BB962C8B-B14F-4D97-AF65-F5344CB8AC3E}">
        <p14:creationId xmlns:p14="http://schemas.microsoft.com/office/powerpoint/2010/main" val="891288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58405"/>
            <a:ext cx="8229600" cy="4199595"/>
          </a:xfrm>
          <a:solidFill>
            <a:schemeClr val="accent2"/>
          </a:solidFill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Bases produce more OH- in solution than H+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Bases have a pH GREATER than 7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Bases are bitter in taste, and slippery to feel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Bases also conduct electricity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62000" y="1394934"/>
            <a:ext cx="71144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buNone/>
            </a:pPr>
            <a:r>
              <a:rPr lang="en-US" sz="5400" dirty="0"/>
              <a:t>H</a:t>
            </a:r>
            <a:r>
              <a:rPr lang="en-US" sz="5400" baseline="-25000" dirty="0"/>
              <a:t>2</a:t>
            </a:r>
            <a:r>
              <a:rPr lang="en-US" sz="5400" dirty="0"/>
              <a:t>O                   HO</a:t>
            </a:r>
            <a:r>
              <a:rPr lang="en-US" sz="5400" baseline="30000" dirty="0"/>
              <a:t>-</a:t>
            </a:r>
            <a:r>
              <a:rPr lang="en-US" sz="5400" dirty="0"/>
              <a:t>  +   H</a:t>
            </a:r>
            <a:r>
              <a:rPr lang="en-US" sz="5400" baseline="30000" dirty="0"/>
              <a:t>+</a:t>
            </a:r>
          </a:p>
        </p:txBody>
      </p:sp>
      <p:sp>
        <p:nvSpPr>
          <p:cNvPr id="5" name="Right Arrow 4"/>
          <p:cNvSpPr/>
          <p:nvPr/>
        </p:nvSpPr>
        <p:spPr>
          <a:xfrm>
            <a:off x="2438400" y="1473282"/>
            <a:ext cx="20574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ight Arrow 5"/>
          <p:cNvSpPr/>
          <p:nvPr/>
        </p:nvSpPr>
        <p:spPr>
          <a:xfrm flipH="1">
            <a:off x="2438400" y="1912243"/>
            <a:ext cx="20574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Explosion 2 6"/>
          <p:cNvSpPr/>
          <p:nvPr/>
        </p:nvSpPr>
        <p:spPr>
          <a:xfrm>
            <a:off x="4504899" y="1018399"/>
            <a:ext cx="1981200" cy="1676400"/>
          </a:xfrm>
          <a:prstGeom prst="irregularSeal2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964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pH scale</a:t>
            </a:r>
            <a:endParaRPr lang="en-US" dirty="0"/>
          </a:p>
        </p:txBody>
      </p:sp>
      <p:pic>
        <p:nvPicPr>
          <p:cNvPr id="2050" name="Picture 2" descr="http://santarosacarpetcleaning.files.wordpress.com/2011/07/phscale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990600"/>
            <a:ext cx="8915400" cy="3810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3048000"/>
            <a:ext cx="91440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7400" y="3657600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More H+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ight Brace 7"/>
          <p:cNvSpPr/>
          <p:nvPr/>
        </p:nvSpPr>
        <p:spPr>
          <a:xfrm rot="5400000">
            <a:off x="6362700" y="1257300"/>
            <a:ext cx="609600" cy="43434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ight Brace 8"/>
          <p:cNvSpPr/>
          <p:nvPr/>
        </p:nvSpPr>
        <p:spPr>
          <a:xfrm rot="5400000">
            <a:off x="1981200" y="1295400"/>
            <a:ext cx="609600" cy="42672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48400" y="38862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Less  H+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2" name="Picture 4" descr="http://ts4.mm.bing.net/th?id=i.4810561675855623&amp;pid=1.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4383023"/>
            <a:ext cx="3200400" cy="2474977"/>
          </a:xfrm>
          <a:prstGeom prst="rect">
            <a:avLst/>
          </a:prstGeom>
          <a:noFill/>
        </p:spPr>
      </p:pic>
      <p:pic>
        <p:nvPicPr>
          <p:cNvPr id="2054" name="Picture 6" descr="http://www.lysol.com/images/products/power-toilet-bowl-cleaner-lg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467600" y="4136571"/>
            <a:ext cx="1905000" cy="2721429"/>
          </a:xfrm>
          <a:prstGeom prst="rect">
            <a:avLst/>
          </a:prstGeom>
          <a:noFill/>
        </p:spPr>
      </p:pic>
      <p:pic>
        <p:nvPicPr>
          <p:cNvPr id="2055" name="Picture 7" descr="C:\Users\owner\AppData\Local\Microsoft\Windows\Temporary Internet Files\Content.IE5\CM3SX527\MC900030301[1].wmf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019800" y="4572000"/>
            <a:ext cx="1625803" cy="1869034"/>
          </a:xfrm>
          <a:prstGeom prst="rect">
            <a:avLst/>
          </a:prstGeom>
          <a:noFill/>
        </p:spPr>
      </p:pic>
      <p:pic>
        <p:nvPicPr>
          <p:cNvPr id="14" name="MS900441690[2]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5" cstate="print"/>
          <a:stretch>
            <a:fillRect/>
          </a:stretch>
        </p:blipFill>
        <p:spPr>
          <a:xfrm>
            <a:off x="6553200" y="7086600"/>
            <a:ext cx="304800" cy="304800"/>
          </a:xfrm>
          <a:prstGeom prst="rect">
            <a:avLst/>
          </a:prstGeom>
        </p:spPr>
      </p:pic>
      <p:pic>
        <p:nvPicPr>
          <p:cNvPr id="15" name="MS900069591[1]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5105400" y="7086600"/>
            <a:ext cx="304800" cy="304800"/>
          </a:xfrm>
          <a:prstGeom prst="rect">
            <a:avLst/>
          </a:prstGeom>
        </p:spPr>
      </p:pic>
      <p:pic>
        <p:nvPicPr>
          <p:cNvPr id="19" name="MS900069629[1]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4038600" y="7086600"/>
            <a:ext cx="304800" cy="304800"/>
          </a:xfrm>
          <a:prstGeom prst="rect">
            <a:avLst/>
          </a:prstGeom>
        </p:spPr>
      </p:pic>
      <p:pic>
        <p:nvPicPr>
          <p:cNvPr id="20" name="MS900075033[1].wav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7620000" y="7162800"/>
            <a:ext cx="304800" cy="304800"/>
          </a:xfrm>
          <a:prstGeom prst="rect">
            <a:avLst/>
          </a:prstGeom>
        </p:spPr>
      </p:pic>
      <p:pic>
        <p:nvPicPr>
          <p:cNvPr id="21" name="MS900074906[2].wav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2362200" y="7162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4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9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85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6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13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12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621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>
                <p:cTn id="2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ipsur.r-forge.r-project.org/rcmdrplugin/screens/BarGraph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2909"/>
            <a:ext cx="9285514" cy="7369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342900" y="778518"/>
            <a:ext cx="990600" cy="5486400"/>
          </a:xfrm>
          <a:prstGeom prst="ellipse">
            <a:avLst/>
          </a:prstGeom>
          <a:noFill/>
          <a:ln w="282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86200" y="778518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Franklin Gothic Book"/>
              </a:rPr>
              <a:t>What axis is this?</a:t>
            </a:r>
          </a:p>
          <a:p>
            <a:r>
              <a:rPr lang="en-US" dirty="0">
                <a:solidFill>
                  <a:prstClr val="black"/>
                </a:solidFill>
                <a:latin typeface="Franklin Gothic Book"/>
              </a:rPr>
              <a:t>	</a:t>
            </a:r>
            <a:r>
              <a:rPr lang="en-US" dirty="0" smtClean="0">
                <a:solidFill>
                  <a:prstClr val="black"/>
                </a:solidFill>
                <a:latin typeface="Franklin Gothic Book"/>
              </a:rPr>
              <a:t>X or 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91643" y="1424849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Franklin Gothic Book"/>
              </a:rPr>
              <a:t>What race is represented by the color blue?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80757" y="2223580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Franklin Gothic Book"/>
              </a:rPr>
              <a:t>What can you conclude from this graph?</a:t>
            </a:r>
          </a:p>
        </p:txBody>
      </p:sp>
      <p:pic>
        <p:nvPicPr>
          <p:cNvPr id="14" name="Picture 3" descr="C:\Users\owner\AppData\Local\Microsoft\Windows\Temporary Internet Files\Content.IE5\JAIUSEMY\MC900279662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729" y="2071180"/>
            <a:ext cx="2814785" cy="252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62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http://images.tutorvista.com/cms/images/67/double-grap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57" y="107594"/>
            <a:ext cx="9176657" cy="6772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71600" y="685800"/>
            <a:ext cx="670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Franklin Gothic Book"/>
              </a:rPr>
              <a:t>What kind of graph is this???</a:t>
            </a:r>
            <a:endParaRPr lang="en-US" dirty="0">
              <a:solidFill>
                <a:prstClr val="black"/>
              </a:solidFill>
              <a:latin typeface="Franklin Gothic Boo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1022866"/>
            <a:ext cx="670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Franklin Gothic Book"/>
              </a:rPr>
              <a:t>Which city has more rainfall in the year? How do you know?</a:t>
            </a:r>
            <a:endParaRPr lang="en-US" dirty="0">
              <a:solidFill>
                <a:prstClr val="black"/>
              </a:solidFill>
              <a:latin typeface="Franklin Gothic Boo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2600" y="1392198"/>
            <a:ext cx="670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Franklin Gothic Book"/>
              </a:rPr>
              <a:t>For city 2, which month has the MOST rainfall?</a:t>
            </a:r>
            <a:endParaRPr lang="en-US" dirty="0">
              <a:solidFill>
                <a:prstClr val="black"/>
              </a:solidFill>
              <a:latin typeface="Franklin Gothic Boo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09800" y="1752176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Franklin Gothic Book"/>
              </a:rPr>
              <a:t>Does the lowest amount of rainfall occur in the same month for both cities??</a:t>
            </a:r>
            <a:endParaRPr lang="en-US" dirty="0">
              <a:solidFill>
                <a:prstClr val="black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16838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05000"/>
            <a:ext cx="5867400" cy="4525963"/>
          </a:xfrm>
        </p:spPr>
        <p:txBody>
          <a:bodyPr>
            <a:normAutofit/>
          </a:bodyPr>
          <a:lstStyle/>
          <a:p>
            <a:pPr marL="514350" indent="-514350">
              <a:buAutoNum type="alphaUcParenR"/>
            </a:pPr>
            <a:r>
              <a:rPr lang="en-US" sz="4400" dirty="0" smtClean="0"/>
              <a:t>Cells</a:t>
            </a:r>
          </a:p>
          <a:p>
            <a:pPr marL="514350" indent="-514350">
              <a:buAutoNum type="alphaUcParenR"/>
            </a:pPr>
            <a:r>
              <a:rPr lang="en-US" sz="4400" dirty="0" smtClean="0"/>
              <a:t>Atoms</a:t>
            </a:r>
          </a:p>
          <a:p>
            <a:pPr marL="514350" indent="-514350">
              <a:buAutoNum type="alphaUcParenR"/>
            </a:pPr>
            <a:r>
              <a:rPr lang="en-US" sz="4400" dirty="0" smtClean="0"/>
              <a:t>Molecules</a:t>
            </a:r>
          </a:p>
          <a:p>
            <a:pPr marL="514350" indent="-514350">
              <a:buAutoNum type="alphaUcParenR"/>
            </a:pPr>
            <a:r>
              <a:rPr lang="en-US" sz="4400" dirty="0" smtClean="0"/>
              <a:t>Elements</a:t>
            </a:r>
            <a:endParaRPr lang="en-US" sz="4400" dirty="0"/>
          </a:p>
        </p:txBody>
      </p:sp>
      <p:sp>
        <p:nvSpPr>
          <p:cNvPr id="5" name="Rectangle 4"/>
          <p:cNvSpPr/>
          <p:nvPr/>
        </p:nvSpPr>
        <p:spPr>
          <a:xfrm>
            <a:off x="76200" y="-18757"/>
            <a:ext cx="9067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 smtClean="0">
                <a:ln w="13970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Bodoni MT Condensed"/>
                <a:ea typeface="+mj-ea"/>
                <a:cs typeface="+mj-cs"/>
              </a:rPr>
              <a:t>Which of the following describes the most basic unit of matter?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6" name="Oval 5"/>
          <p:cNvSpPr/>
          <p:nvPr/>
        </p:nvSpPr>
        <p:spPr>
          <a:xfrm>
            <a:off x="58615" y="2590800"/>
            <a:ext cx="3048000" cy="954107"/>
          </a:xfrm>
          <a:prstGeom prst="ellipse">
            <a:avLst/>
          </a:prstGeom>
          <a:noFill/>
          <a:ln w="28250" cap="flat" cmpd="sng" algn="ctr">
            <a:solidFill>
              <a:srgbClr val="96756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49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5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y the Nutrition Facts Label Can Lead You Astr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9" y="33528"/>
            <a:ext cx="3349625" cy="657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84804" y="33528"/>
            <a:ext cx="575919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The nutritional value label to the left is one of the following, tell me which one</a:t>
            </a:r>
            <a:r>
              <a:rPr lang="en-US" sz="3600" dirty="0" smtClean="0"/>
              <a:t>:</a:t>
            </a:r>
          </a:p>
          <a:p>
            <a:endParaRPr lang="en-US" sz="3600" dirty="0" smtClean="0"/>
          </a:p>
          <a:p>
            <a:r>
              <a:rPr lang="en-US" sz="3600" dirty="0" smtClean="0"/>
              <a:t>Pudding</a:t>
            </a:r>
          </a:p>
          <a:p>
            <a:r>
              <a:rPr lang="en-US" sz="3600" dirty="0" smtClean="0"/>
              <a:t>Ground beef</a:t>
            </a:r>
          </a:p>
          <a:p>
            <a:r>
              <a:rPr lang="en-US" sz="3600" dirty="0" smtClean="0"/>
              <a:t>String cheese</a:t>
            </a:r>
          </a:p>
          <a:p>
            <a:r>
              <a:rPr lang="en-US" sz="3600" dirty="0" smtClean="0"/>
              <a:t>Cereal</a:t>
            </a:r>
          </a:p>
          <a:p>
            <a:r>
              <a:rPr lang="en-US" sz="3600" dirty="0" smtClean="0"/>
              <a:t>Chocolate Bar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7" name="Oval 6"/>
          <p:cNvSpPr/>
          <p:nvPr/>
        </p:nvSpPr>
        <p:spPr>
          <a:xfrm>
            <a:off x="3200400" y="3886200"/>
            <a:ext cx="1905000" cy="762000"/>
          </a:xfrm>
          <a:prstGeom prst="ellipse">
            <a:avLst/>
          </a:prstGeom>
          <a:noFill/>
          <a:ln w="28250" cap="flat" cmpd="sng" algn="ctr">
            <a:solidFill>
              <a:srgbClr val="96756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1725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25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75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75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75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75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UNIT 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Basics of Chemistry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669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52400" y="522288"/>
            <a:ext cx="6832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Concept 1:What is chemistry?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33400" y="1833244"/>
            <a:ext cx="5867400" cy="13188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What would you say chemistry is?</a:t>
            </a:r>
            <a:endParaRPr lang="en-US" dirty="0"/>
          </a:p>
        </p:txBody>
      </p:sp>
      <p:pic>
        <p:nvPicPr>
          <p:cNvPr id="6" name="Picture 1" descr="C:\Users\owner\AppData\Local\Microsoft\Windows\Temporary Internet Files\Content.IE5\RIZDD9A6\MM900356710[1]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24600" y="995044"/>
            <a:ext cx="2171700" cy="2171700"/>
          </a:xfrm>
          <a:prstGeom prst="rect">
            <a:avLst/>
          </a:prstGeom>
          <a:noFill/>
        </p:spPr>
      </p:pic>
      <p:pic>
        <p:nvPicPr>
          <p:cNvPr id="7" name="Picture 3" descr="http://www.tsctroysoccer.org/sitebuildercontent/sitebuilderpictures/explosion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13882" y="19050"/>
            <a:ext cx="3306318" cy="4656785"/>
          </a:xfrm>
          <a:prstGeom prst="rect">
            <a:avLst/>
          </a:prstGeom>
          <a:noFill/>
        </p:spPr>
      </p:pic>
      <p:pic>
        <p:nvPicPr>
          <p:cNvPr id="8" name="MS900097484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1963400" y="1528444"/>
            <a:ext cx="304800" cy="304800"/>
          </a:xfrm>
          <a:prstGeom prst="rect">
            <a:avLst/>
          </a:prstGeom>
        </p:spPr>
      </p:pic>
      <p:pic>
        <p:nvPicPr>
          <p:cNvPr id="9" name="MS900074906[1]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1929533" y="2195042"/>
            <a:ext cx="304800" cy="304800"/>
          </a:xfrm>
          <a:prstGeom prst="rect">
            <a:avLst/>
          </a:prstGeom>
        </p:spPr>
      </p:pic>
      <p:pic>
        <p:nvPicPr>
          <p:cNvPr id="10" name="MS900388512[1]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11963400" y="842644"/>
            <a:ext cx="304800" cy="304800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533400" y="3650485"/>
            <a:ext cx="5867400" cy="200134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Generally speaking, </a:t>
            </a:r>
            <a:r>
              <a:rPr lang="en-US" sz="4000" b="1" u="sng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chemistry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is the study of matter</a:t>
            </a:r>
          </a:p>
        </p:txBody>
      </p:sp>
    </p:spTree>
    <p:extLst>
      <p:ext uri="{BB962C8B-B14F-4D97-AF65-F5344CB8AC3E}">
        <p14:creationId xmlns:p14="http://schemas.microsoft.com/office/powerpoint/2010/main" val="1368266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99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" presetClass="exit" presetSubtype="3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2727">
                <p:cTn id="2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622</TotalTime>
  <Words>746</Words>
  <Application>Microsoft Office PowerPoint</Application>
  <PresentationFormat>On-screen Show (4:3)</PresentationFormat>
  <Paragraphs>176</Paragraphs>
  <Slides>33</Slides>
  <Notes>1</Notes>
  <HiddenSlides>0</HiddenSlides>
  <MMClips>17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Arial</vt:lpstr>
      <vt:lpstr>Bodoni MT Condensed</vt:lpstr>
      <vt:lpstr>Calibri</vt:lpstr>
      <vt:lpstr>Calibri Light</vt:lpstr>
      <vt:lpstr>Century Gothic</vt:lpstr>
      <vt:lpstr>Franklin Gothic Book</vt:lpstr>
      <vt:lpstr>Wingdings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UNIT 1</vt:lpstr>
      <vt:lpstr>PowerPoint Presentation</vt:lpstr>
      <vt:lpstr>What’s the matter?</vt:lpstr>
      <vt:lpstr>PowerPoint Presentation</vt:lpstr>
      <vt:lpstr>PowerPoint Presentation</vt:lpstr>
      <vt:lpstr>Concept 2: Properties of matter</vt:lpstr>
      <vt:lpstr>Write P or C</vt:lpstr>
      <vt:lpstr>Concept 3: classifying matter</vt:lpstr>
      <vt:lpstr>Pure substances</vt:lpstr>
      <vt:lpstr>PowerPoint Presentation</vt:lpstr>
      <vt:lpstr>Mixtures</vt:lpstr>
      <vt:lpstr>Kool aid</vt:lpstr>
      <vt:lpstr>Cereal</vt:lpstr>
      <vt:lpstr>Steel</vt:lpstr>
      <vt:lpstr>Gunpowder</vt:lpstr>
      <vt:lpstr>Italian dressing</vt:lpstr>
      <vt:lpstr>Soil</vt:lpstr>
      <vt:lpstr>Concept 4: Changes in matter</vt:lpstr>
      <vt:lpstr>PowerPoint Presentation</vt:lpstr>
      <vt:lpstr>PowerPoint Presentation</vt:lpstr>
      <vt:lpstr>PowerPoint Presentation</vt:lpstr>
      <vt:lpstr>Concepts 5-7 Acids,bases, and pH</vt:lpstr>
      <vt:lpstr>The pH scale</vt:lpstr>
      <vt:lpstr>Acids</vt:lpstr>
      <vt:lpstr>Bases</vt:lpstr>
      <vt:lpstr>pH scale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Patrick</dc:creator>
  <cp:lastModifiedBy>User</cp:lastModifiedBy>
  <cp:revision>41</cp:revision>
  <dcterms:created xsi:type="dcterms:W3CDTF">2019-08-23T00:04:35Z</dcterms:created>
  <dcterms:modified xsi:type="dcterms:W3CDTF">2019-08-29T13:51:22Z</dcterms:modified>
</cp:coreProperties>
</file>