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1" r:id="rId3"/>
    <p:sldId id="262" r:id="rId4"/>
    <p:sldId id="257" r:id="rId5"/>
    <p:sldId id="258" r:id="rId6"/>
    <p:sldId id="259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-28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7171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2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4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7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8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9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1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3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4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5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6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7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8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9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7200" name="Picture 32" descr="D:\FRONTPAGE THEMES\BLITZ\BTZBUL1A.GIF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</p:spPr>
        </p:pic>
      </p:grpSp>
      <p:sp>
        <p:nvSpPr>
          <p:cNvPr id="7201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202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203" name="Rectangle 3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204" name="Rectangle 3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205" name="Rectangle 3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F409403-8C25-4398-B490-7BA269676F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622F11-7E9B-40E0-993A-4AF621F7D5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65138"/>
            <a:ext cx="1943100" cy="56308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65138"/>
            <a:ext cx="5676900" cy="56308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2DAC3D-F34A-4589-84CB-DF4573E29A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5AFC0F-1C19-4FB7-AC8B-EA6DC066A7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7DB58-2521-433A-889F-5CAD97E3B0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4F356-D366-4CB6-8973-5AB66E372E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69D94-8D60-4820-894E-191FD2EFE8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B3F81D-20C8-4527-B4AB-F0CFE4E148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F55C9A-875C-4A13-84EC-436D72441B1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077432-8CA4-47BE-BFBD-A0152AFEF7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F4AF64-91B3-4195-9945-A2F36FDD03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6147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4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/>
              <a:ahLst/>
              <a:cxnLst>
                <a:cxn ang="0">
                  <a:pos x="0" y="2265"/>
                </a:cxn>
                <a:cxn ang="0">
                  <a:pos x="1030" y="0"/>
                </a:cxn>
                <a:cxn ang="0">
                  <a:pos x="1089" y="0"/>
                </a:cxn>
                <a:cxn ang="0">
                  <a:pos x="37" y="2285"/>
                </a:cxn>
                <a:cxn ang="0">
                  <a:pos x="0" y="2265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/>
              <a:ahLst/>
              <a:cxnLst>
                <a:cxn ang="0">
                  <a:pos x="494" y="4309"/>
                </a:cxn>
                <a:cxn ang="0">
                  <a:pos x="1737" y="43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30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/>
              <a:ahLst/>
              <a:cxnLst>
                <a:cxn ang="0">
                  <a:pos x="494" y="4415"/>
                </a:cxn>
                <a:cxn ang="0">
                  <a:pos x="1739" y="4420"/>
                </a:cxn>
                <a:cxn ang="0">
                  <a:pos x="524" y="0"/>
                </a:cxn>
                <a:cxn ang="0">
                  <a:pos x="0" y="7"/>
                </a:cxn>
                <a:cxn ang="0">
                  <a:pos x="494" y="4415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870" y="4338"/>
                </a:cxn>
                <a:cxn ang="0">
                  <a:pos x="2080" y="4338"/>
                </a:cxn>
                <a:cxn ang="0">
                  <a:pos x="1033" y="0"/>
                </a:cxn>
                <a:cxn ang="0">
                  <a:pos x="0" y="7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/>
              <a:ahLst/>
              <a:cxnLst>
                <a:cxn ang="0">
                  <a:pos x="1027" y="0"/>
                </a:cxn>
                <a:cxn ang="0">
                  <a:pos x="0" y="417"/>
                </a:cxn>
                <a:cxn ang="0">
                  <a:pos x="24" y="420"/>
                </a:cxn>
                <a:cxn ang="0">
                  <a:pos x="1036" y="16"/>
                </a:cxn>
                <a:cxn ang="0">
                  <a:pos x="1027" y="0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/>
              <a:ahLst/>
              <a:cxnLst>
                <a:cxn ang="0">
                  <a:pos x="0" y="1778"/>
                </a:cxn>
                <a:cxn ang="0">
                  <a:pos x="4742" y="0"/>
                </a:cxn>
                <a:cxn ang="0">
                  <a:pos x="4763" y="42"/>
                </a:cxn>
                <a:cxn ang="0">
                  <a:pos x="20" y="1845"/>
                </a:cxn>
                <a:cxn ang="0">
                  <a:pos x="0" y="1778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74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5138"/>
            <a:ext cx="7772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75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76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77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178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00042F8C-C958-4A0D-8129-6D6A9137FDD7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752600"/>
            <a:ext cx="7772400" cy="2559050"/>
          </a:xfrm>
        </p:spPr>
        <p:txBody>
          <a:bodyPr/>
          <a:lstStyle/>
          <a:p>
            <a:pPr algn="r"/>
            <a:r>
              <a:rPr lang="en-US" sz="5400" b="1">
                <a:latin typeface="Sylfaen" pitchFamily="18" charset="0"/>
              </a:rPr>
              <a:t>Neutrality Acts</a:t>
            </a:r>
            <a:br>
              <a:rPr lang="en-US" sz="5400" b="1">
                <a:latin typeface="Sylfaen" pitchFamily="18" charset="0"/>
              </a:rPr>
            </a:br>
            <a:r>
              <a:rPr lang="en-US" sz="5400" b="1">
                <a:latin typeface="Sylfaen" pitchFamily="18" charset="0"/>
              </a:rPr>
              <a:t>and</a:t>
            </a:r>
            <a:br>
              <a:rPr lang="en-US" sz="5400" b="1">
                <a:latin typeface="Sylfaen" pitchFamily="18" charset="0"/>
              </a:rPr>
            </a:br>
            <a:r>
              <a:rPr lang="en-US" sz="5400" b="1">
                <a:latin typeface="Sylfaen" pitchFamily="18" charset="0"/>
              </a:rPr>
              <a:t>Lend-Lease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en-US" b="1" dirty="0" smtClean="0">
                <a:latin typeface="Sylfaen" pitchFamily="18" charset="0"/>
              </a:rPr>
              <a:t>PDN</a:t>
            </a:r>
            <a:endParaRPr lang="en-US" b="1" dirty="0">
              <a:latin typeface="Sylfae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419600"/>
          </a:xfrm>
        </p:spPr>
        <p:txBody>
          <a:bodyPr/>
          <a:lstStyle/>
          <a:p>
            <a:pPr>
              <a:buNone/>
            </a:pPr>
            <a:r>
              <a:rPr lang="en-US" sz="2800" b="1" dirty="0" smtClean="0">
                <a:latin typeface="Sylfaen" pitchFamily="18" charset="0"/>
              </a:rPr>
              <a:t>Enduring Understanding:</a:t>
            </a:r>
          </a:p>
          <a:p>
            <a:pPr marL="0">
              <a:buNone/>
            </a:pPr>
            <a:r>
              <a:rPr lang="en-US" sz="2800" dirty="0" smtClean="0">
                <a:latin typeface="Sylfaen" pitchFamily="18" charset="0"/>
              </a:rPr>
              <a:t>The Japanese bombing of Pearl Harbor led the United States into the War</a:t>
            </a:r>
            <a:endParaRPr lang="en-US" sz="2800" dirty="0" smtClean="0">
              <a:latin typeface="Sylfaen" pitchFamily="18" charset="0"/>
            </a:endParaRPr>
          </a:p>
          <a:p>
            <a:pPr>
              <a:buNone/>
            </a:pPr>
            <a:endParaRPr lang="en-US" sz="2800" b="1" dirty="0" smtClean="0">
              <a:latin typeface="Sylfaen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Sylfaen" pitchFamily="18" charset="0"/>
              </a:rPr>
              <a:t>Essential Questions: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Sylfaen" pitchFamily="18" charset="0"/>
              </a:rPr>
              <a:t>Why did Japanese leaders view the United States as an enemy?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>
                <a:latin typeface="Sylfaen" pitchFamily="18" charset="0"/>
              </a:rPr>
              <a:t>What changes did the Allies make to ensure that they had enough resources for fighting the war?</a:t>
            </a:r>
          </a:p>
          <a:p>
            <a:pPr>
              <a:buNone/>
            </a:pPr>
            <a:endParaRPr lang="en-US" sz="2800" b="1" dirty="0">
              <a:latin typeface="Sylfaen" pitchFamily="18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7848600" y="99219"/>
            <a:ext cx="1295400" cy="12954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6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96380"/>
            <a:ext cx="7772400" cy="769441"/>
          </a:xfrm>
        </p:spPr>
        <p:txBody>
          <a:bodyPr/>
          <a:lstStyle/>
          <a:p>
            <a:r>
              <a:rPr lang="en-US" b="1" dirty="0" smtClean="0">
                <a:latin typeface="Sylfaen" pitchFamily="18" charset="0"/>
              </a:rPr>
              <a:t>Objectives</a:t>
            </a:r>
            <a:endParaRPr lang="en-US" b="1" dirty="0">
              <a:latin typeface="Sylfae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pPr lvl="0"/>
            <a:r>
              <a:rPr lang="en-US" dirty="0" smtClean="0">
                <a:latin typeface="Sylfaen" pitchFamily="18" charset="0"/>
              </a:rPr>
              <a:t>Explain how Japanese imperialism and the attack on Pearl Harbor brought the United States into </a:t>
            </a:r>
            <a:r>
              <a:rPr lang="en-US" dirty="0" smtClean="0">
                <a:latin typeface="Sylfaen" pitchFamily="18" charset="0"/>
              </a:rPr>
              <a:t>war</a:t>
            </a:r>
          </a:p>
          <a:p>
            <a:pPr lvl="0">
              <a:buNone/>
            </a:pPr>
            <a:endParaRPr lang="en-US" dirty="0" smtClean="0">
              <a:latin typeface="Sylfaen" pitchFamily="18" charset="0"/>
            </a:endParaRPr>
          </a:p>
          <a:p>
            <a:pPr lvl="0"/>
            <a:r>
              <a:rPr lang="en-US" dirty="0" smtClean="0">
                <a:latin typeface="Sylfaen" pitchFamily="18" charset="0"/>
              </a:rPr>
              <a:t>Understand how nations committed all of their resources to fighting World War II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b="1">
                <a:latin typeface="Sylfaen" pitchFamily="18" charset="0"/>
              </a:rPr>
              <a:t>Neutrality Acts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257800"/>
          </a:xfrm>
        </p:spPr>
        <p:txBody>
          <a:bodyPr/>
          <a:lstStyle/>
          <a:p>
            <a:r>
              <a:rPr lang="en-US" dirty="0">
                <a:latin typeface="Sylfaen" pitchFamily="18" charset="0"/>
              </a:rPr>
              <a:t>1935</a:t>
            </a:r>
          </a:p>
          <a:p>
            <a:pPr lvl="1"/>
            <a:r>
              <a:rPr lang="en-US" dirty="0">
                <a:latin typeface="Sylfaen" pitchFamily="18" charset="0"/>
              </a:rPr>
              <a:t>prohibited export of “arms, ammunition, &amp; implements of war” to foreign, warring nations</a:t>
            </a:r>
          </a:p>
          <a:p>
            <a:r>
              <a:rPr lang="en-US" dirty="0">
                <a:latin typeface="Sylfaen" pitchFamily="18" charset="0"/>
              </a:rPr>
              <a:t>1937</a:t>
            </a:r>
          </a:p>
          <a:p>
            <a:pPr lvl="1"/>
            <a:r>
              <a:rPr lang="en-US" dirty="0">
                <a:latin typeface="Sylfaen" pitchFamily="18" charset="0"/>
              </a:rPr>
              <a:t>warring nations could get any item except arms</a:t>
            </a:r>
          </a:p>
          <a:p>
            <a:r>
              <a:rPr lang="en-US" dirty="0">
                <a:latin typeface="Sylfaen" pitchFamily="18" charset="0"/>
              </a:rPr>
              <a:t>1939</a:t>
            </a:r>
          </a:p>
          <a:p>
            <a:pPr lvl="1"/>
            <a:r>
              <a:rPr lang="en-US" dirty="0">
                <a:latin typeface="Sylfaen" pitchFamily="18" charset="0"/>
              </a:rPr>
              <a:t>lifted arms embargo, putting all trade with warring nations under terms of “cash-&amp;-carry”</a:t>
            </a:r>
          </a:p>
          <a:p>
            <a:pPr lvl="2"/>
            <a:r>
              <a:rPr lang="en-US" dirty="0">
                <a:latin typeface="Sylfaen" pitchFamily="18" charset="0"/>
              </a:rPr>
              <a:t>any item could be sold as long as it was immediately paid for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 autoUpdateAnimBg="0"/>
      <p:bldP spid="921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b="1">
                <a:latin typeface="Sylfaen" pitchFamily="18" charset="0"/>
              </a:rPr>
              <a:t>Lend-Lease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181600"/>
          </a:xfrm>
        </p:spPr>
        <p:txBody>
          <a:bodyPr/>
          <a:lstStyle/>
          <a:p>
            <a:r>
              <a:rPr lang="en-US">
                <a:latin typeface="Sylfaen" pitchFamily="18" charset="0"/>
              </a:rPr>
              <a:t>United States would provide a country with supplies needed to fight Germany</a:t>
            </a:r>
          </a:p>
          <a:p>
            <a:r>
              <a:rPr lang="en-US">
                <a:latin typeface="Sylfaen" pitchFamily="18" charset="0"/>
              </a:rPr>
              <a:t>the country would </a:t>
            </a:r>
            <a:r>
              <a:rPr lang="en-US" u="sng">
                <a:latin typeface="Sylfaen" pitchFamily="18" charset="0"/>
              </a:rPr>
              <a:t>NOT</a:t>
            </a:r>
            <a:r>
              <a:rPr lang="en-US">
                <a:latin typeface="Sylfaen" pitchFamily="18" charset="0"/>
              </a:rPr>
              <a:t> have to pay the United States back immediately</a:t>
            </a:r>
          </a:p>
          <a:p>
            <a:endParaRPr lang="en-US">
              <a:latin typeface="Sylfaen" pitchFamily="18" charset="0"/>
            </a:endParaRPr>
          </a:p>
          <a:p>
            <a:r>
              <a:rPr lang="en-US">
                <a:latin typeface="Sylfaen" pitchFamily="18" charset="0"/>
              </a:rPr>
              <a:t>United States contracted Lend-Lease agreements with 30+ countries, worth $50B</a:t>
            </a:r>
          </a:p>
          <a:p>
            <a:r>
              <a:rPr lang="en-US">
                <a:latin typeface="Sylfaen" pitchFamily="18" charset="0"/>
              </a:rPr>
              <a:t>program was designed to allow America to indirectly help defeat Germany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 autoUpdateAnimBg="0"/>
      <p:bldP spid="1027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762000"/>
          </a:xfrm>
        </p:spPr>
        <p:txBody>
          <a:bodyPr/>
          <a:lstStyle/>
          <a:p>
            <a:r>
              <a:rPr lang="en-US" b="1" dirty="0">
                <a:latin typeface="Sylfaen" pitchFamily="18" charset="0"/>
              </a:rPr>
              <a:t>Pearl Harbor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Sylfaen" pitchFamily="18" charset="0"/>
              </a:rPr>
              <a:t>December 7, 1941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Sylfaen" pitchFamily="18" charset="0"/>
              </a:rPr>
              <a:t>hundreds of Japanese bombers &amp; fighters attacked naval base Pearl Harbor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Sylfaen" pitchFamily="18" charset="0"/>
              </a:rPr>
              <a:t>RESULTS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Sylfaen" pitchFamily="18" charset="0"/>
              </a:rPr>
              <a:t>2,400 Americans dead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Sylfaen" pitchFamily="18" charset="0"/>
              </a:rPr>
              <a:t>nearly 200 aircraft destroyed</a:t>
            </a:r>
          </a:p>
          <a:p>
            <a:pPr lvl="2">
              <a:lnSpc>
                <a:spcPct val="90000"/>
              </a:lnSpc>
            </a:pPr>
            <a:r>
              <a:rPr lang="en-US">
                <a:latin typeface="Sylfaen" pitchFamily="18" charset="0"/>
              </a:rPr>
              <a:t>all but 8 battleships were sunk/damaged</a:t>
            </a:r>
          </a:p>
          <a:p>
            <a:pPr lvl="1">
              <a:lnSpc>
                <a:spcPct val="90000"/>
              </a:lnSpc>
            </a:pPr>
            <a:endParaRPr lang="en-US">
              <a:latin typeface="Sylfae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>
                <a:latin typeface="Sylfaen" pitchFamily="18" charset="0"/>
              </a:rPr>
              <a:t>December 8 </a:t>
            </a:r>
            <a:r>
              <a:rPr lang="en-US">
                <a:latin typeface="Sylfaen" pitchFamily="18" charset="0"/>
                <a:sym typeface="Wingdings" pitchFamily="2" charset="2"/>
              </a:rPr>
              <a:t> US declares war on Japan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Sylfaen" pitchFamily="18" charset="0"/>
                <a:sym typeface="Wingdings" pitchFamily="2" charset="2"/>
              </a:rPr>
              <a:t>December 11  Germany &amp; Italy declare war on US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02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autoUpdateAnimBg="0"/>
      <p:bldP spid="10243" grpId="0" build="p" autoUpdateAnimBg="0"/>
    </p:bldLst>
  </p:timing>
</p:sld>
</file>

<file path=ppt/theme/theme1.xml><?xml version="1.0" encoding="utf-8"?>
<a:theme xmlns:a="http://schemas.openxmlformats.org/drawingml/2006/main" name="Network Blitz">
  <a:themeElements>
    <a:clrScheme name="Network Blitz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Network Blitz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Network Blitz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Blitz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Blitz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Designs\Network Blitz.pot</Template>
  <TotalTime>92</TotalTime>
  <Words>242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Network Blitz</vt:lpstr>
      <vt:lpstr>Neutrality Acts and Lend-Lease</vt:lpstr>
      <vt:lpstr>PDN</vt:lpstr>
      <vt:lpstr>Objectives</vt:lpstr>
      <vt:lpstr>Neutrality Acts</vt:lpstr>
      <vt:lpstr>Lend-Lease</vt:lpstr>
      <vt:lpstr>Pearl Harbor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Darrin</dc:creator>
  <cp:lastModifiedBy>DArndt</cp:lastModifiedBy>
  <cp:revision>10</cp:revision>
  <dcterms:created xsi:type="dcterms:W3CDTF">1601-01-01T00:00:00Z</dcterms:created>
  <dcterms:modified xsi:type="dcterms:W3CDTF">2016-11-28T21:41:01Z</dcterms:modified>
</cp:coreProperties>
</file>