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DBA6D8-EB06-4675-AF99-751BD1A1D4F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276017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BA6D8-EB06-4675-AF99-751BD1A1D4F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56324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BA6D8-EB06-4675-AF99-751BD1A1D4F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33192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BA6D8-EB06-4675-AF99-751BD1A1D4F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181961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BA6D8-EB06-4675-AF99-751BD1A1D4F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1104398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DBA6D8-EB06-4675-AF99-751BD1A1D4F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361224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BA6D8-EB06-4675-AF99-751BD1A1D4F7}" type="datetimeFigureOut">
              <a:rPr lang="en-US" smtClean="0"/>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35428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DBA6D8-EB06-4675-AF99-751BD1A1D4F7}" type="datetimeFigureOut">
              <a:rPr lang="en-US" smtClean="0"/>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390694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BA6D8-EB06-4675-AF99-751BD1A1D4F7}" type="datetimeFigureOut">
              <a:rPr lang="en-US" smtClean="0"/>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319821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BA6D8-EB06-4675-AF99-751BD1A1D4F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246246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BA6D8-EB06-4675-AF99-751BD1A1D4F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701084-B17C-47BF-AACF-B8B82AB378A2}" type="slidenum">
              <a:rPr lang="en-US" smtClean="0"/>
              <a:t>‹#›</a:t>
            </a:fld>
            <a:endParaRPr lang="en-US"/>
          </a:p>
        </p:txBody>
      </p:sp>
    </p:spTree>
    <p:extLst>
      <p:ext uri="{BB962C8B-B14F-4D97-AF65-F5344CB8AC3E}">
        <p14:creationId xmlns:p14="http://schemas.microsoft.com/office/powerpoint/2010/main" val="690288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BA6D8-EB06-4675-AF99-751BD1A1D4F7}" type="datetimeFigureOut">
              <a:rPr lang="en-US" smtClean="0"/>
              <a:t>6/1/2017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01084-B17C-47BF-AACF-B8B82AB378A2}" type="slidenum">
              <a:rPr lang="en-US" smtClean="0"/>
              <a:t>‹#›</a:t>
            </a:fld>
            <a:endParaRPr lang="en-US"/>
          </a:p>
        </p:txBody>
      </p:sp>
    </p:spTree>
    <p:extLst>
      <p:ext uri="{BB962C8B-B14F-4D97-AF65-F5344CB8AC3E}">
        <p14:creationId xmlns:p14="http://schemas.microsoft.com/office/powerpoint/2010/main" val="306310452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ursetogether.com/are-you-a-nursing-profession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ursetogether.com/evidence-based-nursing-practice-what%E2%80%99s-in-it-for-yo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ursetogether.com/be-true-to-yourself-and-your-nursing-valu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ursetogether.com/5-fashion-faux-pas-for-nurs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1066799"/>
          </a:xfrm>
        </p:spPr>
        <p:txBody>
          <a:bodyPr>
            <a:normAutofit/>
          </a:bodyPr>
          <a:lstStyle/>
          <a:p>
            <a:r>
              <a:rPr lang="en-US" sz="6000" dirty="0" smtClean="0"/>
              <a:t>Professionalism</a:t>
            </a:r>
            <a:endParaRPr lang="en-US" sz="6000" dirty="0"/>
          </a:p>
        </p:txBody>
      </p:sp>
      <p:sp>
        <p:nvSpPr>
          <p:cNvPr id="3" name="Subtitle 2"/>
          <p:cNvSpPr>
            <a:spLocks noGrp="1"/>
          </p:cNvSpPr>
          <p:nvPr>
            <p:ph type="subTitle" idx="1"/>
          </p:nvPr>
        </p:nvSpPr>
        <p:spPr/>
        <p:txBody>
          <a:bodyPr/>
          <a:lstStyle/>
          <a:p>
            <a:r>
              <a:rPr lang="en-US" dirty="0" smtClean="0"/>
              <a:t>By; Karen Malt, MSN, RN</a:t>
            </a:r>
            <a:endParaRPr lang="en-US" dirty="0"/>
          </a:p>
        </p:txBody>
      </p:sp>
    </p:spTree>
    <p:extLst>
      <p:ext uri="{BB962C8B-B14F-4D97-AF65-F5344CB8AC3E}">
        <p14:creationId xmlns:p14="http://schemas.microsoft.com/office/powerpoint/2010/main" val="2180910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t>
            </a:r>
            <a:endParaRPr lang="en-US" dirty="0"/>
          </a:p>
        </p:txBody>
      </p:sp>
      <p:sp>
        <p:nvSpPr>
          <p:cNvPr id="3" name="Content Placeholder 2"/>
          <p:cNvSpPr>
            <a:spLocks noGrp="1"/>
          </p:cNvSpPr>
          <p:nvPr>
            <p:ph idx="1"/>
          </p:nvPr>
        </p:nvSpPr>
        <p:spPr/>
        <p:txBody>
          <a:bodyPr/>
          <a:lstStyle/>
          <a:p>
            <a:r>
              <a:rPr lang="en-US" b="1" dirty="0" smtClean="0"/>
              <a:t>21.148. Standards of nursing conduct.</a:t>
            </a:r>
          </a:p>
          <a:p>
            <a:pPr lvl="1"/>
            <a:r>
              <a:rPr lang="en-US" sz="3600" b="1" dirty="0" smtClean="0">
                <a:solidFill>
                  <a:srgbClr val="FF0000"/>
                </a:solidFill>
              </a:rPr>
              <a:t>As nurses we are expected to perform our jobs and behave in a manner set forth by the Pa. State Board of Nursing.  Any deviation from this standard, may result in temporary or permanent removal of your license.</a:t>
            </a:r>
            <a:endParaRPr lang="en-US" sz="3600" dirty="0">
              <a:solidFill>
                <a:srgbClr val="FF0000"/>
              </a:solidFill>
            </a:endParaRPr>
          </a:p>
        </p:txBody>
      </p:sp>
    </p:spTree>
    <p:extLst>
      <p:ext uri="{BB962C8B-B14F-4D97-AF65-F5344CB8AC3E}">
        <p14:creationId xmlns:p14="http://schemas.microsoft.com/office/powerpoint/2010/main" val="2696531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Behavior</a:t>
            </a:r>
            <a:endParaRPr lang="en-US" dirty="0"/>
          </a:p>
        </p:txBody>
      </p:sp>
      <p:sp>
        <p:nvSpPr>
          <p:cNvPr id="3" name="Content Placeholder 2"/>
          <p:cNvSpPr>
            <a:spLocks noGrp="1"/>
          </p:cNvSpPr>
          <p:nvPr>
            <p:ph idx="1"/>
          </p:nvPr>
        </p:nvSpPr>
        <p:spPr/>
        <p:txBody>
          <a:bodyPr/>
          <a:lstStyle/>
          <a:p>
            <a:r>
              <a:rPr lang="en-US" dirty="0" smtClean="0">
                <a:solidFill>
                  <a:srgbClr val="FFFF00"/>
                </a:solidFill>
              </a:rPr>
              <a:t>All students are expected to behave in a professional manner in the classroom/clinical area at all times.  The student handbook explains, in detail, what is expected of you. You can find this material under “student conduct.” Any behavior, which is deemed unacceptable by the Coordinator/Instructor(s) can be grounds for removal from the program.</a:t>
            </a:r>
            <a:endParaRPr lang="en-US" dirty="0">
              <a:solidFill>
                <a:srgbClr val="FFFF00"/>
              </a:solidFill>
            </a:endParaRPr>
          </a:p>
        </p:txBody>
      </p:sp>
    </p:spTree>
    <p:extLst>
      <p:ext uri="{BB962C8B-B14F-4D97-AF65-F5344CB8AC3E}">
        <p14:creationId xmlns:p14="http://schemas.microsoft.com/office/powerpoint/2010/main" val="2067420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http://www.nursetogether.com/professionalism-in-nursing-what-does-it-re</a:t>
            </a:r>
            <a:endParaRPr lang="en-US" dirty="0"/>
          </a:p>
        </p:txBody>
      </p:sp>
    </p:spTree>
    <p:extLst>
      <p:ext uri="{BB962C8B-B14F-4D97-AF65-F5344CB8AC3E}">
        <p14:creationId xmlns:p14="http://schemas.microsoft.com/office/powerpoint/2010/main" val="234479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Defined</a:t>
            </a:r>
            <a:endParaRPr lang="en-US" dirty="0"/>
          </a:p>
        </p:txBody>
      </p:sp>
      <p:sp>
        <p:nvSpPr>
          <p:cNvPr id="3" name="Content Placeholder 2"/>
          <p:cNvSpPr>
            <a:spLocks noGrp="1"/>
          </p:cNvSpPr>
          <p:nvPr>
            <p:ph idx="1"/>
          </p:nvPr>
        </p:nvSpPr>
        <p:spPr/>
        <p:txBody>
          <a:bodyPr/>
          <a:lstStyle/>
          <a:p>
            <a:r>
              <a:rPr lang="en-US" dirty="0" smtClean="0"/>
              <a:t>In order to understand the concept of </a:t>
            </a:r>
            <a:r>
              <a:rPr lang="en-US" b="1" dirty="0" smtClean="0">
                <a:hlinkClick r:id="rId2" tooltip="Are You a Nursing Professional?"/>
              </a:rPr>
              <a:t>professionalism in nursing</a:t>
            </a:r>
            <a:r>
              <a:rPr lang="en-US" dirty="0" smtClean="0"/>
              <a:t>, we first need to define the word profession. Webster describes profession as a “chosen, paid occupation requiring prolonged training and formal qualification.”</a:t>
            </a:r>
            <a:endParaRPr lang="en-US" dirty="0"/>
          </a:p>
        </p:txBody>
      </p:sp>
    </p:spTree>
    <p:extLst>
      <p:ext uri="{BB962C8B-B14F-4D97-AF65-F5344CB8AC3E}">
        <p14:creationId xmlns:p14="http://schemas.microsoft.com/office/powerpoint/2010/main" val="1837086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p:txBody>
          <a:bodyPr/>
          <a:lstStyle/>
          <a:p>
            <a:r>
              <a:rPr lang="en-US" dirty="0" smtClean="0"/>
              <a:t>Professionals, therefore can be defined as individuals expected to display competent and skillful behaviors in alignment with their profession. </a:t>
            </a:r>
            <a:r>
              <a:rPr lang="en-US" sz="4000" b="1" i="1" u="sng" dirty="0" smtClean="0">
                <a:solidFill>
                  <a:srgbClr val="FF0000"/>
                </a:solidFill>
              </a:rPr>
              <a:t>Being professional then is the act of behaving in a manner defined and expected by the chosen profession.</a:t>
            </a:r>
            <a:endParaRPr lang="en-US" sz="4000" b="1" i="1" u="sng" dirty="0">
              <a:solidFill>
                <a:srgbClr val="FF0000"/>
              </a:solidFill>
            </a:endParaRPr>
          </a:p>
        </p:txBody>
      </p:sp>
    </p:spTree>
    <p:extLst>
      <p:ext uri="{BB962C8B-B14F-4D97-AF65-F5344CB8AC3E}">
        <p14:creationId xmlns:p14="http://schemas.microsoft.com/office/powerpoint/2010/main" val="622680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p:txBody>
          <a:bodyPr/>
          <a:lstStyle/>
          <a:p>
            <a:r>
              <a:rPr lang="en-US" dirty="0" smtClean="0"/>
              <a:t>This framework for professionalism in nursing began with our early roots with Florence Nightingale who set the bar rather high in regards to giving herself to others and her expectation of excellence in </a:t>
            </a:r>
            <a:r>
              <a:rPr lang="en-US" b="1" dirty="0" smtClean="0">
                <a:hlinkClick r:id="rId2" tooltip="Evidence-Based Nursing Practice: What’s in It for You? "/>
              </a:rPr>
              <a:t>nursing practice</a:t>
            </a:r>
            <a:r>
              <a:rPr lang="en-US" dirty="0" smtClean="0"/>
              <a:t>.</a:t>
            </a:r>
            <a:endParaRPr lang="en-US" dirty="0"/>
          </a:p>
        </p:txBody>
      </p:sp>
    </p:spTree>
    <p:extLst>
      <p:ext uri="{BB962C8B-B14F-4D97-AF65-F5344CB8AC3E}">
        <p14:creationId xmlns:p14="http://schemas.microsoft.com/office/powerpoint/2010/main" val="229811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p:txBody>
          <a:bodyPr/>
          <a:lstStyle/>
          <a:p>
            <a:r>
              <a:rPr lang="en-US" dirty="0" smtClean="0"/>
              <a:t>We, as nurses, are no different. We bear the tremendous responsibility of upholding the values of our profession. Our </a:t>
            </a:r>
            <a:r>
              <a:rPr lang="en-US" b="1" dirty="0" smtClean="0">
                <a:hlinkClick r:id="rId2" tooltip="Be True to Yourself and Your Nursing Values"/>
              </a:rPr>
              <a:t>core nursing values</a:t>
            </a:r>
            <a:r>
              <a:rPr lang="en-US" dirty="0" smtClean="0"/>
              <a:t> define the driving force that dictates our beliefs and our behaviors.</a:t>
            </a:r>
            <a:endParaRPr lang="en-US" dirty="0"/>
          </a:p>
        </p:txBody>
      </p:sp>
    </p:spTree>
    <p:extLst>
      <p:ext uri="{BB962C8B-B14F-4D97-AF65-F5344CB8AC3E}">
        <p14:creationId xmlns:p14="http://schemas.microsoft.com/office/powerpoint/2010/main" val="439404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p:txBody>
          <a:bodyPr/>
          <a:lstStyle/>
          <a:p>
            <a:r>
              <a:rPr lang="en-US" dirty="0" smtClean="0"/>
              <a:t>When nurses are asked to identify their core values, they are surprisingly consistent throughout the profession globally. </a:t>
            </a:r>
            <a:r>
              <a:rPr lang="en-US" sz="3600" b="1" i="1" u="sng" dirty="0" smtClean="0">
                <a:solidFill>
                  <a:srgbClr val="FFFF00"/>
                </a:solidFill>
              </a:rPr>
              <a:t>They include honesty, responsibility, pursuit of new knowledge, belief in human dignity, equality of all patients and the desire to prevent and alleviate suffering.</a:t>
            </a:r>
            <a:endParaRPr lang="en-US" sz="3600" b="1" i="1" u="sng" dirty="0">
              <a:solidFill>
                <a:srgbClr val="FFFF00"/>
              </a:solidFill>
            </a:endParaRPr>
          </a:p>
        </p:txBody>
      </p:sp>
    </p:spTree>
    <p:extLst>
      <p:ext uri="{BB962C8B-B14F-4D97-AF65-F5344CB8AC3E}">
        <p14:creationId xmlns:p14="http://schemas.microsoft.com/office/powerpoint/2010/main" val="370027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a:t>
            </a:r>
            <a:endParaRPr lang="en-US" dirty="0"/>
          </a:p>
        </p:txBody>
      </p:sp>
      <p:sp>
        <p:nvSpPr>
          <p:cNvPr id="3" name="Content Placeholder 2"/>
          <p:cNvSpPr>
            <a:spLocks noGrp="1"/>
          </p:cNvSpPr>
          <p:nvPr>
            <p:ph idx="1"/>
          </p:nvPr>
        </p:nvSpPr>
        <p:spPr/>
        <p:txBody>
          <a:bodyPr>
            <a:normAutofit/>
          </a:bodyPr>
          <a:lstStyle/>
          <a:p>
            <a:r>
              <a:rPr lang="en-US" sz="5400" b="1" dirty="0" smtClean="0">
                <a:solidFill>
                  <a:schemeClr val="accent6"/>
                </a:solidFill>
              </a:rPr>
              <a:t>So how does this transfer to the expectations of your practice wherever you interface with patients?</a:t>
            </a:r>
            <a:endParaRPr lang="en-US" sz="5400" dirty="0">
              <a:solidFill>
                <a:schemeClr val="accent6"/>
              </a:solidFill>
            </a:endParaRPr>
          </a:p>
        </p:txBody>
      </p:sp>
    </p:spTree>
    <p:extLst>
      <p:ext uri="{BB962C8B-B14F-4D97-AF65-F5344CB8AC3E}">
        <p14:creationId xmlns:p14="http://schemas.microsoft.com/office/powerpoint/2010/main" val="2673835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Attitude</a:t>
            </a:r>
            <a:endParaRPr lang="en-US" dirty="0"/>
          </a:p>
        </p:txBody>
      </p:sp>
      <p:sp>
        <p:nvSpPr>
          <p:cNvPr id="3" name="Content Placeholder 2"/>
          <p:cNvSpPr>
            <a:spLocks noGrp="1"/>
          </p:cNvSpPr>
          <p:nvPr>
            <p:ph idx="1"/>
          </p:nvPr>
        </p:nvSpPr>
        <p:spPr/>
        <p:txBody>
          <a:bodyPr>
            <a:normAutofit/>
          </a:bodyPr>
          <a:lstStyle/>
          <a:p>
            <a:r>
              <a:rPr lang="en-US" sz="4400" dirty="0" smtClean="0">
                <a:solidFill>
                  <a:srgbClr val="00B0F0"/>
                </a:solidFill>
              </a:rPr>
              <a:t>The way you view your world and portray that view to others is everything.</a:t>
            </a:r>
            <a:r>
              <a:rPr lang="en-US" sz="4400" dirty="0" smtClean="0"/>
              <a:t> Personal issues need to be left at home. People with negative attitudes try to “pull others in.”</a:t>
            </a:r>
            <a:endParaRPr lang="en-US" sz="4400" dirty="0">
              <a:solidFill>
                <a:srgbClr val="00B0F0"/>
              </a:solidFill>
            </a:endParaRPr>
          </a:p>
        </p:txBody>
      </p:sp>
    </p:spTree>
    <p:extLst>
      <p:ext uri="{BB962C8B-B14F-4D97-AF65-F5344CB8AC3E}">
        <p14:creationId xmlns:p14="http://schemas.microsoft.com/office/powerpoint/2010/main" val="2908161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Appearance</a:t>
            </a:r>
            <a:endParaRPr lang="en-US" dirty="0"/>
          </a:p>
        </p:txBody>
      </p:sp>
      <p:sp>
        <p:nvSpPr>
          <p:cNvPr id="3" name="Content Placeholder 2"/>
          <p:cNvSpPr>
            <a:spLocks noGrp="1"/>
          </p:cNvSpPr>
          <p:nvPr>
            <p:ph idx="1"/>
          </p:nvPr>
        </p:nvSpPr>
        <p:spPr/>
        <p:txBody>
          <a:bodyPr/>
          <a:lstStyle/>
          <a:p>
            <a:r>
              <a:rPr lang="en-US" dirty="0" smtClean="0"/>
              <a:t>There is no way around the fact that people judge you by your personal appearance. </a:t>
            </a:r>
            <a:r>
              <a:rPr lang="en-US" b="1" dirty="0" smtClean="0">
                <a:hlinkClick r:id="rId2" tooltip="5 Fashion Faux Pas for Your Nursing Scrubs"/>
              </a:rPr>
              <a:t>Clean scrubs, neat hair, clean shoes</a:t>
            </a:r>
            <a:r>
              <a:rPr lang="en-US" b="1" dirty="0" smtClean="0"/>
              <a:t> </a:t>
            </a:r>
            <a:r>
              <a:rPr lang="en-US" dirty="0" smtClean="0"/>
              <a:t>and a well groomed look makes the statement that you care about yourself as a person and therefore have the capacity to care about others.</a:t>
            </a:r>
            <a:endParaRPr lang="en-US" dirty="0"/>
          </a:p>
        </p:txBody>
      </p:sp>
    </p:spTree>
    <p:extLst>
      <p:ext uri="{BB962C8B-B14F-4D97-AF65-F5344CB8AC3E}">
        <p14:creationId xmlns:p14="http://schemas.microsoft.com/office/powerpoint/2010/main" val="42127362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389</Words>
  <Application>Microsoft Office PowerPoint</Application>
  <PresentationFormat>On-screen Show (4:3)</PresentationFormat>
  <Paragraphs>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Professionalism</vt:lpstr>
      <vt:lpstr>Defined</vt:lpstr>
      <vt:lpstr>Professionalism</vt:lpstr>
      <vt:lpstr>Professionalism</vt:lpstr>
      <vt:lpstr>Professionalism</vt:lpstr>
      <vt:lpstr>Professionalism</vt:lpstr>
      <vt:lpstr>Professionalism</vt:lpstr>
      <vt:lpstr>Attitude</vt:lpstr>
      <vt:lpstr>Appearance</vt:lpstr>
      <vt:lpstr>Behavior</vt:lpstr>
      <vt:lpstr>Classroom Behavior</vt:lpstr>
      <vt:lpstr>References</vt:lpstr>
    </vt:vector>
  </TitlesOfParts>
  <Company>Hazleton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dc:title>
  <dc:creator>User</dc:creator>
  <cp:lastModifiedBy>User</cp:lastModifiedBy>
  <cp:revision>5</cp:revision>
  <dcterms:created xsi:type="dcterms:W3CDTF">2017-06-01T15:56:19Z</dcterms:created>
  <dcterms:modified xsi:type="dcterms:W3CDTF">2017-06-01T16:16:41Z</dcterms:modified>
</cp:coreProperties>
</file>