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JEzFVrExhy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qL0nSVwy1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Mechanical Immobilization</a:t>
            </a:r>
            <a:endParaRPr lang="en-US" dirty="0"/>
          </a:p>
        </p:txBody>
      </p:sp>
      <p:sp>
        <p:nvSpPr>
          <p:cNvPr id="3" name="Subtitle 2"/>
          <p:cNvSpPr>
            <a:spLocks noGrp="1"/>
          </p:cNvSpPr>
          <p:nvPr>
            <p:ph type="subTitle" idx="1"/>
          </p:nvPr>
        </p:nvSpPr>
        <p:spPr/>
        <p:txBody>
          <a:bodyPr/>
          <a:lstStyle/>
          <a:p>
            <a:r>
              <a:rPr lang="en-US" dirty="0" smtClean="0"/>
              <a:t>Karen Malt, MSN, RN</a:t>
            </a:r>
            <a:endParaRPr lang="en-US" dirty="0"/>
          </a:p>
        </p:txBody>
      </p:sp>
    </p:spTree>
    <p:extLst>
      <p:ext uri="{BB962C8B-B14F-4D97-AF65-F5344CB8AC3E}">
        <p14:creationId xmlns:p14="http://schemas.microsoft.com/office/powerpoint/2010/main" val="3288261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Mechanical Immobilizing Devices</a:t>
            </a:r>
          </a:p>
        </p:txBody>
      </p:sp>
      <p:sp>
        <p:nvSpPr>
          <p:cNvPr id="3" name="Content Placeholder 2"/>
          <p:cNvSpPr>
            <a:spLocks noGrp="1"/>
          </p:cNvSpPr>
          <p:nvPr>
            <p:ph idx="1"/>
          </p:nvPr>
        </p:nvSpPr>
        <p:spPr>
          <a:xfrm>
            <a:off x="2589212" y="1460500"/>
            <a:ext cx="8915400" cy="4450722"/>
          </a:xfrm>
        </p:spPr>
        <p:txBody>
          <a:bodyPr>
            <a:normAutofit/>
          </a:bodyPr>
          <a:lstStyle/>
          <a:p>
            <a:r>
              <a:rPr lang="en-US" sz="2000" b="1" dirty="0" smtClean="0"/>
              <a:t>Slings- </a:t>
            </a:r>
            <a:r>
              <a:rPr lang="en-US" sz="2000" dirty="0" smtClean="0"/>
              <a:t>A cloth device used to elevate, cradle, and support parts of the body.  Slings are applied commonly to the arm, leg, or pelvis after immobilization and examination of the injury.</a:t>
            </a:r>
          </a:p>
          <a:p>
            <a:pPr lvl="1"/>
            <a:endParaRPr lang="en-US" sz="2000" b="1" dirty="0" smtClean="0"/>
          </a:p>
          <a:p>
            <a:pPr lvl="1"/>
            <a:r>
              <a:rPr lang="en-US" sz="2000" dirty="0" smtClean="0"/>
              <a:t>Most ambulatory clients used a commercially made arm sling, or a triangular cloth mesh can be used to form a sling.  To be effective slings require proper application.</a:t>
            </a:r>
            <a:endParaRPr lang="en-US" sz="1800" dirty="0" smtClean="0">
              <a:hlinkClick r:id="rId2"/>
            </a:endParaRPr>
          </a:p>
          <a:p>
            <a:pPr marL="457200" lvl="1" indent="0">
              <a:buNone/>
            </a:pPr>
            <a:endParaRPr lang="en-US" sz="1800" b="1" dirty="0">
              <a:hlinkClick r:id="rId2"/>
            </a:endParaRPr>
          </a:p>
          <a:p>
            <a:pPr marL="457200" lvl="1" indent="0">
              <a:buNone/>
            </a:pPr>
            <a:r>
              <a:rPr lang="en-US" sz="1800" b="1" dirty="0" smtClean="0">
                <a:hlinkClick r:id="rId2"/>
              </a:rPr>
              <a:t>https</a:t>
            </a:r>
            <a:r>
              <a:rPr lang="en-US" sz="1800" b="1" dirty="0">
                <a:hlinkClick r:id="rId2"/>
              </a:rPr>
              <a:t>://</a:t>
            </a:r>
            <a:r>
              <a:rPr lang="en-US" sz="1800" b="1" dirty="0" smtClean="0">
                <a:hlinkClick r:id="rId2"/>
              </a:rPr>
              <a:t>www.youtube.com/watch?v=JEzFVrExhy4</a:t>
            </a:r>
            <a:endParaRPr lang="en-US" sz="1800" b="1" dirty="0" smtClean="0"/>
          </a:p>
          <a:p>
            <a:pPr marL="457200" lvl="1" indent="0">
              <a:buNone/>
            </a:pPr>
            <a:endParaRPr lang="en-US" sz="1800" b="1" dirty="0"/>
          </a:p>
        </p:txBody>
      </p:sp>
    </p:spTree>
    <p:extLst>
      <p:ext uri="{BB962C8B-B14F-4D97-AF65-F5344CB8AC3E}">
        <p14:creationId xmlns:p14="http://schemas.microsoft.com/office/powerpoint/2010/main" val="77030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Mechanical Immobilizing Devices</a:t>
            </a:r>
          </a:p>
        </p:txBody>
      </p:sp>
      <p:sp>
        <p:nvSpPr>
          <p:cNvPr id="3" name="Content Placeholder 2"/>
          <p:cNvSpPr>
            <a:spLocks noGrp="1"/>
          </p:cNvSpPr>
          <p:nvPr>
            <p:ph idx="1"/>
          </p:nvPr>
        </p:nvSpPr>
        <p:spPr>
          <a:xfrm>
            <a:off x="2589212" y="1346200"/>
            <a:ext cx="8915400" cy="5384800"/>
          </a:xfrm>
        </p:spPr>
        <p:txBody>
          <a:bodyPr>
            <a:noAutofit/>
          </a:bodyPr>
          <a:lstStyle/>
          <a:p>
            <a:r>
              <a:rPr lang="en-US" sz="2000" b="1" dirty="0" smtClean="0"/>
              <a:t>Braces</a:t>
            </a:r>
            <a:r>
              <a:rPr lang="en-US" sz="2000" dirty="0" smtClean="0"/>
              <a:t>- custom made or custom fitted devices designed to support weakened structures.</a:t>
            </a:r>
          </a:p>
          <a:p>
            <a:r>
              <a:rPr lang="en-US" sz="2000" b="1" dirty="0" smtClean="0"/>
              <a:t>Three categories of braces;</a:t>
            </a:r>
          </a:p>
          <a:p>
            <a:pPr lvl="1"/>
            <a:r>
              <a:rPr lang="en-US" sz="2000" b="1" dirty="0" smtClean="0"/>
              <a:t>Prophylactic-</a:t>
            </a:r>
            <a:r>
              <a:rPr lang="en-US" sz="2000" dirty="0" smtClean="0"/>
              <a:t> Used to prevent or reduce the severity of a joint injury.</a:t>
            </a:r>
          </a:p>
          <a:p>
            <a:pPr lvl="1"/>
            <a:r>
              <a:rPr lang="en-US" sz="2000" b="1" dirty="0" smtClean="0"/>
              <a:t>Functional </a:t>
            </a:r>
            <a:r>
              <a:rPr lang="en-US" sz="2000" dirty="0" smtClean="0"/>
              <a:t>– Provide stability for an unstable joint</a:t>
            </a:r>
          </a:p>
          <a:p>
            <a:pPr lvl="1"/>
            <a:r>
              <a:rPr lang="en-US" sz="2000" b="1" dirty="0" smtClean="0"/>
              <a:t>Rehabilitative </a:t>
            </a:r>
            <a:r>
              <a:rPr lang="en-US" sz="2000" dirty="0" smtClean="0"/>
              <a:t>– allow motion of an injured joint that has been treated operatively.</a:t>
            </a:r>
          </a:p>
          <a:p>
            <a:pPr lvl="2"/>
            <a:r>
              <a:rPr lang="en-US" sz="2000" dirty="0" smtClean="0"/>
              <a:t>Clients generally wear braces during active periods, braces are made of sturdy materials such as metal or leather.  Leg braces may be incorporated into a shoe.  Some back braces are made of cloth with metal staves, or strips sewn within the fabric  of the brace.  </a:t>
            </a:r>
          </a:p>
          <a:p>
            <a:pPr lvl="2"/>
            <a:r>
              <a:rPr lang="en-US" sz="2000" dirty="0" smtClean="0"/>
              <a:t>NOTE: AN ill fitting brace can cause discomfort, deformity, and skin ulcerations from friction or prolonged pressure.</a:t>
            </a:r>
            <a:endParaRPr lang="en-US" sz="2000" dirty="0"/>
          </a:p>
        </p:txBody>
      </p:sp>
    </p:spTree>
    <p:extLst>
      <p:ext uri="{BB962C8B-B14F-4D97-AF65-F5344CB8AC3E}">
        <p14:creationId xmlns:p14="http://schemas.microsoft.com/office/powerpoint/2010/main" val="386305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Mechanical Immobilizing Devices</a:t>
            </a:r>
          </a:p>
        </p:txBody>
      </p:sp>
      <p:sp>
        <p:nvSpPr>
          <p:cNvPr id="3" name="Content Placeholder 2"/>
          <p:cNvSpPr>
            <a:spLocks noGrp="1"/>
          </p:cNvSpPr>
          <p:nvPr>
            <p:ph idx="1"/>
          </p:nvPr>
        </p:nvSpPr>
        <p:spPr>
          <a:xfrm>
            <a:off x="2589212" y="1384300"/>
            <a:ext cx="8915400" cy="4526922"/>
          </a:xfrm>
        </p:spPr>
        <p:txBody>
          <a:bodyPr/>
          <a:lstStyle/>
          <a:p>
            <a:r>
              <a:rPr lang="en-US" sz="2800" dirty="0" smtClean="0"/>
              <a:t>Casts- a rigid mold placed around an injured body part after it has been restored to correct the anatomic alignment.  Casts are formed using wetted rolls of plaster of Paris or pre-moistened rolls of fiberglass.</a:t>
            </a:r>
          </a:p>
          <a:p>
            <a:pPr lvl="1"/>
            <a:r>
              <a:rPr lang="en-US" sz="2800" dirty="0" smtClean="0"/>
              <a:t>Purpose: Continuously immobilize the injured structure.</a:t>
            </a:r>
          </a:p>
          <a:p>
            <a:pPr lvl="1"/>
            <a:r>
              <a:rPr lang="en-US" sz="2800" dirty="0" smtClean="0"/>
              <a:t>Casts are usually applied to fractured bones. </a:t>
            </a:r>
            <a:endParaRPr lang="en-US" sz="2800" dirty="0"/>
          </a:p>
          <a:p>
            <a:pPr marL="914400" lvl="2" indent="0">
              <a:buNone/>
            </a:pPr>
            <a:endParaRPr lang="en-US" dirty="0"/>
          </a:p>
        </p:txBody>
      </p:sp>
    </p:spTree>
    <p:extLst>
      <p:ext uri="{BB962C8B-B14F-4D97-AF65-F5344CB8AC3E}">
        <p14:creationId xmlns:p14="http://schemas.microsoft.com/office/powerpoint/2010/main" val="4108852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Mechanical Immobilizing Devices</a:t>
            </a:r>
          </a:p>
        </p:txBody>
      </p:sp>
      <p:sp>
        <p:nvSpPr>
          <p:cNvPr id="3" name="Content Placeholder 2"/>
          <p:cNvSpPr>
            <a:spLocks noGrp="1"/>
          </p:cNvSpPr>
          <p:nvPr>
            <p:ph idx="1"/>
          </p:nvPr>
        </p:nvSpPr>
        <p:spPr>
          <a:xfrm>
            <a:off x="2589212" y="1397000"/>
            <a:ext cx="8915400" cy="5232400"/>
          </a:xfrm>
        </p:spPr>
        <p:txBody>
          <a:bodyPr>
            <a:normAutofit/>
          </a:bodyPr>
          <a:lstStyle/>
          <a:p>
            <a:r>
              <a:rPr lang="en-US" b="1" dirty="0" smtClean="0"/>
              <a:t>Types of Casts –</a:t>
            </a:r>
          </a:p>
          <a:p>
            <a:pPr lvl="1"/>
            <a:r>
              <a:rPr lang="en-US" b="1" dirty="0" smtClean="0"/>
              <a:t>Cylinder Cast </a:t>
            </a:r>
            <a:r>
              <a:rPr lang="en-US" dirty="0" smtClean="0"/>
              <a:t>– The most common type. Encircles an arm or leg and leaves the toes or fingers exposed.  The cast extends from the joint above and below the affected bone.  This prevents movement in the injured area, thereby maintaining correct alignment during healing.  As healing progresses, the cast may be trimmed or shortened.</a:t>
            </a:r>
          </a:p>
          <a:p>
            <a:pPr lvl="1"/>
            <a:r>
              <a:rPr lang="en-US" b="1" dirty="0" smtClean="0"/>
              <a:t>Body Cast </a:t>
            </a:r>
            <a:r>
              <a:rPr lang="en-US" dirty="0" smtClean="0"/>
              <a:t>– The largest form of a cylinder cast and encircles the trunk of the body instead of an extremity.  It generally extends  from the nipple line to the hips.  For some clients with spinal problems, the body cast extends from the back of the head and chin areas to the hips, with modifications for exposing the arms.</a:t>
            </a:r>
          </a:p>
          <a:p>
            <a:pPr lvl="1"/>
            <a:r>
              <a:rPr lang="en-US" b="1" dirty="0" err="1" smtClean="0"/>
              <a:t>Bivalved</a:t>
            </a:r>
            <a:r>
              <a:rPr lang="en-US" b="1" dirty="0" smtClean="0"/>
              <a:t> Cast </a:t>
            </a:r>
            <a:r>
              <a:rPr lang="en-US" dirty="0" smtClean="0"/>
              <a:t>– A cast that is cut into two pieces lengthwise from either a body or a cylinder cast.  A bivalve cast on an extremity is created when;</a:t>
            </a:r>
          </a:p>
          <a:p>
            <a:pPr lvl="2"/>
            <a:r>
              <a:rPr lang="en-US" sz="1600" dirty="0" smtClean="0"/>
              <a:t>Swelling compresses tissue and interferes with circulation.</a:t>
            </a:r>
          </a:p>
          <a:p>
            <a:pPr lvl="2"/>
            <a:r>
              <a:rPr lang="en-US" sz="1600" dirty="0" smtClean="0"/>
              <a:t>The client is being weaned from the cast.</a:t>
            </a:r>
          </a:p>
          <a:p>
            <a:pPr lvl="2"/>
            <a:r>
              <a:rPr lang="en-US" sz="1600" dirty="0" smtClean="0"/>
              <a:t>A sharper X-Ray image is needed.</a:t>
            </a:r>
          </a:p>
          <a:p>
            <a:pPr lvl="2"/>
            <a:r>
              <a:rPr lang="en-US" sz="1600" dirty="0" smtClean="0"/>
              <a:t>Painful joints need to be immobilized temporarily for a client with arthritis.</a:t>
            </a:r>
            <a:endParaRPr lang="en-US" sz="1600" dirty="0"/>
          </a:p>
        </p:txBody>
      </p:sp>
    </p:spTree>
    <p:extLst>
      <p:ext uri="{BB962C8B-B14F-4D97-AF65-F5344CB8AC3E}">
        <p14:creationId xmlns:p14="http://schemas.microsoft.com/office/powerpoint/2010/main" val="2324067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Mechanical Immobilizing Devices</a:t>
            </a:r>
          </a:p>
        </p:txBody>
      </p:sp>
      <p:sp>
        <p:nvSpPr>
          <p:cNvPr id="3" name="Content Placeholder 2"/>
          <p:cNvSpPr>
            <a:spLocks noGrp="1"/>
          </p:cNvSpPr>
          <p:nvPr>
            <p:ph idx="1"/>
          </p:nvPr>
        </p:nvSpPr>
        <p:spPr>
          <a:xfrm>
            <a:off x="2589212" y="1384300"/>
            <a:ext cx="8915400" cy="5194300"/>
          </a:xfrm>
        </p:spPr>
        <p:txBody>
          <a:bodyPr/>
          <a:lstStyle/>
          <a:p>
            <a:pPr marL="0" indent="0">
              <a:buNone/>
            </a:pPr>
            <a:r>
              <a:rPr lang="en-US" sz="2400" dirty="0" smtClean="0"/>
              <a:t>Types of Casts </a:t>
            </a:r>
            <a:r>
              <a:rPr lang="en-US" dirty="0" smtClean="0"/>
              <a:t>– (continued); </a:t>
            </a:r>
          </a:p>
          <a:p>
            <a:pPr marL="0" indent="0">
              <a:buNone/>
            </a:pPr>
            <a:r>
              <a:rPr lang="en-US" dirty="0"/>
              <a:t>	</a:t>
            </a:r>
            <a:r>
              <a:rPr lang="en-US" dirty="0" smtClean="0"/>
              <a:t>S</a:t>
            </a:r>
            <a:r>
              <a:rPr lang="en-US" b="1" dirty="0" smtClean="0"/>
              <a:t>pica Cast </a:t>
            </a:r>
            <a:r>
              <a:rPr lang="en-US" dirty="0" smtClean="0"/>
              <a:t>– encircles one or both arms or legs and the chest or trunk.  It 		may have an abduction bar to help maintain the position of the repaired 	injury.  </a:t>
            </a:r>
          </a:p>
          <a:p>
            <a:pPr marL="0" indent="0">
              <a:buNone/>
            </a:pPr>
            <a:r>
              <a:rPr lang="en-US" dirty="0"/>
              <a:t>	</a:t>
            </a:r>
            <a:r>
              <a:rPr lang="en-US" dirty="0" smtClean="0"/>
              <a:t>When applied to the upper body; the cast is referred to as a </a:t>
            </a:r>
            <a:r>
              <a:rPr lang="en-US" b="1" dirty="0" smtClean="0"/>
              <a:t>shoulder 	</a:t>
            </a:r>
            <a:r>
              <a:rPr lang="en-US" b="1" dirty="0" err="1" smtClean="0"/>
              <a:t>spica</a:t>
            </a:r>
            <a:r>
              <a:rPr lang="en-US" b="1" dirty="0" smtClean="0"/>
              <a:t>. </a:t>
            </a:r>
            <a:r>
              <a:rPr lang="en-US" dirty="0" smtClean="0"/>
              <a:t>One applied to the lower extremities is a </a:t>
            </a:r>
            <a:r>
              <a:rPr lang="en-US" b="1" dirty="0" smtClean="0"/>
              <a:t>hip </a:t>
            </a:r>
            <a:r>
              <a:rPr lang="en-US" b="1" dirty="0" err="1" smtClean="0"/>
              <a:t>spica</a:t>
            </a:r>
            <a:r>
              <a:rPr lang="en-US" dirty="0" smtClean="0"/>
              <a:t>.</a:t>
            </a:r>
          </a:p>
          <a:p>
            <a:pPr marL="0" indent="0">
              <a:buNone/>
            </a:pPr>
            <a:r>
              <a:rPr lang="en-US" b="1" dirty="0"/>
              <a:t>	</a:t>
            </a:r>
            <a:r>
              <a:rPr lang="en-US" b="1" dirty="0" smtClean="0"/>
              <a:t>Spica Casts are; heavy, hot, cause frustration to the client due to severe 	restriction of movement.</a:t>
            </a:r>
          </a:p>
          <a:p>
            <a:pPr marL="0" indent="0">
              <a:buNone/>
            </a:pPr>
            <a:r>
              <a:rPr lang="en-US" b="1" dirty="0"/>
              <a:t>	</a:t>
            </a:r>
            <a:r>
              <a:rPr lang="en-US" b="1" dirty="0" smtClean="0"/>
              <a:t>NOTE: </a:t>
            </a:r>
            <a:r>
              <a:rPr lang="en-US" dirty="0" smtClean="0"/>
              <a:t>When applied to the lower extremities the </a:t>
            </a:r>
            <a:r>
              <a:rPr lang="en-US" dirty="0" err="1" smtClean="0"/>
              <a:t>spica</a:t>
            </a:r>
            <a:r>
              <a:rPr lang="en-US" dirty="0" smtClean="0"/>
              <a:t> cast is trimmed to 	the 	anal area to allow for elimination.   Clients in a hip </a:t>
            </a:r>
            <a:r>
              <a:rPr lang="en-US" dirty="0" err="1" smtClean="0"/>
              <a:t>spica</a:t>
            </a:r>
            <a:r>
              <a:rPr lang="en-US" dirty="0" smtClean="0"/>
              <a:t> cannot sit 	during 	elimination, so the nurse protects the cast with plastic wrap and 	assists the client with a fracture bedpan. </a:t>
            </a:r>
            <a:endParaRPr lang="en-US" b="1" dirty="0" smtClean="0"/>
          </a:p>
          <a:p>
            <a:pPr marL="0" indent="0">
              <a:buNone/>
            </a:pPr>
            <a:r>
              <a:rPr lang="en-US" b="1" dirty="0"/>
              <a:t>	</a:t>
            </a:r>
            <a:r>
              <a:rPr lang="en-US" b="1" dirty="0" smtClean="0"/>
              <a:t>	</a:t>
            </a:r>
            <a:endParaRPr lang="en-US" b="1" dirty="0"/>
          </a:p>
        </p:txBody>
      </p:sp>
    </p:spTree>
    <p:extLst>
      <p:ext uri="{BB962C8B-B14F-4D97-AF65-F5344CB8AC3E}">
        <p14:creationId xmlns:p14="http://schemas.microsoft.com/office/powerpoint/2010/main" val="1669923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Cast Application</a:t>
            </a:r>
            <a:endParaRPr lang="en-US" dirty="0"/>
          </a:p>
        </p:txBody>
      </p:sp>
      <p:sp>
        <p:nvSpPr>
          <p:cNvPr id="3" name="Content Placeholder 2"/>
          <p:cNvSpPr>
            <a:spLocks noGrp="1"/>
          </p:cNvSpPr>
          <p:nvPr>
            <p:ph idx="1"/>
          </p:nvPr>
        </p:nvSpPr>
        <p:spPr>
          <a:xfrm>
            <a:off x="2589212" y="1663700"/>
            <a:ext cx="8915400" cy="4247522"/>
          </a:xfrm>
        </p:spPr>
        <p:txBody>
          <a:bodyPr>
            <a:normAutofit/>
          </a:bodyPr>
          <a:lstStyle/>
          <a:p>
            <a:r>
              <a:rPr lang="en-US" sz="2800" dirty="0" smtClean="0"/>
              <a:t>Generally requires more than one person. </a:t>
            </a:r>
          </a:p>
          <a:p>
            <a:pPr lvl="1"/>
            <a:r>
              <a:rPr lang="en-US" sz="2800" dirty="0" smtClean="0"/>
              <a:t>The nurse;</a:t>
            </a:r>
          </a:p>
          <a:p>
            <a:pPr lvl="2"/>
            <a:r>
              <a:rPr lang="en-US" sz="2800" dirty="0" smtClean="0"/>
              <a:t>Prepares the client</a:t>
            </a:r>
          </a:p>
          <a:p>
            <a:pPr lvl="2"/>
            <a:r>
              <a:rPr lang="en-US" sz="2800" dirty="0" smtClean="0"/>
              <a:t>Assembles the Equipment</a:t>
            </a:r>
          </a:p>
          <a:p>
            <a:pPr lvl="2"/>
            <a:r>
              <a:rPr lang="en-US" sz="2800" dirty="0" smtClean="0"/>
              <a:t>Assists the physician during application</a:t>
            </a:r>
          </a:p>
          <a:p>
            <a:pPr lvl="2"/>
            <a:r>
              <a:rPr lang="en-US" sz="2800" dirty="0" smtClean="0"/>
              <a:t>Note; A light cured fiberglass cast requires exposure to an ultraviolet  light to harden the cast.</a:t>
            </a:r>
            <a:endParaRPr lang="en-US" sz="2800" dirty="0"/>
          </a:p>
        </p:txBody>
      </p:sp>
    </p:spTree>
    <p:extLst>
      <p:ext uri="{BB962C8B-B14F-4D97-AF65-F5344CB8AC3E}">
        <p14:creationId xmlns:p14="http://schemas.microsoft.com/office/powerpoint/2010/main" val="3535061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Cast Care</a:t>
            </a:r>
            <a:endParaRPr lang="en-US" dirty="0"/>
          </a:p>
        </p:txBody>
      </p:sp>
      <p:sp>
        <p:nvSpPr>
          <p:cNvPr id="3" name="Content Placeholder 2"/>
          <p:cNvSpPr>
            <a:spLocks noGrp="1"/>
          </p:cNvSpPr>
          <p:nvPr>
            <p:ph idx="1"/>
          </p:nvPr>
        </p:nvSpPr>
        <p:spPr>
          <a:xfrm>
            <a:off x="2589212" y="1485900"/>
            <a:ext cx="8915400" cy="4425322"/>
          </a:xfrm>
        </p:spPr>
        <p:txBody>
          <a:bodyPr/>
          <a:lstStyle/>
          <a:p>
            <a:r>
              <a:rPr lang="en-US" dirty="0" smtClean="0"/>
              <a:t>See Skill 25-3 Providing Basic Cast Care- page 577 </a:t>
            </a:r>
            <a:r>
              <a:rPr lang="en-US" dirty="0" err="1" smtClean="0"/>
              <a:t>Timby</a:t>
            </a:r>
            <a:r>
              <a:rPr lang="en-US" dirty="0" smtClean="0"/>
              <a:t> also see video provided.</a:t>
            </a:r>
          </a:p>
          <a:p>
            <a:pPr marL="457200" lvl="1" indent="0">
              <a:buNone/>
            </a:pPr>
            <a:r>
              <a:rPr lang="en-US" dirty="0">
                <a:hlinkClick r:id="rId2"/>
              </a:rPr>
              <a:t>https://</a:t>
            </a:r>
            <a:r>
              <a:rPr lang="en-US" dirty="0" smtClean="0">
                <a:hlinkClick r:id="rId2"/>
              </a:rPr>
              <a:t>www.youtube.com/watch?v=qL0nSVwy1pg</a:t>
            </a:r>
            <a:endParaRPr lang="en-US" dirty="0" smtClean="0"/>
          </a:p>
          <a:p>
            <a:pPr marL="457200" lvl="1" indent="0">
              <a:buNone/>
            </a:pPr>
            <a:endParaRPr lang="en-US" dirty="0"/>
          </a:p>
          <a:p>
            <a:pPr marL="457200" lvl="1" indent="0">
              <a:buNone/>
            </a:pPr>
            <a:r>
              <a:rPr lang="en-US" sz="2000" b="1" dirty="0" smtClean="0"/>
              <a:t>Compartment Syndrome – </a:t>
            </a:r>
            <a:r>
              <a:rPr lang="en-US" sz="2000" dirty="0" smtClean="0"/>
              <a:t>As the nurse it is essential to assess the presence and quality of pain in the area covered by the cast, especially if it is unrelieved by elevation, cold applications and analgesic mediations.  Unrelieved pain of increasing intensity suggests a complication known as “Compartment Syndrome.” Tis is caused by pressure due to swelling within the inelastic fascia that surrounds the muscles.</a:t>
            </a:r>
          </a:p>
          <a:p>
            <a:pPr marL="457200" lvl="1" indent="0">
              <a:buNone/>
            </a:pPr>
            <a:endParaRPr lang="en-US" dirty="0"/>
          </a:p>
        </p:txBody>
      </p:sp>
    </p:spTree>
    <p:extLst>
      <p:ext uri="{BB962C8B-B14F-4D97-AF65-F5344CB8AC3E}">
        <p14:creationId xmlns:p14="http://schemas.microsoft.com/office/powerpoint/2010/main" val="845622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Cast Removal</a:t>
            </a:r>
            <a:endParaRPr lang="en-US" dirty="0"/>
          </a:p>
        </p:txBody>
      </p:sp>
      <p:sp>
        <p:nvSpPr>
          <p:cNvPr id="3" name="Content Placeholder 2"/>
          <p:cNvSpPr>
            <a:spLocks noGrp="1"/>
          </p:cNvSpPr>
          <p:nvPr>
            <p:ph idx="1"/>
          </p:nvPr>
        </p:nvSpPr>
        <p:spPr>
          <a:xfrm>
            <a:off x="2589212" y="1282700"/>
            <a:ext cx="8915400" cy="4628522"/>
          </a:xfrm>
        </p:spPr>
        <p:txBody>
          <a:bodyPr>
            <a:normAutofit/>
          </a:bodyPr>
          <a:lstStyle/>
          <a:p>
            <a:r>
              <a:rPr lang="en-US" sz="2000" dirty="0" smtClean="0"/>
              <a:t>Casts are most often removed when they need to be changed and reapplied, or when the injury has healed. A cast is removed prematurely if complications develop.</a:t>
            </a:r>
          </a:p>
          <a:p>
            <a:r>
              <a:rPr lang="en-US" sz="2000" dirty="0" smtClean="0"/>
              <a:t>Most casts are removed with an electric cast cutter (an instrument that looks like a circular saw.) A cast cutter can cause anxiety with the client, but proper use leaves the skin intact.  A physician is trained in proper cast cutting techniques, medical assistants, physician assistants are also qualified to perform cast cutting. </a:t>
            </a:r>
          </a:p>
          <a:p>
            <a:r>
              <a:rPr lang="en-US" sz="2000" dirty="0" smtClean="0"/>
              <a:t>When the cast is removed it is normal to see the muscle has shrunk down due to inactivity and is weaker.  The joints may have limited ROM.  The skin may look pale and waxy and may contain dry, dead skin.  </a:t>
            </a:r>
            <a:endParaRPr lang="en-US" sz="2000" dirty="0"/>
          </a:p>
        </p:txBody>
      </p:sp>
    </p:spTree>
    <p:extLst>
      <p:ext uri="{BB962C8B-B14F-4D97-AF65-F5344CB8AC3E}">
        <p14:creationId xmlns:p14="http://schemas.microsoft.com/office/powerpoint/2010/main" val="587280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Traction</a:t>
            </a:r>
            <a:endParaRPr lang="en-US" dirty="0"/>
          </a:p>
        </p:txBody>
      </p:sp>
      <p:sp>
        <p:nvSpPr>
          <p:cNvPr id="3" name="Content Placeholder 2"/>
          <p:cNvSpPr>
            <a:spLocks noGrp="1"/>
          </p:cNvSpPr>
          <p:nvPr>
            <p:ph idx="1"/>
          </p:nvPr>
        </p:nvSpPr>
        <p:spPr>
          <a:xfrm>
            <a:off x="2589212" y="1473200"/>
            <a:ext cx="8915400" cy="5003800"/>
          </a:xfrm>
        </p:spPr>
        <p:txBody>
          <a:bodyPr/>
          <a:lstStyle/>
          <a:p>
            <a:r>
              <a:rPr lang="en-US" sz="2000" b="1" dirty="0" smtClean="0"/>
              <a:t>Traction</a:t>
            </a:r>
            <a:r>
              <a:rPr lang="en-US" sz="2000" dirty="0" smtClean="0"/>
              <a:t> is a pulling effect exerted on a part of the skeletal system.  It is a treatment measure for musculoskeletal trauma and disorders.  Traction is used to accomplish the following:</a:t>
            </a:r>
          </a:p>
          <a:p>
            <a:pPr lvl="1"/>
            <a:r>
              <a:rPr lang="en-US" sz="2000" dirty="0" smtClean="0"/>
              <a:t>Reduce muscle spasms</a:t>
            </a:r>
          </a:p>
          <a:p>
            <a:pPr lvl="1"/>
            <a:r>
              <a:rPr lang="en-US" sz="2000" dirty="0" smtClean="0"/>
              <a:t>Realign bones</a:t>
            </a:r>
          </a:p>
          <a:p>
            <a:pPr lvl="1"/>
            <a:r>
              <a:rPr lang="en-US" sz="2000" dirty="0" smtClean="0"/>
              <a:t>Relieve pain</a:t>
            </a:r>
          </a:p>
          <a:p>
            <a:pPr lvl="1"/>
            <a:r>
              <a:rPr lang="en-US" sz="2000" dirty="0" smtClean="0"/>
              <a:t>Prevent deformities</a:t>
            </a:r>
          </a:p>
          <a:p>
            <a:pPr lvl="2"/>
            <a:r>
              <a:rPr lang="en-US" sz="2000" b="1" dirty="0" smtClean="0"/>
              <a:t>NOTE</a:t>
            </a:r>
            <a:r>
              <a:rPr lang="en-US" sz="2000" dirty="0" smtClean="0"/>
              <a:t>: the pull of the traction generally is offset by the </a:t>
            </a:r>
            <a:r>
              <a:rPr lang="en-US" sz="2000" dirty="0" err="1" smtClean="0"/>
              <a:t>counterpull</a:t>
            </a:r>
            <a:r>
              <a:rPr lang="en-US" sz="2000" dirty="0" smtClean="0"/>
              <a:t> from the client’s own body weight.  EXCEPT for traction exerted with the hands, application of traction involves the use of weights connected to the client through a system of ropes, pulleys, slings, and other equipment.</a:t>
            </a:r>
          </a:p>
          <a:p>
            <a:pPr lvl="1"/>
            <a:endParaRPr lang="en-US" dirty="0"/>
          </a:p>
        </p:txBody>
      </p:sp>
    </p:spTree>
    <p:extLst>
      <p:ext uri="{BB962C8B-B14F-4D97-AF65-F5344CB8AC3E}">
        <p14:creationId xmlns:p14="http://schemas.microsoft.com/office/powerpoint/2010/main" val="1888025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Traction</a:t>
            </a:r>
            <a:endParaRPr lang="en-US" dirty="0"/>
          </a:p>
        </p:txBody>
      </p:sp>
      <p:sp>
        <p:nvSpPr>
          <p:cNvPr id="3" name="Content Placeholder 2"/>
          <p:cNvSpPr>
            <a:spLocks noGrp="1"/>
          </p:cNvSpPr>
          <p:nvPr>
            <p:ph idx="1"/>
          </p:nvPr>
        </p:nvSpPr>
        <p:spPr>
          <a:xfrm>
            <a:off x="2589212" y="1435100"/>
            <a:ext cx="8915400" cy="4476122"/>
          </a:xfrm>
        </p:spPr>
        <p:txBody>
          <a:bodyPr>
            <a:normAutofit lnSpcReduction="10000"/>
          </a:bodyPr>
          <a:lstStyle/>
          <a:p>
            <a:r>
              <a:rPr lang="en-US" b="1" dirty="0" smtClean="0"/>
              <a:t>Three Basic Types of Traction;</a:t>
            </a:r>
          </a:p>
          <a:p>
            <a:pPr lvl="1"/>
            <a:r>
              <a:rPr lang="en-US" sz="1800" b="1" dirty="0" smtClean="0"/>
              <a:t>Manual</a:t>
            </a:r>
            <a:r>
              <a:rPr lang="en-US" sz="1800" dirty="0" smtClean="0"/>
              <a:t>- Means pulling on the body using a person’s hands and muscular strength.  Most often used briefly to realign  (set) a broken bone.  Also, used to replace a dislocated bone into its original position.</a:t>
            </a:r>
          </a:p>
          <a:p>
            <a:pPr lvl="1"/>
            <a:r>
              <a:rPr lang="en-US" sz="1800" b="1" dirty="0" smtClean="0"/>
              <a:t>Skin</a:t>
            </a:r>
            <a:r>
              <a:rPr lang="en-US" sz="1800" dirty="0" smtClean="0"/>
              <a:t> -  A pulling effect on the skeletal system by applying devices to the skin, such as a pelvic belt and a cervical halter.  Other names for commonly used skin traction is called “Buck’s Traction” and “</a:t>
            </a:r>
            <a:r>
              <a:rPr lang="en-US" sz="1800" dirty="0" err="1" smtClean="0"/>
              <a:t>Russells</a:t>
            </a:r>
            <a:r>
              <a:rPr lang="en-US" sz="1800" dirty="0" smtClean="0"/>
              <a:t> Traction.”</a:t>
            </a:r>
          </a:p>
          <a:p>
            <a:pPr lvl="1"/>
            <a:r>
              <a:rPr lang="en-US" sz="1800" b="1" dirty="0" smtClean="0"/>
              <a:t>Skeletal </a:t>
            </a:r>
            <a:r>
              <a:rPr lang="en-US" sz="1800" dirty="0" smtClean="0"/>
              <a:t>– pull exerted directly on the skeletal system by attaching wires, pins, or togs into or through a bone.  Skeletal traction is applied continuously for an extended period to the skull, </a:t>
            </a:r>
            <a:r>
              <a:rPr lang="en-US" sz="1800" dirty="0" err="1" smtClean="0"/>
              <a:t>humerus</a:t>
            </a:r>
            <a:r>
              <a:rPr lang="en-US" sz="1800" dirty="0" smtClean="0"/>
              <a:t>, and femur.</a:t>
            </a:r>
          </a:p>
          <a:p>
            <a:pPr lvl="2"/>
            <a:r>
              <a:rPr lang="en-US" sz="1800" b="1" dirty="0" smtClean="0"/>
              <a:t>Traction Care- </a:t>
            </a:r>
            <a:r>
              <a:rPr lang="en-US" sz="1800" dirty="0" smtClean="0"/>
              <a:t>Regardless of the type of traction used, effectiveness depends on the application of certain principles during the client’s care. Review Principles for Maintaining Effective Traction (page 566 </a:t>
            </a:r>
            <a:r>
              <a:rPr lang="en-US" sz="1800" dirty="0" err="1" smtClean="0"/>
              <a:t>Timby</a:t>
            </a:r>
            <a:r>
              <a:rPr lang="en-US" sz="1800" dirty="0" smtClean="0"/>
              <a:t>).</a:t>
            </a:r>
            <a:endParaRPr lang="en-US" sz="1800" dirty="0"/>
          </a:p>
        </p:txBody>
      </p:sp>
    </p:spTree>
    <p:extLst>
      <p:ext uri="{BB962C8B-B14F-4D97-AF65-F5344CB8AC3E}">
        <p14:creationId xmlns:p14="http://schemas.microsoft.com/office/powerpoint/2010/main" val="321752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Mechanical Immobilization</a:t>
            </a:r>
            <a:endParaRPr lang="en-US" b="1" dirty="0"/>
          </a:p>
        </p:txBody>
      </p:sp>
      <p:sp>
        <p:nvSpPr>
          <p:cNvPr id="3" name="Content Placeholder 2"/>
          <p:cNvSpPr>
            <a:spLocks noGrp="1"/>
          </p:cNvSpPr>
          <p:nvPr>
            <p:ph idx="1"/>
          </p:nvPr>
        </p:nvSpPr>
        <p:spPr>
          <a:xfrm>
            <a:off x="2589212" y="1346200"/>
            <a:ext cx="8915400" cy="5156200"/>
          </a:xfrm>
        </p:spPr>
        <p:txBody>
          <a:bodyPr>
            <a:normAutofit/>
          </a:bodyPr>
          <a:lstStyle/>
          <a:p>
            <a:r>
              <a:rPr lang="en-US" sz="2400" b="1" dirty="0" smtClean="0"/>
              <a:t>Cause of physical immobility</a:t>
            </a:r>
          </a:p>
          <a:p>
            <a:pPr lvl="1"/>
            <a:r>
              <a:rPr lang="en-US" sz="2400" dirty="0" smtClean="0"/>
              <a:t>Debilitating conditions</a:t>
            </a:r>
          </a:p>
          <a:p>
            <a:pPr lvl="1"/>
            <a:r>
              <a:rPr lang="en-US" sz="2400" dirty="0" smtClean="0"/>
              <a:t>Traumatic Injury</a:t>
            </a:r>
          </a:p>
          <a:p>
            <a:pPr lvl="1"/>
            <a:r>
              <a:rPr lang="en-US" sz="2400" dirty="0" smtClean="0"/>
              <a:t>Treatment for a traumatic injury (use of slings, casts, traction, external fixators).</a:t>
            </a:r>
            <a:endParaRPr lang="en-US" sz="2400" dirty="0"/>
          </a:p>
          <a:p>
            <a:pPr lvl="3"/>
            <a:r>
              <a:rPr lang="en-US" sz="2400" b="1" dirty="0" smtClean="0"/>
              <a:t>Orthoses</a:t>
            </a:r>
            <a:r>
              <a:rPr lang="en-US" sz="2400" dirty="0" smtClean="0"/>
              <a:t>- Orthopedic devices which </a:t>
            </a:r>
            <a:r>
              <a:rPr lang="en-US" sz="2400" dirty="0"/>
              <a:t>s</a:t>
            </a:r>
            <a:r>
              <a:rPr lang="en-US" sz="2400" dirty="0" smtClean="0"/>
              <a:t>upport or align a body part and prevent or correct deformities.</a:t>
            </a:r>
          </a:p>
          <a:p>
            <a:pPr lvl="4"/>
            <a:r>
              <a:rPr lang="en-US" sz="2400" dirty="0" smtClean="0"/>
              <a:t>Splints</a:t>
            </a:r>
          </a:p>
          <a:p>
            <a:pPr lvl="4"/>
            <a:r>
              <a:rPr lang="en-US" sz="2400" dirty="0" smtClean="0"/>
              <a:t>Immobilizers</a:t>
            </a:r>
          </a:p>
          <a:p>
            <a:pPr lvl="4"/>
            <a:r>
              <a:rPr lang="en-US" sz="2400" dirty="0" smtClean="0"/>
              <a:t>Braces</a:t>
            </a:r>
          </a:p>
        </p:txBody>
      </p:sp>
    </p:spTree>
    <p:extLst>
      <p:ext uri="{BB962C8B-B14F-4D97-AF65-F5344CB8AC3E}">
        <p14:creationId xmlns:p14="http://schemas.microsoft.com/office/powerpoint/2010/main" val="3608415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Fixators</a:t>
            </a:r>
            <a:endParaRPr lang="en-US" dirty="0"/>
          </a:p>
        </p:txBody>
      </p:sp>
      <p:sp>
        <p:nvSpPr>
          <p:cNvPr id="3" name="Content Placeholder 2"/>
          <p:cNvSpPr>
            <a:spLocks noGrp="1"/>
          </p:cNvSpPr>
          <p:nvPr>
            <p:ph idx="1"/>
          </p:nvPr>
        </p:nvSpPr>
        <p:spPr/>
        <p:txBody>
          <a:bodyPr>
            <a:normAutofit/>
          </a:bodyPr>
          <a:lstStyle/>
          <a:p>
            <a:r>
              <a:rPr lang="en-US" sz="2400" dirty="0" smtClean="0"/>
              <a:t>A metal device inserted into and through one or more broken bones to stabilize fragments during healing.  Although the external fixator  immobilizes the area of injury, the client is encouraged to be active and mobile.</a:t>
            </a:r>
          </a:p>
          <a:p>
            <a:pPr lvl="1"/>
            <a:r>
              <a:rPr lang="en-US" sz="2400" dirty="0" smtClean="0"/>
              <a:t>Pin Site Care – is performed by the nurse. The is essential to prevent infection.  See figure 25-18. Insertion of pins impairs skin integrity and provides a port of entry for pathogens.</a:t>
            </a:r>
            <a:endParaRPr lang="en-US" sz="2400" dirty="0"/>
          </a:p>
        </p:txBody>
      </p:sp>
    </p:spTree>
    <p:extLst>
      <p:ext uri="{BB962C8B-B14F-4D97-AF65-F5344CB8AC3E}">
        <p14:creationId xmlns:p14="http://schemas.microsoft.com/office/powerpoint/2010/main" val="1134532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 Think, and Respond</a:t>
            </a:r>
            <a:endParaRPr lang="en-US" dirty="0"/>
          </a:p>
        </p:txBody>
      </p:sp>
      <p:sp>
        <p:nvSpPr>
          <p:cNvPr id="3" name="Content Placeholder 2"/>
          <p:cNvSpPr>
            <a:spLocks noGrp="1"/>
          </p:cNvSpPr>
          <p:nvPr>
            <p:ph idx="1"/>
          </p:nvPr>
        </p:nvSpPr>
        <p:spPr>
          <a:xfrm>
            <a:off x="2589212" y="1625600"/>
            <a:ext cx="8915400" cy="4285622"/>
          </a:xfrm>
        </p:spPr>
        <p:txBody>
          <a:bodyPr>
            <a:noAutofit/>
          </a:bodyPr>
          <a:lstStyle/>
          <a:p>
            <a:r>
              <a:rPr lang="en-US" sz="4000" dirty="0" smtClean="0"/>
              <a:t>A culture from a specimen taken at a pin site reveals that the pin site is infected with Staphylococcus Aureus.  What nursing actions are required for contact precautions to control transmission of the pathogen?</a:t>
            </a:r>
            <a:endParaRPr lang="en-US" sz="4000" dirty="0"/>
          </a:p>
        </p:txBody>
      </p:sp>
    </p:spTree>
    <p:extLst>
      <p:ext uri="{BB962C8B-B14F-4D97-AF65-F5344CB8AC3E}">
        <p14:creationId xmlns:p14="http://schemas.microsoft.com/office/powerpoint/2010/main" val="304839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Mechanical Immobilization</a:t>
            </a:r>
            <a:endParaRPr lang="en-US" dirty="0"/>
          </a:p>
        </p:txBody>
      </p:sp>
      <p:sp>
        <p:nvSpPr>
          <p:cNvPr id="3" name="Content Placeholder 2"/>
          <p:cNvSpPr>
            <a:spLocks noGrp="1"/>
          </p:cNvSpPr>
          <p:nvPr>
            <p:ph idx="1"/>
          </p:nvPr>
        </p:nvSpPr>
        <p:spPr>
          <a:xfrm>
            <a:off x="2589212" y="1524000"/>
            <a:ext cx="8915400" cy="4940300"/>
          </a:xfrm>
        </p:spPr>
        <p:txBody>
          <a:bodyPr>
            <a:noAutofit/>
          </a:bodyPr>
          <a:lstStyle/>
          <a:p>
            <a:r>
              <a:rPr lang="en-US" sz="2200" dirty="0" smtClean="0"/>
              <a:t>Most clients who require mechanical immobilization have suffered trauma to the musculoskeletal system.  These injuries require time to heal often resulting in inactivity to restore the damaged structures.</a:t>
            </a:r>
          </a:p>
          <a:p>
            <a:r>
              <a:rPr lang="en-US" sz="2200" dirty="0" smtClean="0"/>
              <a:t>Mechanical Immobilization of a body part accomplishes:</a:t>
            </a:r>
          </a:p>
          <a:p>
            <a:pPr lvl="1"/>
            <a:r>
              <a:rPr lang="en-US" sz="2200" dirty="0" smtClean="0"/>
              <a:t>Relief of pain</a:t>
            </a:r>
          </a:p>
          <a:p>
            <a:pPr lvl="1"/>
            <a:r>
              <a:rPr lang="en-US" sz="2200" dirty="0" smtClean="0"/>
              <a:t>Supports and aligns skeletal injuries</a:t>
            </a:r>
          </a:p>
          <a:p>
            <a:pPr lvl="1"/>
            <a:r>
              <a:rPr lang="en-US" sz="2200" dirty="0" smtClean="0"/>
              <a:t>Restricts movement while injuries heal</a:t>
            </a:r>
          </a:p>
          <a:p>
            <a:pPr lvl="1"/>
            <a:r>
              <a:rPr lang="en-US" sz="2200" dirty="0" smtClean="0"/>
              <a:t>Maintains a functional position until healing is complete</a:t>
            </a:r>
          </a:p>
          <a:p>
            <a:pPr lvl="1"/>
            <a:r>
              <a:rPr lang="en-US" sz="2200" dirty="0" smtClean="0"/>
              <a:t>Allows activity while restricting movement of an injured area</a:t>
            </a:r>
          </a:p>
          <a:p>
            <a:pPr lvl="1"/>
            <a:r>
              <a:rPr lang="en-US" sz="2200" dirty="0" smtClean="0"/>
              <a:t>Prevents further structural damage and deformity.</a:t>
            </a:r>
            <a:endParaRPr lang="en-US" sz="2200" dirty="0"/>
          </a:p>
        </p:txBody>
      </p:sp>
    </p:spTree>
    <p:extLst>
      <p:ext uri="{BB962C8B-B14F-4D97-AF65-F5344CB8AC3E}">
        <p14:creationId xmlns:p14="http://schemas.microsoft.com/office/powerpoint/2010/main" val="4157465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p:txBody>
          <a:bodyPr>
            <a:noAutofit/>
          </a:bodyPr>
          <a:lstStyle/>
          <a:p>
            <a:r>
              <a:rPr lang="en-US" sz="2400" dirty="0" smtClean="0"/>
              <a:t>The use of various immobilizing devices can achieve therapeutic benefits.  </a:t>
            </a:r>
          </a:p>
          <a:p>
            <a:pPr lvl="1"/>
            <a:r>
              <a:rPr lang="en-US" sz="2400" dirty="0" smtClean="0"/>
              <a:t>Examples include;</a:t>
            </a:r>
          </a:p>
          <a:p>
            <a:pPr lvl="2"/>
            <a:r>
              <a:rPr lang="en-US" sz="2400" dirty="0" smtClean="0"/>
              <a:t>Splints</a:t>
            </a:r>
          </a:p>
          <a:p>
            <a:pPr lvl="2"/>
            <a:r>
              <a:rPr lang="en-US" sz="2400" dirty="0" smtClean="0"/>
              <a:t>Slings</a:t>
            </a:r>
          </a:p>
          <a:p>
            <a:pPr lvl="2"/>
            <a:r>
              <a:rPr lang="en-US" sz="2400" dirty="0" smtClean="0"/>
              <a:t>Braces</a:t>
            </a:r>
          </a:p>
          <a:p>
            <a:pPr lvl="2"/>
            <a:r>
              <a:rPr lang="en-US" sz="2400" dirty="0" smtClean="0"/>
              <a:t>Casts</a:t>
            </a:r>
          </a:p>
          <a:p>
            <a:pPr lvl="2"/>
            <a:r>
              <a:rPr lang="en-US" sz="2400" dirty="0" smtClean="0"/>
              <a:t>Traction</a:t>
            </a:r>
            <a:endParaRPr lang="en-US" sz="2400" dirty="0"/>
          </a:p>
        </p:txBody>
      </p:sp>
    </p:spTree>
    <p:extLst>
      <p:ext uri="{BB962C8B-B14F-4D97-AF65-F5344CB8AC3E}">
        <p14:creationId xmlns:p14="http://schemas.microsoft.com/office/powerpoint/2010/main" val="282097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a:xfrm>
            <a:off x="2589212" y="1485900"/>
            <a:ext cx="8915400" cy="4425322"/>
          </a:xfrm>
        </p:spPr>
        <p:txBody>
          <a:bodyPr/>
          <a:lstStyle/>
          <a:p>
            <a:r>
              <a:rPr lang="en-US" b="1" dirty="0" smtClean="0"/>
              <a:t>Splints</a:t>
            </a:r>
            <a:r>
              <a:rPr lang="en-US" dirty="0" smtClean="0"/>
              <a:t>- A device used to immobilize and protect an injured body part.  Splints are used before or instead of casts or traction.</a:t>
            </a:r>
          </a:p>
          <a:p>
            <a:pPr lvl="1"/>
            <a:r>
              <a:rPr lang="en-US" b="1" dirty="0" smtClean="0"/>
              <a:t>Emergency Splint- </a:t>
            </a:r>
            <a:r>
              <a:rPr lang="en-US" dirty="0" smtClean="0"/>
              <a:t>Applied as a First-aid measure for suspected sprains or fractures.</a:t>
            </a:r>
          </a:p>
          <a:p>
            <a:pPr lvl="1"/>
            <a:r>
              <a:rPr lang="en-US" b="1" dirty="0" smtClean="0"/>
              <a:t>Commercial Splints- </a:t>
            </a:r>
            <a:r>
              <a:rPr lang="en-US" dirty="0" smtClean="0"/>
              <a:t>More effective than improvised splints.  They are available in various designs depending on the injury.  Examples include; inflatable splints, traction splints, (short term use) immobilizers, molded splints,(Long-term use) and cervical collars. </a:t>
            </a:r>
          </a:p>
          <a:p>
            <a:pPr lvl="1"/>
            <a:r>
              <a:rPr lang="en-US" b="1" dirty="0" smtClean="0"/>
              <a:t>Inflatable Splints- </a:t>
            </a:r>
            <a:r>
              <a:rPr lang="en-US" dirty="0" smtClean="0"/>
              <a:t>also called “pneumatic splints” are immobilizing devices that become rigid when filled with air.  In addition to limiting motion, they also control bleeding, and swelling.  The injured body part is inserted into the deflated splint.  When the air is infused, the splint molds to the contour of the injured part, preventing movement.  These splints are used most often in first-aid.  The injury should be examined and treated soon after the application of the splint. </a:t>
            </a:r>
            <a:endParaRPr lang="en-US" dirty="0"/>
          </a:p>
        </p:txBody>
      </p:sp>
    </p:spTree>
    <p:extLst>
      <p:ext uri="{BB962C8B-B14F-4D97-AF65-F5344CB8AC3E}">
        <p14:creationId xmlns:p14="http://schemas.microsoft.com/office/powerpoint/2010/main" val="2992217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a:xfrm>
            <a:off x="2589212" y="1270000"/>
            <a:ext cx="8915400" cy="5372100"/>
          </a:xfrm>
        </p:spPr>
        <p:txBody>
          <a:bodyPr>
            <a:noAutofit/>
          </a:bodyPr>
          <a:lstStyle/>
          <a:p>
            <a:r>
              <a:rPr lang="en-US" b="1" dirty="0" smtClean="0"/>
              <a:t>Traction Splints- </a:t>
            </a:r>
            <a:r>
              <a:rPr lang="en-US" dirty="0" smtClean="0"/>
              <a:t>metal devices that immobilize and pull on contracted muscles.  They are not as easy to apply as inflatable splints.  One example is a </a:t>
            </a:r>
            <a:r>
              <a:rPr lang="en-US" b="1" dirty="0" smtClean="0"/>
              <a:t>Thomas Splint</a:t>
            </a:r>
            <a:r>
              <a:rPr lang="en-US" dirty="0" smtClean="0"/>
              <a:t>, which requires special training on its application to prevent additional injuries.  This type of splint may be used to suspend a leg in traction.</a:t>
            </a:r>
          </a:p>
          <a:p>
            <a:r>
              <a:rPr lang="en-US" b="1" dirty="0" smtClean="0"/>
              <a:t>Immobilizers-</a:t>
            </a:r>
            <a:r>
              <a:rPr lang="en-US" dirty="0" smtClean="0"/>
              <a:t> Commercial splints made from cloth and foam and held in place by adjustable hook and loop tape such as Velcro straps.  They are removed during brief periods such as for hygiene, and dressing.</a:t>
            </a:r>
          </a:p>
          <a:p>
            <a:r>
              <a:rPr lang="en-US" b="1" dirty="0" smtClean="0"/>
              <a:t>Molded Splints- </a:t>
            </a:r>
            <a:r>
              <a:rPr lang="en-US" dirty="0" smtClean="0"/>
              <a:t>orthotic devices made of rigid materials and are used for chronic injuries accompanied by inflammation.  These types of splints provide support and limit movement to prevent further damage.  They also, maintain the body part in a functional position to prevent contractures and muscle atrophy during immobility.  They may be used for clients with repetitive motion disorder such as </a:t>
            </a:r>
          </a:p>
          <a:p>
            <a:pPr lvl="1"/>
            <a:r>
              <a:rPr lang="en-US" sz="1800" dirty="0" smtClean="0"/>
              <a:t>Carpal Tunnel</a:t>
            </a:r>
          </a:p>
          <a:p>
            <a:pPr lvl="1"/>
            <a:r>
              <a:rPr lang="en-US" sz="1800" dirty="0" smtClean="0"/>
              <a:t>Plantar Fasciitis</a:t>
            </a:r>
          </a:p>
          <a:p>
            <a:pPr lvl="1"/>
            <a:r>
              <a:rPr lang="en-US" sz="1800" dirty="0" smtClean="0"/>
              <a:t>Achilles tendonitis</a:t>
            </a:r>
            <a:endParaRPr lang="en-US" sz="1800" dirty="0"/>
          </a:p>
        </p:txBody>
      </p:sp>
    </p:spTree>
    <p:extLst>
      <p:ext uri="{BB962C8B-B14F-4D97-AF65-F5344CB8AC3E}">
        <p14:creationId xmlns:p14="http://schemas.microsoft.com/office/powerpoint/2010/main" val="293418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a:xfrm>
            <a:off x="2589212" y="1473200"/>
            <a:ext cx="8915400" cy="4927600"/>
          </a:xfrm>
        </p:spPr>
        <p:txBody>
          <a:bodyPr>
            <a:noAutofit/>
          </a:bodyPr>
          <a:lstStyle/>
          <a:p>
            <a:r>
              <a:rPr lang="en-US" sz="2000" b="1" dirty="0" smtClean="0"/>
              <a:t>Cervical Collars- </a:t>
            </a:r>
            <a:r>
              <a:rPr lang="en-US" sz="2000" dirty="0" smtClean="0"/>
              <a:t>a foam or rigid </a:t>
            </a:r>
            <a:r>
              <a:rPr lang="en-US" sz="2000" dirty="0" smtClean="0"/>
              <a:t>splint placed  around the neck.  It is used to treat athletic neck injuries and other trauma that results in a neck sprain or strain.  </a:t>
            </a:r>
          </a:p>
          <a:p>
            <a:r>
              <a:rPr lang="en-US" sz="2000" dirty="0" smtClean="0"/>
              <a:t>Neck strain or sprain is sometimes referred to as “</a:t>
            </a:r>
            <a:r>
              <a:rPr lang="en-US" sz="2000" b="1" dirty="0" smtClean="0"/>
              <a:t>whiplash</a:t>
            </a:r>
            <a:r>
              <a:rPr lang="en-US" sz="2000" dirty="0" smtClean="0"/>
              <a:t>” or “</a:t>
            </a:r>
            <a:r>
              <a:rPr lang="en-US" sz="2000" b="1" dirty="0" smtClean="0"/>
              <a:t>whiplash injury</a:t>
            </a:r>
            <a:r>
              <a:rPr lang="en-US" sz="2000" dirty="0" smtClean="0"/>
              <a:t>.” Neck injuries are typically more painful the day after the trauma.</a:t>
            </a:r>
          </a:p>
          <a:p>
            <a:pPr lvl="1"/>
            <a:r>
              <a:rPr lang="en-US" sz="2000" dirty="0" smtClean="0"/>
              <a:t>Whiplash has decreased primarily for two reasons:</a:t>
            </a:r>
          </a:p>
          <a:p>
            <a:pPr lvl="2"/>
            <a:r>
              <a:rPr lang="en-US" sz="2000" dirty="0" smtClean="0"/>
              <a:t>Improved athletic protective equipment</a:t>
            </a:r>
          </a:p>
          <a:p>
            <a:pPr lvl="2"/>
            <a:r>
              <a:rPr lang="en-US" sz="2000" dirty="0" smtClean="0"/>
              <a:t>Use of shoulder harnesses and neck supports in automobiles</a:t>
            </a:r>
          </a:p>
          <a:p>
            <a:pPr lvl="3"/>
            <a:r>
              <a:rPr lang="en-US" sz="2000" dirty="0" smtClean="0"/>
              <a:t>When a neck injury is mild or moderate, a foam collar with a </a:t>
            </a:r>
            <a:r>
              <a:rPr lang="en-US" sz="2000" dirty="0" err="1" smtClean="0"/>
              <a:t>stockinette</a:t>
            </a:r>
            <a:r>
              <a:rPr lang="en-US" sz="2000" dirty="0" smtClean="0"/>
              <a:t> is used.  For more serious injuries, a rigid splint made from polyurethane is used to control neck motion and support the head, reducing its load bearing force on the cervical spine.</a:t>
            </a:r>
            <a:endParaRPr lang="en-US" sz="2000" dirty="0"/>
          </a:p>
        </p:txBody>
      </p:sp>
    </p:spTree>
    <p:extLst>
      <p:ext uri="{BB962C8B-B14F-4D97-AF65-F5344CB8AC3E}">
        <p14:creationId xmlns:p14="http://schemas.microsoft.com/office/powerpoint/2010/main" val="3912069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a:xfrm>
            <a:off x="2589212" y="1384300"/>
            <a:ext cx="8915400" cy="5270500"/>
          </a:xfrm>
        </p:spPr>
        <p:txBody>
          <a:bodyPr>
            <a:normAutofit/>
          </a:bodyPr>
          <a:lstStyle/>
          <a:p>
            <a:r>
              <a:rPr lang="en-US" sz="2000" dirty="0" smtClean="0"/>
              <a:t>To determine the proper collar size’</a:t>
            </a:r>
          </a:p>
          <a:p>
            <a:pPr lvl="1"/>
            <a:r>
              <a:rPr lang="en-US" sz="2000" dirty="0" smtClean="0"/>
              <a:t>Measure the neck circumference and the distance between the shoulder and the chin.</a:t>
            </a:r>
          </a:p>
          <a:p>
            <a:pPr lvl="1"/>
            <a:r>
              <a:rPr lang="en-US" sz="2000" dirty="0" smtClean="0"/>
              <a:t>Compare the measurements with the size guide prepared by the manufacturer of the collar.</a:t>
            </a:r>
          </a:p>
          <a:p>
            <a:pPr lvl="1"/>
            <a:r>
              <a:rPr lang="en-US" sz="2000" dirty="0" smtClean="0"/>
              <a:t>When applying a cervical collar the head is placed in a neutral position.  The front of the collar is positioned well beneath the chin and slid upward until the chin is well supported.   The opening of the collar is centered at the back of the neck.  Straps are used to secure the collar in place. </a:t>
            </a:r>
          </a:p>
          <a:p>
            <a:pPr lvl="1"/>
            <a:r>
              <a:rPr lang="en-US" sz="2000" dirty="0" smtClean="0"/>
              <a:t>Clients wear the collar almost continuously, typically for 10 days to two weeks.  They are removed to do gentle ROM neck exercises. The sooner the client performs the exercises the sooner revascularization/recovery occur.  Prolonged dependence on the collar can lead to permanent neck stiffness.</a:t>
            </a:r>
            <a:endParaRPr lang="en-US" sz="2000" dirty="0"/>
          </a:p>
        </p:txBody>
      </p:sp>
    </p:spTree>
    <p:extLst>
      <p:ext uri="{BB962C8B-B14F-4D97-AF65-F5344CB8AC3E}">
        <p14:creationId xmlns:p14="http://schemas.microsoft.com/office/powerpoint/2010/main" val="4067332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Immobilizing Devices</a:t>
            </a:r>
            <a:endParaRPr lang="en-US" dirty="0"/>
          </a:p>
        </p:txBody>
      </p:sp>
      <p:sp>
        <p:nvSpPr>
          <p:cNvPr id="3" name="Content Placeholder 2"/>
          <p:cNvSpPr>
            <a:spLocks noGrp="1"/>
          </p:cNvSpPr>
          <p:nvPr>
            <p:ph idx="1"/>
          </p:nvPr>
        </p:nvSpPr>
        <p:spPr>
          <a:xfrm>
            <a:off x="2589212" y="1295400"/>
            <a:ext cx="8915400" cy="4615822"/>
          </a:xfrm>
        </p:spPr>
        <p:txBody>
          <a:bodyPr>
            <a:noAutofit/>
          </a:bodyPr>
          <a:lstStyle/>
          <a:p>
            <a:r>
              <a:rPr lang="en-US" sz="2000" dirty="0" smtClean="0"/>
              <a:t>During recovery of a neck injury, the nurse assesses the client’s neuromuscular status by having the client perform movements that correlate with muscular functions controlled by cervical spine and peripheral nerve roots.  If neuromuscular function is intact, the client can do the following:</a:t>
            </a:r>
          </a:p>
          <a:p>
            <a:pPr lvl="1"/>
            <a:r>
              <a:rPr lang="en-US" sz="2000" dirty="0" smtClean="0"/>
              <a:t>Elevate both shoulders</a:t>
            </a:r>
          </a:p>
          <a:p>
            <a:pPr lvl="1"/>
            <a:r>
              <a:rPr lang="en-US" sz="2000" dirty="0" smtClean="0"/>
              <a:t>Flex and extend the elbows and wrists</a:t>
            </a:r>
          </a:p>
          <a:p>
            <a:pPr lvl="1"/>
            <a:r>
              <a:rPr lang="en-US" sz="2000" dirty="0" smtClean="0"/>
              <a:t>Generate a strong hand grip</a:t>
            </a:r>
          </a:p>
          <a:p>
            <a:pPr lvl="1"/>
            <a:r>
              <a:rPr lang="en-US" sz="2000" dirty="0" smtClean="0"/>
              <a:t>Spread fingers</a:t>
            </a:r>
          </a:p>
          <a:p>
            <a:pPr lvl="1"/>
            <a:r>
              <a:rPr lang="en-US" sz="2000" dirty="0" smtClean="0"/>
              <a:t>Touch the thumb to the little finger on each hand.</a:t>
            </a:r>
          </a:p>
          <a:p>
            <a:pPr lvl="2"/>
            <a:r>
              <a:rPr lang="en-US" sz="2000" dirty="0" smtClean="0"/>
              <a:t>NOTE: The nurse then will document and communicate this information to the physician any difference in strength or movement on one side or the other.</a:t>
            </a:r>
            <a:endParaRPr lang="en-US" sz="2000" dirty="0"/>
          </a:p>
        </p:txBody>
      </p:sp>
    </p:spTree>
    <p:extLst>
      <p:ext uri="{BB962C8B-B14F-4D97-AF65-F5344CB8AC3E}">
        <p14:creationId xmlns:p14="http://schemas.microsoft.com/office/powerpoint/2010/main" val="424528041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292</TotalTime>
  <Words>1998</Words>
  <Application>Microsoft Office PowerPoint</Application>
  <PresentationFormat>Widescreen</PresentationFormat>
  <Paragraphs>129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Wisp</vt:lpstr>
      <vt:lpstr>Mechanical Immobilization</vt:lpstr>
      <vt:lpstr>Mechanical Immobilization</vt:lpstr>
      <vt:lpstr>Purposes of Mechanical Immobilization</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Mechanical Immobilizing Devices</vt:lpstr>
      <vt:lpstr>Cast Application</vt:lpstr>
      <vt:lpstr>Cast Care</vt:lpstr>
      <vt:lpstr>Cast Removal</vt:lpstr>
      <vt:lpstr>Traction</vt:lpstr>
      <vt:lpstr>Types of Traction</vt:lpstr>
      <vt:lpstr>External Fixators</vt:lpstr>
      <vt:lpstr>Stop, Think, and Respond</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35</cp:revision>
  <dcterms:created xsi:type="dcterms:W3CDTF">2017-11-29T15:05:55Z</dcterms:created>
  <dcterms:modified xsi:type="dcterms:W3CDTF">2017-12-04T15:08:06Z</dcterms:modified>
</cp:coreProperties>
</file>