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44"/>
  </p:handoutMasterIdLst>
  <p:sldIdLst>
    <p:sldId id="256" r:id="rId2"/>
    <p:sldId id="257" r:id="rId3"/>
    <p:sldId id="258" r:id="rId4"/>
    <p:sldId id="259" r:id="rId5"/>
    <p:sldId id="260" r:id="rId6"/>
    <p:sldId id="261" r:id="rId7"/>
    <p:sldId id="263" r:id="rId8"/>
    <p:sldId id="264" r:id="rId9"/>
    <p:sldId id="265" r:id="rId10"/>
    <p:sldId id="262" r:id="rId11"/>
    <p:sldId id="266" r:id="rId12"/>
    <p:sldId id="267" r:id="rId13"/>
    <p:sldId id="268" r:id="rId14"/>
    <p:sldId id="269" r:id="rId15"/>
    <p:sldId id="270" r:id="rId16"/>
    <p:sldId id="271" r:id="rId17"/>
    <p:sldId id="272" r:id="rId18"/>
    <p:sldId id="273" r:id="rId19"/>
    <p:sldId id="275" r:id="rId20"/>
    <p:sldId id="274" r:id="rId21"/>
    <p:sldId id="276" r:id="rId22"/>
    <p:sldId id="278" r:id="rId23"/>
    <p:sldId id="277" r:id="rId24"/>
    <p:sldId id="279" r:id="rId25"/>
    <p:sldId id="280" r:id="rId26"/>
    <p:sldId id="281" r:id="rId27"/>
    <p:sldId id="282" r:id="rId28"/>
    <p:sldId id="283" r:id="rId29"/>
    <p:sldId id="284" r:id="rId30"/>
    <p:sldId id="285" r:id="rId31"/>
    <p:sldId id="288" r:id="rId32"/>
    <p:sldId id="289" r:id="rId33"/>
    <p:sldId id="290" r:id="rId34"/>
    <p:sldId id="300" r:id="rId35"/>
    <p:sldId id="291" r:id="rId36"/>
    <p:sldId id="292" r:id="rId37"/>
    <p:sldId id="294" r:id="rId38"/>
    <p:sldId id="295" r:id="rId39"/>
    <p:sldId id="296" r:id="rId40"/>
    <p:sldId id="297" r:id="rId41"/>
    <p:sldId id="298" r:id="rId42"/>
    <p:sldId id="299" r:id="rId4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4" autoAdjust="0"/>
    <p:restoredTop sz="94660"/>
  </p:normalViewPr>
  <p:slideViewPr>
    <p:cSldViewPr snapToGrid="0">
      <p:cViewPr varScale="1">
        <p:scale>
          <a:sx n="75" d="100"/>
          <a:sy n="75" d="100"/>
        </p:scale>
        <p:origin x="47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6B7A01A-40A4-4CFC-A80C-24EB4808CAE2}" type="datetimeFigureOut">
              <a:rPr lang="en-US" smtClean="0"/>
              <a:t>3/21/2019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0464339-13B1-4DA5-8D37-207A54DFC1E5}" type="slidenum">
              <a:rPr lang="en-US" smtClean="0"/>
              <a:t>‹#›</a:t>
            </a:fld>
            <a:endParaRPr lang="en-US"/>
          </a:p>
        </p:txBody>
      </p:sp>
    </p:spTree>
    <p:extLst>
      <p:ext uri="{BB962C8B-B14F-4D97-AF65-F5344CB8AC3E}">
        <p14:creationId xmlns:p14="http://schemas.microsoft.com/office/powerpoint/2010/main" val="367705935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3/21/2019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bing.com/videos/search?q=youtube+insulin+pump+use&amp;qpvt=youtube+insulin+pump+use&amp;view=detail&amp;mid=11281CE476C768E652E711281CE476C768E652E7&amp;&amp;FORM=VDRVRV"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youtube.com/watch?v=2YaB9crnPdU"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youtube.com/watch?v=QrSJTjNJR6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youtube.com/watch?v=uZOrP_NcjpU"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youtube.com/watch?v=BlWcyoU5Rk8"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youtube.com/watch?v=IPp28ZGgobw"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F-dGbIuxI6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Parenteral Medications</a:t>
            </a:r>
            <a:endParaRPr lang="en-US" dirty="0"/>
          </a:p>
        </p:txBody>
      </p:sp>
      <p:sp>
        <p:nvSpPr>
          <p:cNvPr id="3" name="Subtitle 2"/>
          <p:cNvSpPr>
            <a:spLocks noGrp="1"/>
          </p:cNvSpPr>
          <p:nvPr>
            <p:ph type="subTitle" idx="1"/>
          </p:nvPr>
        </p:nvSpPr>
        <p:spPr/>
        <p:txBody>
          <a:bodyPr/>
          <a:lstStyle/>
          <a:p>
            <a:r>
              <a:rPr lang="en-US" dirty="0" smtClean="0"/>
              <a:t>Karen Malt, MSN, RN</a:t>
            </a:r>
            <a:endParaRPr lang="en-US" dirty="0"/>
          </a:p>
        </p:txBody>
      </p:sp>
    </p:spTree>
    <p:extLst>
      <p:ext uri="{BB962C8B-B14F-4D97-AF65-F5344CB8AC3E}">
        <p14:creationId xmlns:p14="http://schemas.microsoft.com/office/powerpoint/2010/main" val="41325977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Preparation</a:t>
            </a:r>
            <a:endParaRPr lang="en-US" dirty="0"/>
          </a:p>
        </p:txBody>
      </p:sp>
      <p:sp>
        <p:nvSpPr>
          <p:cNvPr id="3" name="Content Placeholder 2"/>
          <p:cNvSpPr>
            <a:spLocks noGrp="1"/>
          </p:cNvSpPr>
          <p:nvPr>
            <p:ph idx="1"/>
          </p:nvPr>
        </p:nvSpPr>
        <p:spPr>
          <a:xfrm>
            <a:off x="2589212" y="1295400"/>
            <a:ext cx="8915400" cy="5232400"/>
          </a:xfrm>
        </p:spPr>
        <p:txBody>
          <a:bodyPr/>
          <a:lstStyle/>
          <a:p>
            <a:r>
              <a:rPr lang="en-US" sz="2400" b="1" dirty="0" smtClean="0"/>
              <a:t>Withdrawing medication from an ampule or a vial or assembling a pre-filled syringe cartridge.</a:t>
            </a:r>
          </a:p>
          <a:p>
            <a:pPr lvl="1"/>
            <a:r>
              <a:rPr lang="en-US" b="1" dirty="0" smtClean="0"/>
              <a:t>Ampule</a:t>
            </a:r>
            <a:r>
              <a:rPr lang="en-US" dirty="0" smtClean="0"/>
              <a:t>- A sealed glass drug container. This type of container must be broken to withdraw the medication.  A filter needle must be used to withdraw the drug.</a:t>
            </a:r>
          </a:p>
          <a:p>
            <a:pPr lvl="1"/>
            <a:r>
              <a:rPr lang="en-US" b="1" dirty="0" smtClean="0"/>
              <a:t>Vials</a:t>
            </a:r>
            <a:r>
              <a:rPr lang="en-US" dirty="0" smtClean="0"/>
              <a:t>- A glass or plastic container of parenteral medication with a self- sealing rubber stopper must be pierced with a needle or a needleless adapter to remove medication. The amount of drug in the vial may be single dose or have multiple doses. Sometimes these drugs are in powder form and must be </a:t>
            </a:r>
            <a:r>
              <a:rPr lang="en-US" b="1" dirty="0" smtClean="0"/>
              <a:t>reconstituted. </a:t>
            </a:r>
          </a:p>
          <a:p>
            <a:pPr lvl="2"/>
            <a:r>
              <a:rPr lang="en-US" b="1" dirty="0" smtClean="0"/>
              <a:t>Reconstitution- </a:t>
            </a:r>
          </a:p>
          <a:p>
            <a:pPr lvl="3"/>
            <a:r>
              <a:rPr lang="en-US" b="1" dirty="0" smtClean="0"/>
              <a:t>The type of diluent used</a:t>
            </a:r>
          </a:p>
          <a:p>
            <a:pPr lvl="3"/>
            <a:r>
              <a:rPr lang="en-US" b="1" dirty="0" smtClean="0"/>
              <a:t>The amount of diluent to add</a:t>
            </a:r>
          </a:p>
          <a:p>
            <a:pPr lvl="3"/>
            <a:r>
              <a:rPr lang="en-US" b="1" dirty="0" smtClean="0"/>
              <a:t>The dosage per volume after reconstitution</a:t>
            </a:r>
          </a:p>
          <a:p>
            <a:pPr lvl="3"/>
            <a:r>
              <a:rPr lang="en-US" b="1" dirty="0" smtClean="0"/>
              <a:t>Directions for storing the drug</a:t>
            </a:r>
          </a:p>
          <a:p>
            <a:pPr lvl="3"/>
            <a:r>
              <a:rPr lang="en-US" b="1" dirty="0" smtClean="0"/>
              <a:t>If the medication can be used for more than one dose, the preparer writes the date, time, and initials on the vial label.  </a:t>
            </a:r>
          </a:p>
          <a:p>
            <a:pPr lvl="3"/>
            <a:endParaRPr lang="en-US" b="1" dirty="0"/>
          </a:p>
        </p:txBody>
      </p:sp>
    </p:spTree>
    <p:extLst>
      <p:ext uri="{BB962C8B-B14F-4D97-AF65-F5344CB8AC3E}">
        <p14:creationId xmlns:p14="http://schemas.microsoft.com/office/powerpoint/2010/main" val="3950912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Withdrawing Medication</a:t>
            </a:r>
            <a:endParaRPr lang="en-US" dirty="0"/>
          </a:p>
        </p:txBody>
      </p:sp>
      <p:sp>
        <p:nvSpPr>
          <p:cNvPr id="3" name="Content Placeholder 2"/>
          <p:cNvSpPr>
            <a:spLocks noGrp="1"/>
          </p:cNvSpPr>
          <p:nvPr>
            <p:ph idx="1"/>
          </p:nvPr>
        </p:nvSpPr>
        <p:spPr/>
        <p:txBody>
          <a:bodyPr/>
          <a:lstStyle/>
          <a:p>
            <a:r>
              <a:rPr lang="en-US" dirty="0" smtClean="0"/>
              <a:t>Timby, page 799 and 800 </a:t>
            </a:r>
            <a:endParaRPr lang="en-US" dirty="0"/>
          </a:p>
        </p:txBody>
      </p:sp>
      <p:pic>
        <p:nvPicPr>
          <p:cNvPr id="4" name="Picture 3"/>
          <p:cNvPicPr>
            <a:picLocks noChangeAspect="1"/>
          </p:cNvPicPr>
          <p:nvPr/>
        </p:nvPicPr>
        <p:blipFill>
          <a:blip r:embed="rId2"/>
          <a:stretch>
            <a:fillRect/>
          </a:stretch>
        </p:blipFill>
        <p:spPr>
          <a:xfrm>
            <a:off x="4622800" y="2917825"/>
            <a:ext cx="4572000" cy="2571750"/>
          </a:xfrm>
          <a:prstGeom prst="rect">
            <a:avLst/>
          </a:prstGeom>
        </p:spPr>
      </p:pic>
    </p:spTree>
    <p:extLst>
      <p:ext uri="{BB962C8B-B14F-4D97-AF65-F5344CB8AC3E}">
        <p14:creationId xmlns:p14="http://schemas.microsoft.com/office/powerpoint/2010/main" val="2457233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Pre-filled Cartridges</a:t>
            </a:r>
            <a:endParaRPr lang="en-US" dirty="0"/>
          </a:p>
        </p:txBody>
      </p:sp>
      <p:sp>
        <p:nvSpPr>
          <p:cNvPr id="3" name="Content Placeholder 2"/>
          <p:cNvSpPr>
            <a:spLocks noGrp="1"/>
          </p:cNvSpPr>
          <p:nvPr>
            <p:ph idx="1"/>
          </p:nvPr>
        </p:nvSpPr>
        <p:spPr/>
        <p:txBody>
          <a:bodyPr/>
          <a:lstStyle/>
          <a:p>
            <a:r>
              <a:rPr lang="en-US" dirty="0" smtClean="0"/>
              <a:t>A sealed glass cylinder of parenteral medication.</a:t>
            </a:r>
            <a:endParaRPr lang="en-US" dirty="0"/>
          </a:p>
        </p:txBody>
      </p:sp>
      <p:pic>
        <p:nvPicPr>
          <p:cNvPr id="4" name="Picture 3"/>
          <p:cNvPicPr>
            <a:picLocks noChangeAspect="1"/>
          </p:cNvPicPr>
          <p:nvPr/>
        </p:nvPicPr>
        <p:blipFill>
          <a:blip r:embed="rId2"/>
          <a:stretch>
            <a:fillRect/>
          </a:stretch>
        </p:blipFill>
        <p:spPr>
          <a:xfrm>
            <a:off x="4737100" y="3048000"/>
            <a:ext cx="6121400" cy="3109912"/>
          </a:xfrm>
          <a:prstGeom prst="rect">
            <a:avLst/>
          </a:prstGeom>
        </p:spPr>
      </p:pic>
    </p:spTree>
    <p:extLst>
      <p:ext uri="{BB962C8B-B14F-4D97-AF65-F5344CB8AC3E}">
        <p14:creationId xmlns:p14="http://schemas.microsoft.com/office/powerpoint/2010/main" val="2036478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Combining Medications in One Syringe</a:t>
            </a:r>
            <a:endParaRPr lang="en-US" dirty="0"/>
          </a:p>
        </p:txBody>
      </p:sp>
      <p:sp>
        <p:nvSpPr>
          <p:cNvPr id="3" name="Content Placeholder 2"/>
          <p:cNvSpPr>
            <a:spLocks noGrp="1"/>
          </p:cNvSpPr>
          <p:nvPr>
            <p:ph idx="1"/>
          </p:nvPr>
        </p:nvSpPr>
        <p:spPr/>
        <p:txBody>
          <a:bodyPr>
            <a:noAutofit/>
          </a:bodyPr>
          <a:lstStyle/>
          <a:p>
            <a:r>
              <a:rPr lang="en-US" sz="2400" b="1" dirty="0" smtClean="0"/>
              <a:t>Sometimes it is necessary to combine more than one drug in a syringe.</a:t>
            </a:r>
          </a:p>
          <a:p>
            <a:pPr lvl="1"/>
            <a:r>
              <a:rPr lang="en-US" sz="2400" b="1" dirty="0" smtClean="0"/>
              <a:t>Exact amounts must be withdrawn from each container precisely, because there is no way of removing one without the other once in the syringe.  </a:t>
            </a:r>
          </a:p>
          <a:p>
            <a:pPr lvl="1"/>
            <a:r>
              <a:rPr lang="en-US" sz="2400" b="1" dirty="0" smtClean="0"/>
              <a:t>Before mixing any drugs together the nurse must check for drug compatibility to ensure there will be no chemical interaction when combined. The chemical reaction will often create a precipitate (liquid that contains solid particles.)</a:t>
            </a:r>
            <a:endParaRPr lang="en-US" sz="2400" b="1" dirty="0"/>
          </a:p>
        </p:txBody>
      </p:sp>
    </p:spTree>
    <p:extLst>
      <p:ext uri="{BB962C8B-B14F-4D97-AF65-F5344CB8AC3E}">
        <p14:creationId xmlns:p14="http://schemas.microsoft.com/office/powerpoint/2010/main" val="3673325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Injection Routes</a:t>
            </a:r>
            <a:endParaRPr lang="en-US" dirty="0"/>
          </a:p>
        </p:txBody>
      </p:sp>
      <p:sp>
        <p:nvSpPr>
          <p:cNvPr id="3" name="Content Placeholder 2"/>
          <p:cNvSpPr>
            <a:spLocks noGrp="1"/>
          </p:cNvSpPr>
          <p:nvPr>
            <p:ph idx="1"/>
          </p:nvPr>
        </p:nvSpPr>
        <p:spPr>
          <a:xfrm>
            <a:off x="2589212" y="1371600"/>
            <a:ext cx="8915400" cy="5168900"/>
          </a:xfrm>
        </p:spPr>
        <p:txBody>
          <a:bodyPr>
            <a:normAutofit/>
          </a:bodyPr>
          <a:lstStyle/>
          <a:p>
            <a:r>
              <a:rPr lang="en-US" sz="3200" b="1" dirty="0" smtClean="0"/>
              <a:t>Four Injection Routes</a:t>
            </a:r>
          </a:p>
          <a:p>
            <a:pPr lvl="1"/>
            <a:r>
              <a:rPr lang="en-US" sz="3200" b="1" u="sng" dirty="0" smtClean="0"/>
              <a:t>Intradermal</a:t>
            </a:r>
            <a:r>
              <a:rPr lang="en-US" sz="3200" b="1" dirty="0" smtClean="0"/>
              <a:t>- between the layers of the skin</a:t>
            </a:r>
          </a:p>
          <a:p>
            <a:pPr lvl="1"/>
            <a:r>
              <a:rPr lang="en-US" sz="3200" b="1" u="sng" dirty="0" smtClean="0"/>
              <a:t>Subcutaneous</a:t>
            </a:r>
            <a:r>
              <a:rPr lang="en-US" sz="3200" b="1" dirty="0" smtClean="0"/>
              <a:t> – beneath the skin, but above the muscle</a:t>
            </a:r>
          </a:p>
          <a:p>
            <a:pPr lvl="1"/>
            <a:r>
              <a:rPr lang="en-US" sz="3200" b="1" u="sng" dirty="0" smtClean="0"/>
              <a:t>Intramuscular</a:t>
            </a:r>
            <a:r>
              <a:rPr lang="en-US" sz="3200" b="1" dirty="0" smtClean="0"/>
              <a:t>- injection in the muscle tissue</a:t>
            </a:r>
          </a:p>
          <a:p>
            <a:pPr lvl="1"/>
            <a:r>
              <a:rPr lang="en-US" sz="3200" b="1" u="sng" dirty="0" smtClean="0"/>
              <a:t>Intravenous</a:t>
            </a:r>
            <a:r>
              <a:rPr lang="en-US" sz="3200" b="1" dirty="0" smtClean="0"/>
              <a:t>- injection into the vein</a:t>
            </a:r>
          </a:p>
          <a:p>
            <a:pPr lvl="2"/>
            <a:r>
              <a:rPr lang="en-US" sz="3200" b="1" dirty="0" smtClean="0"/>
              <a:t>See Figure 34-10 in the textbook</a:t>
            </a:r>
            <a:endParaRPr lang="en-US" sz="3200" b="1" dirty="0"/>
          </a:p>
        </p:txBody>
      </p:sp>
    </p:spTree>
    <p:extLst>
      <p:ext uri="{BB962C8B-B14F-4D97-AF65-F5344CB8AC3E}">
        <p14:creationId xmlns:p14="http://schemas.microsoft.com/office/powerpoint/2010/main" val="3885675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Intradermal Injections</a:t>
            </a:r>
            <a:endParaRPr lang="en-US" dirty="0"/>
          </a:p>
        </p:txBody>
      </p:sp>
      <p:sp>
        <p:nvSpPr>
          <p:cNvPr id="3" name="Content Placeholder 2"/>
          <p:cNvSpPr>
            <a:spLocks noGrp="1"/>
          </p:cNvSpPr>
          <p:nvPr>
            <p:ph idx="1"/>
          </p:nvPr>
        </p:nvSpPr>
        <p:spPr>
          <a:xfrm>
            <a:off x="2589212" y="1460500"/>
            <a:ext cx="8915400" cy="5181600"/>
          </a:xfrm>
        </p:spPr>
        <p:txBody>
          <a:bodyPr>
            <a:normAutofit/>
          </a:bodyPr>
          <a:lstStyle/>
          <a:p>
            <a:r>
              <a:rPr lang="en-US" sz="2000" dirty="0" smtClean="0"/>
              <a:t>Intradermal injections are used for diagnostic purposes.</a:t>
            </a:r>
          </a:p>
          <a:p>
            <a:pPr lvl="1"/>
            <a:r>
              <a:rPr lang="en-US" sz="2000" dirty="0" smtClean="0"/>
              <a:t>Example : Tuberculin Test and Allergy Testing Small volumes are used such as 0.01 to 0.05 mL.</a:t>
            </a:r>
          </a:p>
          <a:p>
            <a:pPr lvl="1"/>
            <a:r>
              <a:rPr lang="en-US" sz="2000" dirty="0" smtClean="0"/>
              <a:t>Injection Sites; </a:t>
            </a:r>
          </a:p>
          <a:p>
            <a:pPr lvl="2"/>
            <a:r>
              <a:rPr lang="en-US" sz="2000" dirty="0" smtClean="0"/>
              <a:t>Inner aspect of the arm, back, posterior arm, upper chest.</a:t>
            </a:r>
          </a:p>
          <a:p>
            <a:pPr lvl="1"/>
            <a:r>
              <a:rPr lang="en-US" sz="2000" dirty="0" smtClean="0"/>
              <a:t>Injection Equipment</a:t>
            </a:r>
          </a:p>
          <a:p>
            <a:pPr lvl="2"/>
            <a:r>
              <a:rPr lang="en-US" sz="2000" dirty="0" smtClean="0"/>
              <a:t>Tuberculin syringe holds 1 mL of fluid and is calibrated in 0.01mL increments. A 25 – 27 gauge needle measuring ½ inch in length is commonly used.</a:t>
            </a:r>
          </a:p>
          <a:p>
            <a:pPr marL="914400" lvl="2" indent="0">
              <a:buNone/>
            </a:pPr>
            <a:r>
              <a:rPr lang="en-US" sz="2000" dirty="0" smtClean="0"/>
              <a:t>Injection Technique – When giving an intradermal injection, the nurse instills the mediation shallowly at a 10 to 15 degree angle of entry.</a:t>
            </a:r>
          </a:p>
          <a:p>
            <a:pPr marL="914400" lvl="2" indent="0">
              <a:buNone/>
            </a:pPr>
            <a:r>
              <a:rPr lang="en-US" sz="2000" dirty="0" smtClean="0"/>
              <a:t>See Diagram Timby page 802 Intradermal Injection sites</a:t>
            </a:r>
          </a:p>
        </p:txBody>
      </p:sp>
    </p:spTree>
    <p:extLst>
      <p:ext uri="{BB962C8B-B14F-4D97-AF65-F5344CB8AC3E}">
        <p14:creationId xmlns:p14="http://schemas.microsoft.com/office/powerpoint/2010/main" val="2682683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Thinking</a:t>
            </a:r>
            <a:endParaRPr lang="en-US" dirty="0"/>
          </a:p>
        </p:txBody>
      </p:sp>
      <p:sp>
        <p:nvSpPr>
          <p:cNvPr id="3" name="Content Placeholder 2"/>
          <p:cNvSpPr>
            <a:spLocks noGrp="1"/>
          </p:cNvSpPr>
          <p:nvPr>
            <p:ph idx="1"/>
          </p:nvPr>
        </p:nvSpPr>
        <p:spPr/>
        <p:txBody>
          <a:bodyPr>
            <a:normAutofit/>
          </a:bodyPr>
          <a:lstStyle/>
          <a:p>
            <a:r>
              <a:rPr lang="en-US" sz="3600" dirty="0" smtClean="0"/>
              <a:t>What actions would be necessary if a client displays signs and symptoms of an allergic reaction to an agent given intradermally?</a:t>
            </a:r>
            <a:endParaRPr lang="en-US" sz="3600" dirty="0"/>
          </a:p>
        </p:txBody>
      </p:sp>
    </p:spTree>
    <p:extLst>
      <p:ext uri="{BB962C8B-B14F-4D97-AF65-F5344CB8AC3E}">
        <p14:creationId xmlns:p14="http://schemas.microsoft.com/office/powerpoint/2010/main" val="7651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Subcutaneous Injections</a:t>
            </a:r>
            <a:endParaRPr lang="en-US" dirty="0"/>
          </a:p>
        </p:txBody>
      </p:sp>
      <p:sp>
        <p:nvSpPr>
          <p:cNvPr id="3" name="Content Placeholder 2"/>
          <p:cNvSpPr>
            <a:spLocks noGrp="1"/>
          </p:cNvSpPr>
          <p:nvPr>
            <p:ph idx="1"/>
          </p:nvPr>
        </p:nvSpPr>
        <p:spPr>
          <a:xfrm>
            <a:off x="2589212" y="1308100"/>
            <a:ext cx="8915400" cy="5181600"/>
          </a:xfrm>
        </p:spPr>
        <p:txBody>
          <a:bodyPr>
            <a:normAutofit/>
          </a:bodyPr>
          <a:lstStyle/>
          <a:p>
            <a:r>
              <a:rPr lang="en-US" sz="2000" dirty="0" smtClean="0"/>
              <a:t>Subcutaneous injections are administered more deeply than an intradermal injection.  Mediation is instilled between the skin and the muscle and absorbed fairly rapidly: Medications usually begin acting within 15-30 minutes of administration. The volume to be administered is usually up to 1mL.  The subcutaneous route is commonly used for insulin and heparin.</a:t>
            </a:r>
          </a:p>
          <a:p>
            <a:r>
              <a:rPr lang="en-US" sz="2000" dirty="0" smtClean="0"/>
              <a:t>Injection Sites:</a:t>
            </a:r>
          </a:p>
          <a:p>
            <a:pPr lvl="1"/>
            <a:r>
              <a:rPr lang="en-US" sz="2000" dirty="0" smtClean="0"/>
              <a:t>See Figure 34-13 in Timby.  The rate of absorption site from fastest to slowest; </a:t>
            </a:r>
          </a:p>
          <a:p>
            <a:pPr lvl="2"/>
            <a:r>
              <a:rPr lang="en-US" sz="2000" dirty="0" smtClean="0"/>
              <a:t>Abdomen, outer back area of the upper arm, the outer areas of the thigh, “wallet” area of the buttocks. According to Morris (2014) exercising these areas after injection can increase blood flow and hasten drug absorption from those areas.</a:t>
            </a:r>
            <a:endParaRPr lang="en-US" sz="2000" dirty="0"/>
          </a:p>
        </p:txBody>
      </p:sp>
    </p:spTree>
    <p:extLst>
      <p:ext uri="{BB962C8B-B14F-4D97-AF65-F5344CB8AC3E}">
        <p14:creationId xmlns:p14="http://schemas.microsoft.com/office/powerpoint/2010/main" val="4163396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Insulin Injection Sites</a:t>
            </a:r>
            <a:endParaRPr lang="en-US" dirty="0"/>
          </a:p>
        </p:txBody>
      </p:sp>
      <p:sp>
        <p:nvSpPr>
          <p:cNvPr id="3" name="Content Placeholder 2"/>
          <p:cNvSpPr>
            <a:spLocks noGrp="1"/>
          </p:cNvSpPr>
          <p:nvPr>
            <p:ph idx="1"/>
          </p:nvPr>
        </p:nvSpPr>
        <p:spPr>
          <a:xfrm>
            <a:off x="2589212" y="1155700"/>
            <a:ext cx="8915400" cy="5702300"/>
          </a:xfrm>
        </p:spPr>
        <p:txBody>
          <a:bodyPr>
            <a:normAutofit/>
          </a:bodyPr>
          <a:lstStyle/>
          <a:p>
            <a:r>
              <a:rPr lang="en-US" sz="2000" b="1" dirty="0" smtClean="0"/>
              <a:t>The preferred site for giving a SC injection of Insulin is in the abdomen.  Rotating within one injection site, preferably the abdomen, is preferable, rather than rotating to a different area with each injection.  When the abdominal site is used, insulin is absorbed at </a:t>
            </a:r>
            <a:r>
              <a:rPr lang="en-US" sz="2000" b="1" smtClean="0"/>
              <a:t>a </a:t>
            </a:r>
            <a:r>
              <a:rPr lang="en-US" sz="2000" b="1" smtClean="0"/>
              <a:t>more </a:t>
            </a:r>
            <a:r>
              <a:rPr lang="en-US" sz="2000" b="1" dirty="0" smtClean="0"/>
              <a:t>consistent rate.  Rotating sites prevents tissue injury. When rotating within one injection site, keep injections an inch or a finger width apart from previous site.  Also, avoid a two inch central area around the umbilicus.</a:t>
            </a:r>
          </a:p>
          <a:p>
            <a:r>
              <a:rPr lang="en-US" sz="2000" b="1" dirty="0" smtClean="0"/>
              <a:t>Injection Equipment- </a:t>
            </a:r>
          </a:p>
          <a:p>
            <a:pPr lvl="1"/>
            <a:r>
              <a:rPr lang="en-US" sz="2000" b="1" dirty="0" smtClean="0"/>
              <a:t>Insulin Syringe or pre-filled cartridge. 25 gauge needle commonly used. Needle lengths can vary from 1/2 to 5/8 inches.</a:t>
            </a:r>
          </a:p>
          <a:p>
            <a:pPr lvl="1"/>
            <a:r>
              <a:rPr lang="en-US" sz="2000" b="1" dirty="0" smtClean="0"/>
              <a:t>Injection Techniques- </a:t>
            </a:r>
          </a:p>
          <a:p>
            <a:pPr lvl="2"/>
            <a:r>
              <a:rPr lang="en-US" sz="2000" b="1" dirty="0" smtClean="0"/>
              <a:t>Normal sized or obese client with 2 inch tissue fold inject at 90 degree angle.</a:t>
            </a:r>
          </a:p>
          <a:p>
            <a:pPr lvl="2"/>
            <a:r>
              <a:rPr lang="en-US" sz="2000" b="1" dirty="0" smtClean="0"/>
              <a:t>Thin clients who have a one inch fold of tissue, insert the needle at a 45 degree angle.</a:t>
            </a:r>
          </a:p>
          <a:p>
            <a:pPr marL="457200" lvl="1" indent="0">
              <a:buNone/>
            </a:pPr>
            <a:endParaRPr lang="en-US" dirty="0"/>
          </a:p>
        </p:txBody>
      </p:sp>
    </p:spTree>
    <p:extLst>
      <p:ext uri="{BB962C8B-B14F-4D97-AF65-F5344CB8AC3E}">
        <p14:creationId xmlns:p14="http://schemas.microsoft.com/office/powerpoint/2010/main" val="1187797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Insulin Injection (continued)</a:t>
            </a:r>
            <a:endParaRPr lang="en-US" dirty="0"/>
          </a:p>
        </p:txBody>
      </p:sp>
      <p:sp>
        <p:nvSpPr>
          <p:cNvPr id="3" name="Content Placeholder 2"/>
          <p:cNvSpPr>
            <a:spLocks noGrp="1"/>
          </p:cNvSpPr>
          <p:nvPr>
            <p:ph idx="1"/>
          </p:nvPr>
        </p:nvSpPr>
        <p:spPr>
          <a:xfrm>
            <a:off x="2589212" y="1498600"/>
            <a:ext cx="8915400" cy="4412622"/>
          </a:xfrm>
        </p:spPr>
        <p:txBody>
          <a:bodyPr/>
          <a:lstStyle/>
          <a:p>
            <a:r>
              <a:rPr lang="en-US" sz="2800" b="1" dirty="0" smtClean="0"/>
              <a:t>NOTE: </a:t>
            </a:r>
            <a:r>
              <a:rPr lang="en-US" sz="2400" dirty="0" smtClean="0"/>
              <a:t>When administering Insulin, the tissue is usually “bunched” between the thumb and fingers to avoid injecting into the muscle.  Bunching is NOT necessary when using an insulin pen, because the needle that is used is only 5mm long and very unlikely to enter muscle.</a:t>
            </a:r>
          </a:p>
          <a:p>
            <a:endParaRPr lang="en-US" sz="2400" dirty="0"/>
          </a:p>
        </p:txBody>
      </p:sp>
      <p:pic>
        <p:nvPicPr>
          <p:cNvPr id="4" name="Picture 3"/>
          <p:cNvPicPr>
            <a:picLocks noChangeAspect="1"/>
          </p:cNvPicPr>
          <p:nvPr/>
        </p:nvPicPr>
        <p:blipFill>
          <a:blip r:embed="rId2"/>
          <a:stretch>
            <a:fillRect/>
          </a:stretch>
        </p:blipFill>
        <p:spPr>
          <a:xfrm>
            <a:off x="5105400" y="4000500"/>
            <a:ext cx="4705350" cy="2300287"/>
          </a:xfrm>
          <a:prstGeom prst="rect">
            <a:avLst/>
          </a:prstGeom>
        </p:spPr>
      </p:pic>
    </p:spTree>
    <p:extLst>
      <p:ext uri="{BB962C8B-B14F-4D97-AF65-F5344CB8AC3E}">
        <p14:creationId xmlns:p14="http://schemas.microsoft.com/office/powerpoint/2010/main" val="2614360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Parenteral Route</a:t>
            </a:r>
            <a:r>
              <a:rPr lang="en-US" dirty="0" smtClean="0"/>
              <a:t>- commonly used when referring to medication given by injection.</a:t>
            </a:r>
            <a:endParaRPr lang="en-US" dirty="0"/>
          </a:p>
        </p:txBody>
      </p:sp>
      <p:sp>
        <p:nvSpPr>
          <p:cNvPr id="3" name="Content Placeholder 2"/>
          <p:cNvSpPr>
            <a:spLocks noGrp="1"/>
          </p:cNvSpPr>
          <p:nvPr>
            <p:ph idx="1"/>
          </p:nvPr>
        </p:nvSpPr>
        <p:spPr>
          <a:xfrm>
            <a:off x="2589212" y="2133600"/>
            <a:ext cx="8915400" cy="4406900"/>
          </a:xfrm>
        </p:spPr>
        <p:txBody>
          <a:bodyPr/>
          <a:lstStyle/>
          <a:p>
            <a:r>
              <a:rPr lang="en-US" dirty="0" smtClean="0"/>
              <a:t>When the parenteral route is used the filtering effects of the liver does not occur.  Therefore, more active drug will be in the circulation and the intended adverse effects may be more pronounced. (Older adults and children should be watched closely for adverse dug effects.)</a:t>
            </a:r>
          </a:p>
          <a:p>
            <a:r>
              <a:rPr lang="en-US" dirty="0" smtClean="0"/>
              <a:t>The equipment needed to administer parenteral drugs consists of a </a:t>
            </a:r>
            <a:r>
              <a:rPr lang="en-US" b="1" dirty="0" smtClean="0"/>
              <a:t>syringe</a:t>
            </a:r>
            <a:r>
              <a:rPr lang="en-US" dirty="0" smtClean="0"/>
              <a:t> and a </a:t>
            </a:r>
            <a:r>
              <a:rPr lang="en-US" b="1" dirty="0" smtClean="0"/>
              <a:t>needle</a:t>
            </a:r>
            <a:r>
              <a:rPr lang="en-US" dirty="0" smtClean="0"/>
              <a:t>.</a:t>
            </a:r>
          </a:p>
          <a:p>
            <a:pPr marL="0" indent="0">
              <a:buNone/>
            </a:pPr>
            <a:endParaRPr lang="en-US" dirty="0" smtClean="0"/>
          </a:p>
          <a:p>
            <a:pPr lvl="1"/>
            <a:r>
              <a:rPr lang="en-US" sz="1800" b="1" u="sng" dirty="0" smtClean="0"/>
              <a:t>Parts of a syringe;</a:t>
            </a:r>
          </a:p>
          <a:p>
            <a:pPr lvl="2"/>
            <a:r>
              <a:rPr lang="en-US" sz="1800" b="1" dirty="0" smtClean="0"/>
              <a:t>Plunger- withdraw and instill medication</a:t>
            </a:r>
          </a:p>
          <a:p>
            <a:pPr lvl="2"/>
            <a:r>
              <a:rPr lang="en-US" sz="1800" b="1" dirty="0" smtClean="0"/>
              <a:t>Barrel- Holds the medication</a:t>
            </a:r>
          </a:p>
          <a:p>
            <a:pPr lvl="2"/>
            <a:r>
              <a:rPr lang="en-US" sz="1800" b="1" dirty="0" smtClean="0"/>
              <a:t>Tip- Attaches to the needle</a:t>
            </a:r>
          </a:p>
          <a:p>
            <a:pPr lvl="3"/>
            <a:r>
              <a:rPr lang="en-US" sz="1600" b="1" dirty="0" smtClean="0"/>
              <a:t>Syringes are calibrated in mL (milliliter), cc (cubic centimeter), U (units).</a:t>
            </a:r>
            <a:endParaRPr lang="en-US" sz="16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2312" y="3729997"/>
            <a:ext cx="3381375" cy="2409825"/>
          </a:xfrm>
          <a:prstGeom prst="rect">
            <a:avLst/>
          </a:prstGeom>
        </p:spPr>
      </p:pic>
    </p:spTree>
    <p:extLst>
      <p:ext uri="{BB962C8B-B14F-4D97-AF65-F5344CB8AC3E}">
        <p14:creationId xmlns:p14="http://schemas.microsoft.com/office/powerpoint/2010/main" val="17940635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Pharmacy Considerations</a:t>
            </a:r>
            <a:endParaRPr lang="en-US" dirty="0"/>
          </a:p>
        </p:txBody>
      </p:sp>
      <p:sp>
        <p:nvSpPr>
          <p:cNvPr id="3" name="Content Placeholder 2"/>
          <p:cNvSpPr>
            <a:spLocks noGrp="1"/>
          </p:cNvSpPr>
          <p:nvPr>
            <p:ph idx="1"/>
          </p:nvPr>
        </p:nvSpPr>
        <p:spPr/>
        <p:txBody>
          <a:bodyPr>
            <a:normAutofit fontScale="92500"/>
          </a:bodyPr>
          <a:lstStyle/>
          <a:p>
            <a:r>
              <a:rPr lang="en-US" sz="4800" dirty="0" smtClean="0"/>
              <a:t>Subcutaneous medications (other than insulin) should </a:t>
            </a:r>
            <a:r>
              <a:rPr lang="en-US" sz="4800" b="1" dirty="0" smtClean="0"/>
              <a:t>NEVER</a:t>
            </a:r>
            <a:r>
              <a:rPr lang="en-US" sz="4800" dirty="0" smtClean="0"/>
              <a:t> be given using an Insulin Syringe. Insulin Syringes are calibrated for insulin only.</a:t>
            </a:r>
          </a:p>
          <a:p>
            <a:endParaRPr lang="en-US" dirty="0"/>
          </a:p>
        </p:txBody>
      </p:sp>
    </p:spTree>
    <p:extLst>
      <p:ext uri="{BB962C8B-B14F-4D97-AF65-F5344CB8AC3E}">
        <p14:creationId xmlns:p14="http://schemas.microsoft.com/office/powerpoint/2010/main" val="2840904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Administering Insulin</a:t>
            </a:r>
            <a:endParaRPr lang="en-US" dirty="0"/>
          </a:p>
        </p:txBody>
      </p:sp>
      <p:sp>
        <p:nvSpPr>
          <p:cNvPr id="3" name="Content Placeholder 2"/>
          <p:cNvSpPr>
            <a:spLocks noGrp="1"/>
          </p:cNvSpPr>
          <p:nvPr>
            <p:ph idx="1"/>
          </p:nvPr>
        </p:nvSpPr>
        <p:spPr/>
        <p:txBody>
          <a:bodyPr>
            <a:normAutofit/>
          </a:bodyPr>
          <a:lstStyle/>
          <a:p>
            <a:r>
              <a:rPr lang="en-US" sz="2000" dirty="0" smtClean="0"/>
              <a:t>The most common route of administration of insulin is SC or IV injection.  </a:t>
            </a:r>
          </a:p>
          <a:p>
            <a:pPr lvl="1"/>
            <a:r>
              <a:rPr lang="en-US" sz="2000" dirty="0" smtClean="0"/>
              <a:t>Injectable Insulin is prescribed in units; a special syringe called an insulin syringe is used. The standard dosage strength of insulin is 100 units/mL.  </a:t>
            </a:r>
          </a:p>
          <a:p>
            <a:pPr lvl="2"/>
            <a:r>
              <a:rPr lang="en-US" sz="2000" b="1" dirty="0" smtClean="0"/>
              <a:t>Low Dose Insulin Syringe- </a:t>
            </a:r>
            <a:r>
              <a:rPr lang="en-US" sz="2000" dirty="0" smtClean="0"/>
              <a:t>Holds insulin doses of 30 – 50 units or less.</a:t>
            </a:r>
          </a:p>
          <a:p>
            <a:pPr lvl="2"/>
            <a:r>
              <a:rPr lang="en-US" sz="2000" b="1" dirty="0" smtClean="0"/>
              <a:t>Standard Insulin Syringe </a:t>
            </a:r>
            <a:r>
              <a:rPr lang="en-US" sz="2000" dirty="0" smtClean="0"/>
              <a:t>– Holds up to 100 units of insulin.</a:t>
            </a:r>
            <a:endParaRPr lang="en-US" sz="2000" dirty="0"/>
          </a:p>
        </p:txBody>
      </p:sp>
    </p:spTree>
    <p:extLst>
      <p:ext uri="{BB962C8B-B14F-4D97-AF65-F5344CB8AC3E}">
        <p14:creationId xmlns:p14="http://schemas.microsoft.com/office/powerpoint/2010/main" val="942950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Insulin Injections</a:t>
            </a:r>
            <a:endParaRPr lang="en-US" dirty="0"/>
          </a:p>
        </p:txBody>
      </p:sp>
      <p:sp>
        <p:nvSpPr>
          <p:cNvPr id="3" name="Content Placeholder 2"/>
          <p:cNvSpPr>
            <a:spLocks noGrp="1"/>
          </p:cNvSpPr>
          <p:nvPr>
            <p:ph idx="1"/>
          </p:nvPr>
        </p:nvSpPr>
        <p:spPr/>
        <p:txBody>
          <a:bodyPr/>
          <a:lstStyle/>
          <a:p>
            <a:r>
              <a:rPr lang="en-US" sz="2400" b="1" dirty="0" smtClean="0"/>
              <a:t>Overtime, injection sites tend to undergo changes that interfere with absorption of the insulin.  </a:t>
            </a:r>
          </a:p>
          <a:p>
            <a:pPr lvl="1"/>
            <a:r>
              <a:rPr lang="en-US" sz="2400" b="1" dirty="0" smtClean="0"/>
              <a:t>This is known as:  </a:t>
            </a:r>
          </a:p>
          <a:p>
            <a:pPr lvl="1"/>
            <a:r>
              <a:rPr lang="en-US" sz="2600" b="1" u="sng" dirty="0" smtClean="0"/>
              <a:t>Lipoatrophy</a:t>
            </a:r>
            <a:r>
              <a:rPr lang="en-US" sz="2600" b="1" dirty="0" smtClean="0"/>
              <a:t>- the breakdown of SC fat at the site of repeated injection sites. </a:t>
            </a:r>
          </a:p>
          <a:p>
            <a:pPr lvl="1"/>
            <a:r>
              <a:rPr lang="en-US" sz="2600" b="1" u="sng" dirty="0" smtClean="0"/>
              <a:t>Lipohypertrophy</a:t>
            </a:r>
            <a:r>
              <a:rPr lang="en-US" sz="2600" b="1" dirty="0" smtClean="0"/>
              <a:t> – Thickening of the SC fat at the site of repeated insulin injections.</a:t>
            </a:r>
          </a:p>
          <a:p>
            <a:pPr lvl="1"/>
            <a:r>
              <a:rPr lang="en-US" sz="2600" b="1" i="1" u="sng" dirty="0" smtClean="0">
                <a:solidFill>
                  <a:srgbClr val="FF0000"/>
                </a:solidFill>
              </a:rPr>
              <a:t>Rotate sites at each injection.</a:t>
            </a:r>
            <a:endParaRPr lang="en-US" sz="2600" b="1" i="1" u="sng" dirty="0">
              <a:solidFill>
                <a:srgbClr val="FF0000"/>
              </a:solidFill>
            </a:endParaRPr>
          </a:p>
        </p:txBody>
      </p:sp>
    </p:spTree>
    <p:extLst>
      <p:ext uri="{BB962C8B-B14F-4D97-AF65-F5344CB8AC3E}">
        <p14:creationId xmlns:p14="http://schemas.microsoft.com/office/powerpoint/2010/main" val="3885127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Gerontologic Considerations</a:t>
            </a:r>
            <a:endParaRPr lang="en-US" dirty="0"/>
          </a:p>
        </p:txBody>
      </p:sp>
      <p:sp>
        <p:nvSpPr>
          <p:cNvPr id="3" name="Content Placeholder 2"/>
          <p:cNvSpPr>
            <a:spLocks noGrp="1"/>
          </p:cNvSpPr>
          <p:nvPr>
            <p:ph idx="1"/>
          </p:nvPr>
        </p:nvSpPr>
        <p:spPr/>
        <p:txBody>
          <a:bodyPr>
            <a:normAutofit/>
          </a:bodyPr>
          <a:lstStyle/>
          <a:p>
            <a:r>
              <a:rPr lang="en-US" sz="3200" dirty="0" smtClean="0"/>
              <a:t>Older clients with diabetes often have visual problems, considering an insulin pen may be more appropriate for this client.</a:t>
            </a:r>
          </a:p>
          <a:p>
            <a:r>
              <a:rPr lang="en-US" sz="3200" dirty="0" smtClean="0"/>
              <a:t>Older adults learning to self administer insulin, will often benefit from advanced training such as home health nurses etc.</a:t>
            </a:r>
            <a:endParaRPr lang="en-US" sz="3200" dirty="0"/>
          </a:p>
        </p:txBody>
      </p:sp>
    </p:spTree>
    <p:extLst>
      <p:ext uri="{BB962C8B-B14F-4D97-AF65-F5344CB8AC3E}">
        <p14:creationId xmlns:p14="http://schemas.microsoft.com/office/powerpoint/2010/main" val="3828478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Insulin from Vials</a:t>
            </a:r>
            <a:endParaRPr lang="en-US" dirty="0"/>
          </a:p>
        </p:txBody>
      </p:sp>
      <p:sp>
        <p:nvSpPr>
          <p:cNvPr id="3" name="Content Placeholder 2"/>
          <p:cNvSpPr>
            <a:spLocks noGrp="1"/>
          </p:cNvSpPr>
          <p:nvPr>
            <p:ph idx="1"/>
          </p:nvPr>
        </p:nvSpPr>
        <p:spPr/>
        <p:txBody>
          <a:bodyPr>
            <a:normAutofit/>
          </a:bodyPr>
          <a:lstStyle/>
          <a:p>
            <a:r>
              <a:rPr lang="en-US" sz="2400" dirty="0" smtClean="0"/>
              <a:t>Insulin Types Vary in their onset, peak effect, and duration of action.</a:t>
            </a:r>
          </a:p>
          <a:p>
            <a:pPr lvl="1"/>
            <a:r>
              <a:rPr lang="en-US" sz="2400" dirty="0" smtClean="0"/>
              <a:t>Nursing Consideration; Read Vials Carefully as Insulin Vials Look Similar!</a:t>
            </a:r>
          </a:p>
          <a:p>
            <a:pPr lvl="1"/>
            <a:r>
              <a:rPr lang="en-US" sz="2400" dirty="0" smtClean="0"/>
              <a:t>Some Insulins contain an “additive” which delays its absorption.  Therefore, when preparing other than rapid-acting, short-acting, or Lantus (Long-acting) insulin the nurse will rotate the vial between the palms to ensure redistributing the “additive.”</a:t>
            </a:r>
            <a:endParaRPr lang="en-US" sz="2400" dirty="0"/>
          </a:p>
        </p:txBody>
      </p:sp>
    </p:spTree>
    <p:extLst>
      <p:ext uri="{BB962C8B-B14F-4D97-AF65-F5344CB8AC3E}">
        <p14:creationId xmlns:p14="http://schemas.microsoft.com/office/powerpoint/2010/main" val="2960520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Mixing Insulin in One Syringe</a:t>
            </a:r>
            <a:endParaRPr lang="en-US" dirty="0"/>
          </a:p>
        </p:txBody>
      </p:sp>
      <p:sp>
        <p:nvSpPr>
          <p:cNvPr id="3" name="Content Placeholder 2"/>
          <p:cNvSpPr>
            <a:spLocks noGrp="1"/>
          </p:cNvSpPr>
          <p:nvPr>
            <p:ph idx="1"/>
          </p:nvPr>
        </p:nvSpPr>
        <p:spPr>
          <a:xfrm>
            <a:off x="2589212" y="1485900"/>
            <a:ext cx="8915400" cy="5041900"/>
          </a:xfrm>
        </p:spPr>
        <p:txBody>
          <a:bodyPr>
            <a:normAutofit/>
          </a:bodyPr>
          <a:lstStyle/>
          <a:p>
            <a:r>
              <a:rPr lang="en-US" dirty="0" smtClean="0"/>
              <a:t>Most types of insulin are mixed just prior to administration, due to insulins tending to bind together or unique characteristics of each off set those of the other.  </a:t>
            </a:r>
          </a:p>
          <a:p>
            <a:pPr lvl="1"/>
            <a:r>
              <a:rPr lang="en-US" sz="1800" dirty="0" smtClean="0"/>
              <a:t>When injected within 15 minutes of mixing, the insulin acts as though they had been injected separately. </a:t>
            </a:r>
          </a:p>
          <a:p>
            <a:pPr lvl="1"/>
            <a:r>
              <a:rPr lang="en-US" sz="1800" dirty="0" smtClean="0"/>
              <a:t>Rapid Acting Insulin and short acting insulin, which are additive free are often combined with intermediate acting insulin.</a:t>
            </a:r>
          </a:p>
          <a:p>
            <a:pPr lvl="1"/>
            <a:r>
              <a:rPr lang="en-US" sz="1800" dirty="0" smtClean="0"/>
              <a:t>Long Acting Insulin (Glargine) is </a:t>
            </a:r>
            <a:r>
              <a:rPr lang="en-US" sz="1800" b="1" dirty="0" smtClean="0">
                <a:solidFill>
                  <a:srgbClr val="FF0000"/>
                </a:solidFill>
              </a:rPr>
              <a:t>NEVER</a:t>
            </a:r>
            <a:r>
              <a:rPr lang="en-US" sz="1800" dirty="0" smtClean="0"/>
              <a:t> mixed with any other type of insulin!</a:t>
            </a:r>
          </a:p>
          <a:p>
            <a:pPr lvl="1"/>
            <a:r>
              <a:rPr lang="en-US" sz="1800" dirty="0" smtClean="0"/>
              <a:t>Some pharmaceutical companies provide combination insulins  premixed in a single vial.</a:t>
            </a:r>
          </a:p>
          <a:p>
            <a:pPr lvl="2"/>
            <a:r>
              <a:rPr lang="en-US" sz="1800" dirty="0" smtClean="0"/>
              <a:t>Novolin 70/30 – 70% intermediate acting, 30% short acting</a:t>
            </a:r>
          </a:p>
          <a:p>
            <a:pPr lvl="2"/>
            <a:r>
              <a:rPr lang="en-US" sz="1800" dirty="0" smtClean="0"/>
              <a:t>Humulin 50/50 – Equal amounts of intermediate and short acting</a:t>
            </a:r>
            <a:endParaRPr lang="en-US" sz="1800" dirty="0"/>
          </a:p>
        </p:txBody>
      </p:sp>
    </p:spTree>
    <p:extLst>
      <p:ext uri="{BB962C8B-B14F-4D97-AF65-F5344CB8AC3E}">
        <p14:creationId xmlns:p14="http://schemas.microsoft.com/office/powerpoint/2010/main" val="4042778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52400"/>
            <a:ext cx="8911687" cy="1752600"/>
          </a:xfrm>
        </p:spPr>
        <p:txBody>
          <a:bodyPr/>
          <a:lstStyle/>
          <a:p>
            <a:r>
              <a:rPr lang="en-US" sz="1600" dirty="0" smtClean="0"/>
              <a:t> Insulin                 </a:t>
            </a:r>
            <a:r>
              <a:rPr lang="en-US" sz="1600" dirty="0"/>
              <a:t> </a:t>
            </a:r>
            <a:r>
              <a:rPr lang="en-US" sz="1600" dirty="0" smtClean="0"/>
              <a:t>  </a:t>
            </a:r>
            <a:r>
              <a:rPr lang="en-US" sz="1600" smtClean="0"/>
              <a:t>Onset          Peak          Duration</a:t>
            </a:r>
            <a:endParaRPr lang="en-US" sz="1600" dirty="0"/>
          </a:p>
        </p:txBody>
      </p:sp>
      <p:pic>
        <p:nvPicPr>
          <p:cNvPr id="4" name="Content Placeholder 3"/>
          <p:cNvPicPr>
            <a:picLocks noGrp="1" noChangeAspect="1"/>
          </p:cNvPicPr>
          <p:nvPr>
            <p:ph idx="1"/>
          </p:nvPr>
        </p:nvPicPr>
        <p:blipFill>
          <a:blip r:embed="rId2"/>
          <a:stretch>
            <a:fillRect/>
          </a:stretch>
        </p:blipFill>
        <p:spPr>
          <a:xfrm>
            <a:off x="2133600" y="495300"/>
            <a:ext cx="9893300" cy="6134100"/>
          </a:xfrm>
          <a:prstGeom prst="rect">
            <a:avLst/>
          </a:prstGeom>
        </p:spPr>
      </p:pic>
    </p:spTree>
    <p:extLst>
      <p:ext uri="{BB962C8B-B14F-4D97-AF65-F5344CB8AC3E}">
        <p14:creationId xmlns:p14="http://schemas.microsoft.com/office/powerpoint/2010/main" val="2282467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Insulin Pumps</a:t>
            </a:r>
            <a:endParaRPr lang="en-US" dirty="0"/>
          </a:p>
        </p:txBody>
      </p:sp>
      <p:sp>
        <p:nvSpPr>
          <p:cNvPr id="3" name="Content Placeholder 2"/>
          <p:cNvSpPr>
            <a:spLocks noGrp="1"/>
          </p:cNvSpPr>
          <p:nvPr>
            <p:ph idx="1"/>
          </p:nvPr>
        </p:nvSpPr>
        <p:spPr/>
        <p:txBody>
          <a:bodyPr/>
          <a:lstStyle/>
          <a:p>
            <a:r>
              <a:rPr lang="en-US" dirty="0" smtClean="0"/>
              <a:t>Some people with diabetes prefer the use of an insulin pump rather than a syringe, needle and or insulin pen.  </a:t>
            </a:r>
          </a:p>
          <a:p>
            <a:r>
              <a:rPr lang="en-US" dirty="0" smtClean="0"/>
              <a:t>An insulin pump is a small, programmable computerized device that contains 180 – 315 units of rapid acting insulin that can be refilled from vials.  Insulin is released from the device through a catheter attached to a needle in the skin.  The pump acts similar to a natural pancreas. It releases small amounts of insulin continuously and can release an additional amount after a meal.</a:t>
            </a:r>
          </a:p>
          <a:p>
            <a:r>
              <a:rPr lang="en-US" dirty="0">
                <a:hlinkClick r:id="rId2"/>
              </a:rPr>
              <a:t>https://www.bing.com/videos/search?q=youtube+insulin+pump+use&amp;qpvt=youtube+insulin+pump+use&amp;view=detail&amp;mid=11281CE476C768E652E711281CE476C768E652E7&amp;&amp;</a:t>
            </a:r>
            <a:r>
              <a:rPr lang="en-US" dirty="0" smtClean="0">
                <a:hlinkClick r:id="rId2"/>
              </a:rPr>
              <a:t>FORM=VDRVRV</a:t>
            </a:r>
            <a:r>
              <a:rPr lang="en-US" dirty="0" smtClean="0"/>
              <a:t> </a:t>
            </a:r>
            <a:endParaRPr lang="en-US" dirty="0"/>
          </a:p>
        </p:txBody>
      </p:sp>
    </p:spTree>
    <p:extLst>
      <p:ext uri="{BB962C8B-B14F-4D97-AF65-F5344CB8AC3E}">
        <p14:creationId xmlns:p14="http://schemas.microsoft.com/office/powerpoint/2010/main" val="411131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Administering Heparin</a:t>
            </a:r>
            <a:endParaRPr lang="en-US" dirty="0"/>
          </a:p>
        </p:txBody>
      </p:sp>
      <p:sp>
        <p:nvSpPr>
          <p:cNvPr id="3" name="Content Placeholder 2"/>
          <p:cNvSpPr>
            <a:spLocks noGrp="1"/>
          </p:cNvSpPr>
          <p:nvPr>
            <p:ph idx="1"/>
          </p:nvPr>
        </p:nvSpPr>
        <p:spPr>
          <a:xfrm>
            <a:off x="2589212" y="1371600"/>
            <a:ext cx="8915400" cy="5486400"/>
          </a:xfrm>
        </p:spPr>
        <p:txBody>
          <a:bodyPr>
            <a:normAutofit lnSpcReduction="10000"/>
          </a:bodyPr>
          <a:lstStyle/>
          <a:p>
            <a:r>
              <a:rPr lang="en-US" sz="2000" dirty="0" smtClean="0"/>
              <a:t>Heparin is an anticoagulant drug.  That means, this drug prolongs the time it takes for blood to clot.  Heparin is frequently administered SC as well as IV.  </a:t>
            </a:r>
          </a:p>
          <a:p>
            <a:r>
              <a:rPr lang="en-US" sz="2000" dirty="0" smtClean="0"/>
              <a:t>Heparin is supplied in multi-dose vials or pre-filled cartridges.</a:t>
            </a:r>
          </a:p>
          <a:p>
            <a:r>
              <a:rPr lang="en-US" sz="2000" dirty="0" smtClean="0"/>
              <a:t>The dosages are very small volumes and may require a tuberculin syringe to ensure accuracy.</a:t>
            </a:r>
          </a:p>
          <a:p>
            <a:pPr lvl="1"/>
            <a:r>
              <a:rPr lang="en-US" sz="2000" dirty="0" smtClean="0"/>
              <a:t>When administering Heparin to prevent local bruising.</a:t>
            </a:r>
          </a:p>
          <a:p>
            <a:pPr lvl="2"/>
            <a:r>
              <a:rPr lang="en-US" sz="2000" dirty="0" smtClean="0"/>
              <a:t>Change the needle after filling with the dose of heparin (before injecting the client).</a:t>
            </a:r>
          </a:p>
          <a:p>
            <a:pPr lvl="2"/>
            <a:r>
              <a:rPr lang="en-US" sz="2000" b="1" dirty="0" smtClean="0"/>
              <a:t>DO NOT </a:t>
            </a:r>
            <a:r>
              <a:rPr lang="en-US" sz="2000" dirty="0" smtClean="0"/>
              <a:t>clean with alcohol wipe prior to injection.</a:t>
            </a:r>
          </a:p>
          <a:p>
            <a:pPr lvl="2"/>
            <a:r>
              <a:rPr lang="en-US" sz="2000" b="1" dirty="0" smtClean="0"/>
              <a:t>DO NOT </a:t>
            </a:r>
            <a:r>
              <a:rPr lang="en-US" sz="2000" dirty="0" smtClean="0"/>
              <a:t>aspirate with the plunger.</a:t>
            </a:r>
          </a:p>
          <a:p>
            <a:pPr lvl="2"/>
            <a:r>
              <a:rPr lang="en-US" sz="2000" dirty="0" smtClean="0"/>
              <a:t>The needle is left in place for 5 seconds.</a:t>
            </a:r>
          </a:p>
          <a:p>
            <a:pPr lvl="2"/>
            <a:r>
              <a:rPr lang="en-US" sz="2000" dirty="0" smtClean="0"/>
              <a:t>Press on injection site for any bleeding, but </a:t>
            </a:r>
            <a:r>
              <a:rPr lang="en-US" sz="2000" b="1" dirty="0" smtClean="0"/>
              <a:t>NEVER</a:t>
            </a:r>
            <a:r>
              <a:rPr lang="en-US" sz="2000" dirty="0" smtClean="0"/>
              <a:t> Rub!!!</a:t>
            </a:r>
          </a:p>
          <a:p>
            <a:pPr lvl="2"/>
            <a:r>
              <a:rPr lang="en-US" sz="2000" dirty="0" smtClean="0"/>
              <a:t>Rotate injection sites.</a:t>
            </a:r>
          </a:p>
          <a:p>
            <a:pPr lvl="2"/>
            <a:endParaRPr lang="en-US" dirty="0" smtClean="0"/>
          </a:p>
          <a:p>
            <a:pPr lvl="2"/>
            <a:endParaRPr lang="en-US" dirty="0"/>
          </a:p>
        </p:txBody>
      </p:sp>
    </p:spTree>
    <p:extLst>
      <p:ext uri="{BB962C8B-B14F-4D97-AF65-F5344CB8AC3E}">
        <p14:creationId xmlns:p14="http://schemas.microsoft.com/office/powerpoint/2010/main" val="3814658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Administering Heparin</a:t>
            </a:r>
            <a:endParaRPr lang="en-US" dirty="0"/>
          </a:p>
        </p:txBody>
      </p:sp>
      <p:sp>
        <p:nvSpPr>
          <p:cNvPr id="3" name="Content Placeholder 2"/>
          <p:cNvSpPr>
            <a:spLocks noGrp="1"/>
          </p:cNvSpPr>
          <p:nvPr>
            <p:ph idx="1"/>
          </p:nvPr>
        </p:nvSpPr>
        <p:spPr>
          <a:xfrm>
            <a:off x="2589212" y="1397000"/>
            <a:ext cx="8915400" cy="5346700"/>
          </a:xfrm>
        </p:spPr>
        <p:txBody>
          <a:bodyPr>
            <a:normAutofit/>
          </a:bodyPr>
          <a:lstStyle/>
          <a:p>
            <a:r>
              <a:rPr lang="en-US" sz="2000" dirty="0" smtClean="0"/>
              <a:t>The dose of unfractionated (standard heparin) may change depending on the route of administration.  </a:t>
            </a:r>
          </a:p>
          <a:p>
            <a:r>
              <a:rPr lang="en-US" sz="2000" dirty="0" smtClean="0"/>
              <a:t>The dose is determined after reporting lab results of the client’s Partial Thromboplastin Time (PTT).  </a:t>
            </a:r>
          </a:p>
          <a:p>
            <a:r>
              <a:rPr lang="en-US" sz="2000" dirty="0" smtClean="0"/>
              <a:t>Some client’s are prescribed one of several low molecular weight heparins such as Lovenox.  Lovenox has the advantage of being prescribed in a consistent daily dose with no or fewer blood tests, less side effects, and can be self administered out of the hospital.</a:t>
            </a:r>
          </a:p>
          <a:p>
            <a:r>
              <a:rPr lang="en-US" sz="2000" dirty="0" smtClean="0"/>
              <a:t>According to Timby, 2017, 30% of all hospitalized clients will receive heparin therapy.  BE AWARE that vials of heparin come in various dosages:</a:t>
            </a:r>
          </a:p>
          <a:p>
            <a:pPr lvl="1"/>
            <a:r>
              <a:rPr lang="en-US" sz="2000" dirty="0" smtClean="0"/>
              <a:t>20,000 units/mL</a:t>
            </a:r>
          </a:p>
          <a:p>
            <a:pPr lvl="1"/>
            <a:r>
              <a:rPr lang="en-US" sz="2000" dirty="0" smtClean="0"/>
              <a:t>10,000 units/mL</a:t>
            </a:r>
          </a:p>
          <a:p>
            <a:pPr lvl="1"/>
            <a:r>
              <a:rPr lang="en-US" sz="2000" dirty="0" smtClean="0"/>
              <a:t>5,000 units/mL</a:t>
            </a:r>
            <a:endParaRPr lang="en-US" sz="2000" dirty="0"/>
          </a:p>
        </p:txBody>
      </p:sp>
    </p:spTree>
    <p:extLst>
      <p:ext uri="{BB962C8B-B14F-4D97-AF65-F5344CB8AC3E}">
        <p14:creationId xmlns:p14="http://schemas.microsoft.com/office/powerpoint/2010/main" val="1413814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Insulin Pens </a:t>
            </a:r>
            <a:r>
              <a:rPr lang="en-US" dirty="0" smtClean="0"/>
              <a:t>– </a:t>
            </a:r>
            <a:r>
              <a:rPr lang="en-US" sz="2700" dirty="0" smtClean="0"/>
              <a:t>A hard plastic cylinder that looks much like a fountain (writing) pen.</a:t>
            </a:r>
            <a:endParaRPr lang="en-US" sz="2700" dirty="0"/>
          </a:p>
        </p:txBody>
      </p:sp>
      <p:sp>
        <p:nvSpPr>
          <p:cNvPr id="3" name="Content Placeholder 2"/>
          <p:cNvSpPr>
            <a:spLocks noGrp="1"/>
          </p:cNvSpPr>
          <p:nvPr>
            <p:ph idx="1"/>
          </p:nvPr>
        </p:nvSpPr>
        <p:spPr>
          <a:xfrm>
            <a:off x="2589212" y="1739900"/>
            <a:ext cx="8915400" cy="4762500"/>
          </a:xfrm>
        </p:spPr>
        <p:txBody>
          <a:bodyPr>
            <a:normAutofit/>
          </a:bodyPr>
          <a:lstStyle/>
          <a:p>
            <a:pPr marL="0" indent="0">
              <a:buNone/>
            </a:pPr>
            <a:r>
              <a:rPr lang="en-US" sz="2800" b="1" dirty="0" smtClean="0"/>
              <a:t>The cylinder contains a pre-filled reservoir of insulin.  The dose of insulin is dialed and displayed in a window at the end of the syringe.  </a:t>
            </a:r>
          </a:p>
          <a:p>
            <a:pPr marL="0" indent="0">
              <a:buNone/>
            </a:pPr>
            <a:r>
              <a:rPr lang="en-US" sz="3200" dirty="0" smtClean="0"/>
              <a:t>	</a:t>
            </a:r>
            <a:r>
              <a:rPr lang="en-US" sz="3200" b="1" dirty="0" smtClean="0"/>
              <a:t>When selecting the prescribed dose, each unit of insulin is accompanied by a clicking sound in the pen. </a:t>
            </a:r>
          </a:p>
          <a:p>
            <a:pPr marL="0" indent="0">
              <a:buNone/>
            </a:pPr>
            <a:r>
              <a:rPr lang="en-US" sz="3200" b="1" dirty="0" smtClean="0">
                <a:solidFill>
                  <a:srgbClr val="FF0000"/>
                </a:solidFill>
              </a:rPr>
              <a:t>Critical Thinking: </a:t>
            </a:r>
            <a:r>
              <a:rPr lang="en-US" sz="3600" dirty="0" smtClean="0">
                <a:solidFill>
                  <a:srgbClr val="FF0000"/>
                </a:solidFill>
              </a:rPr>
              <a:t>Why is this advantageous to the diabetic client?</a:t>
            </a:r>
            <a:endParaRPr lang="en-US" sz="3600" dirty="0">
              <a:solidFill>
                <a:srgbClr val="FF0000"/>
              </a:solidFill>
            </a:endParaRPr>
          </a:p>
        </p:txBody>
      </p:sp>
    </p:spTree>
    <p:extLst>
      <p:ext uri="{BB962C8B-B14F-4D97-AF65-F5344CB8AC3E}">
        <p14:creationId xmlns:p14="http://schemas.microsoft.com/office/powerpoint/2010/main" val="5558226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Intramuscular Injections</a:t>
            </a:r>
            <a:endParaRPr lang="en-US" dirty="0"/>
          </a:p>
        </p:txBody>
      </p:sp>
      <p:sp>
        <p:nvSpPr>
          <p:cNvPr id="3" name="Content Placeholder 2"/>
          <p:cNvSpPr>
            <a:spLocks noGrp="1"/>
          </p:cNvSpPr>
          <p:nvPr>
            <p:ph idx="1"/>
          </p:nvPr>
        </p:nvSpPr>
        <p:spPr>
          <a:xfrm>
            <a:off x="2589212" y="1384300"/>
            <a:ext cx="8915400" cy="4526922"/>
          </a:xfrm>
        </p:spPr>
        <p:txBody>
          <a:bodyPr>
            <a:normAutofit/>
          </a:bodyPr>
          <a:lstStyle/>
          <a:p>
            <a:r>
              <a:rPr lang="en-US" sz="2400" dirty="0" smtClean="0"/>
              <a:t>An IM injection is the administration of up to 3mL of medication into one muscle or muscle group.  Because deep muscles have few nerve endings, irritating medications are commonly given IM.  </a:t>
            </a:r>
          </a:p>
          <a:p>
            <a:r>
              <a:rPr lang="en-US" sz="2400" dirty="0" smtClean="0"/>
              <a:t>Except for IV, Absorption from an IM injection happens rapidly.</a:t>
            </a:r>
          </a:p>
          <a:p>
            <a:r>
              <a:rPr lang="en-US" sz="2400" dirty="0" smtClean="0"/>
              <a:t>NEVER administer an IM into a limb that is paralyzed, inactive, or affected by poor circulation.</a:t>
            </a:r>
          </a:p>
          <a:p>
            <a:r>
              <a:rPr lang="en-US" sz="2400" dirty="0" smtClean="0"/>
              <a:t>Avoid the arm of a client with a mastectomy or a client with a shunt for dialysis.</a:t>
            </a:r>
            <a:endParaRPr lang="en-US" sz="2400" dirty="0"/>
          </a:p>
        </p:txBody>
      </p:sp>
    </p:spTree>
    <p:extLst>
      <p:ext uri="{BB962C8B-B14F-4D97-AF65-F5344CB8AC3E}">
        <p14:creationId xmlns:p14="http://schemas.microsoft.com/office/powerpoint/2010/main" val="3956090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Injection Sites (IM)</a:t>
            </a:r>
            <a:endParaRPr lang="en-US" dirty="0"/>
          </a:p>
        </p:txBody>
      </p:sp>
      <p:sp>
        <p:nvSpPr>
          <p:cNvPr id="3" name="Content Placeholder 2"/>
          <p:cNvSpPr>
            <a:spLocks noGrp="1"/>
          </p:cNvSpPr>
          <p:nvPr>
            <p:ph idx="1"/>
          </p:nvPr>
        </p:nvSpPr>
        <p:spPr>
          <a:xfrm>
            <a:off x="2589212" y="1397000"/>
            <a:ext cx="8915400" cy="4514222"/>
          </a:xfrm>
        </p:spPr>
        <p:txBody>
          <a:bodyPr>
            <a:normAutofit/>
          </a:bodyPr>
          <a:lstStyle/>
          <a:p>
            <a:r>
              <a:rPr lang="en-US" sz="2800" dirty="0" smtClean="0"/>
              <a:t>There are 5 IM Injection Sites named for the muscles into which the medications are injected:</a:t>
            </a:r>
          </a:p>
          <a:p>
            <a:pPr lvl="1"/>
            <a:r>
              <a:rPr lang="en-US" sz="2800" dirty="0" smtClean="0"/>
              <a:t>Ventrogluteal</a:t>
            </a:r>
          </a:p>
          <a:p>
            <a:pPr lvl="1"/>
            <a:r>
              <a:rPr lang="en-US" sz="2800" dirty="0" smtClean="0"/>
              <a:t>Vastus Lateralis</a:t>
            </a:r>
          </a:p>
          <a:p>
            <a:pPr lvl="1"/>
            <a:r>
              <a:rPr lang="en-US" sz="2800" dirty="0" smtClean="0"/>
              <a:t>Rectus Femoris</a:t>
            </a:r>
          </a:p>
          <a:p>
            <a:pPr lvl="1"/>
            <a:r>
              <a:rPr lang="en-US" sz="2800" dirty="0" smtClean="0"/>
              <a:t>Deltoid</a:t>
            </a:r>
          </a:p>
          <a:p>
            <a:pPr lvl="1"/>
            <a:r>
              <a:rPr lang="en-US" sz="2800" dirty="0" smtClean="0"/>
              <a:t>Dorsogluteal</a:t>
            </a:r>
            <a:endParaRPr lang="en-US" sz="2800" dirty="0"/>
          </a:p>
        </p:txBody>
      </p:sp>
    </p:spTree>
    <p:extLst>
      <p:ext uri="{BB962C8B-B14F-4D97-AF65-F5344CB8AC3E}">
        <p14:creationId xmlns:p14="http://schemas.microsoft.com/office/powerpoint/2010/main" val="18228874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 Injection Sites</a:t>
            </a:r>
            <a:endParaRPr lang="en-US" dirty="0"/>
          </a:p>
        </p:txBody>
      </p:sp>
      <p:sp>
        <p:nvSpPr>
          <p:cNvPr id="3" name="Content Placeholder 2"/>
          <p:cNvSpPr>
            <a:spLocks noGrp="1"/>
          </p:cNvSpPr>
          <p:nvPr>
            <p:ph idx="1"/>
          </p:nvPr>
        </p:nvSpPr>
        <p:spPr>
          <a:xfrm>
            <a:off x="2589212" y="1485900"/>
            <a:ext cx="8915400" cy="5029200"/>
          </a:xfrm>
        </p:spPr>
        <p:txBody>
          <a:bodyPr>
            <a:normAutofit/>
          </a:bodyPr>
          <a:lstStyle/>
          <a:p>
            <a:r>
              <a:rPr lang="en-US" sz="2000" b="1" dirty="0" smtClean="0"/>
              <a:t>Ventrogluteal Site </a:t>
            </a:r>
            <a:r>
              <a:rPr lang="en-US" sz="2000" dirty="0" smtClean="0"/>
              <a:t>– uses the gluteus medius and gluteus minimus in the hip for injection.  </a:t>
            </a:r>
          </a:p>
          <a:p>
            <a:pPr lvl="1"/>
            <a:r>
              <a:rPr lang="en-US" sz="2000" u="sng" dirty="0" smtClean="0"/>
              <a:t>Major Disadvantage</a:t>
            </a:r>
            <a:r>
              <a:rPr lang="en-US" sz="2000" dirty="0" smtClean="0"/>
              <a:t>; there is only a small area for administering the injection.</a:t>
            </a:r>
          </a:p>
          <a:p>
            <a:pPr lvl="1"/>
            <a:r>
              <a:rPr lang="en-US" sz="2000" u="sng" dirty="0" smtClean="0"/>
              <a:t>This site has several advantages:</a:t>
            </a:r>
          </a:p>
          <a:p>
            <a:pPr lvl="2"/>
            <a:r>
              <a:rPr lang="en-US" sz="2000" dirty="0" smtClean="0"/>
              <a:t>NO large nerves or blood vessels</a:t>
            </a:r>
          </a:p>
          <a:p>
            <a:pPr lvl="2"/>
            <a:r>
              <a:rPr lang="en-US" sz="2000" dirty="0" smtClean="0"/>
              <a:t>Usually less fatty and cleaner because fecal contamination is rare here</a:t>
            </a:r>
          </a:p>
          <a:p>
            <a:pPr lvl="3"/>
            <a:r>
              <a:rPr lang="en-US" sz="2000" dirty="0" smtClean="0"/>
              <a:t>Favored injection site for adults, but also acceptable for </a:t>
            </a:r>
            <a:r>
              <a:rPr lang="en-US" sz="2000" dirty="0"/>
              <a:t>children. </a:t>
            </a:r>
            <a:endParaRPr lang="en-US" sz="2000" dirty="0" smtClean="0"/>
          </a:p>
          <a:p>
            <a:pPr lvl="3"/>
            <a:r>
              <a:rPr lang="en-US" sz="2000" dirty="0" smtClean="0">
                <a:hlinkClick r:id="rId2"/>
              </a:rPr>
              <a:t>https</a:t>
            </a:r>
            <a:r>
              <a:rPr lang="en-US" sz="2000" dirty="0">
                <a:hlinkClick r:id="rId2"/>
              </a:rPr>
              <a:t>://</a:t>
            </a:r>
            <a:r>
              <a:rPr lang="en-US" sz="2000" dirty="0" smtClean="0">
                <a:hlinkClick r:id="rId2"/>
              </a:rPr>
              <a:t>www.youtube.com/watch?v=2YaB9crnPdU</a:t>
            </a:r>
            <a:endParaRPr lang="en-US" sz="2000" dirty="0" smtClean="0"/>
          </a:p>
          <a:p>
            <a:pPr lvl="3"/>
            <a:endParaRPr lang="en-US" dirty="0" smtClean="0"/>
          </a:p>
          <a:p>
            <a:pPr marL="1371600" lvl="3" indent="0">
              <a:buNone/>
            </a:pPr>
            <a:endParaRPr lang="en-US" dirty="0" smtClean="0"/>
          </a:p>
          <a:p>
            <a:pPr lvl="3"/>
            <a:endParaRPr lang="en-US" dirty="0"/>
          </a:p>
        </p:txBody>
      </p:sp>
    </p:spTree>
    <p:extLst>
      <p:ext uri="{BB962C8B-B14F-4D97-AF65-F5344CB8AC3E}">
        <p14:creationId xmlns:p14="http://schemas.microsoft.com/office/powerpoint/2010/main" val="4840337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 Injection Sites (continued)</a:t>
            </a:r>
            <a:endParaRPr lang="en-US" dirty="0"/>
          </a:p>
        </p:txBody>
      </p:sp>
      <p:sp>
        <p:nvSpPr>
          <p:cNvPr id="3" name="Content Placeholder 2"/>
          <p:cNvSpPr>
            <a:spLocks noGrp="1"/>
          </p:cNvSpPr>
          <p:nvPr>
            <p:ph idx="1"/>
          </p:nvPr>
        </p:nvSpPr>
        <p:spPr/>
        <p:txBody>
          <a:bodyPr/>
          <a:lstStyle/>
          <a:p>
            <a:r>
              <a:rPr lang="en-US" sz="2400" dirty="0" smtClean="0"/>
              <a:t>Vastus Lateralis</a:t>
            </a:r>
          </a:p>
          <a:p>
            <a:pPr lvl="1"/>
            <a:r>
              <a:rPr lang="en-US" sz="2400" dirty="0" smtClean="0"/>
              <a:t>Uses the vastus lateralis muscle; one of the muscles in the quadriceps group of the outer thigh. </a:t>
            </a:r>
          </a:p>
          <a:p>
            <a:pPr lvl="1"/>
            <a:r>
              <a:rPr lang="en-US" sz="2400" dirty="0" smtClean="0"/>
              <a:t>Large nerves and muscles usually absent which makes it a safer site.</a:t>
            </a:r>
          </a:p>
          <a:p>
            <a:pPr lvl="1"/>
            <a:r>
              <a:rPr lang="en-US" sz="2400" dirty="0" smtClean="0"/>
              <a:t>Desirable for infants and small children, clients who are thin/debilitated.</a:t>
            </a:r>
          </a:p>
          <a:p>
            <a:pPr lvl="1"/>
            <a:r>
              <a:rPr lang="en-US" sz="2400" dirty="0">
                <a:hlinkClick r:id="rId2"/>
              </a:rPr>
              <a:t>https://</a:t>
            </a:r>
            <a:r>
              <a:rPr lang="en-US" sz="2400" dirty="0" smtClean="0">
                <a:hlinkClick r:id="rId2"/>
              </a:rPr>
              <a:t>www.youtube.com/watch?v=QrSJTjNJR6s</a:t>
            </a:r>
            <a:endParaRPr lang="en-US" sz="2400" dirty="0" smtClean="0"/>
          </a:p>
          <a:p>
            <a:pPr lvl="1"/>
            <a:endParaRPr lang="en-US" dirty="0"/>
          </a:p>
        </p:txBody>
      </p:sp>
    </p:spTree>
    <p:extLst>
      <p:ext uri="{BB962C8B-B14F-4D97-AF65-F5344CB8AC3E}">
        <p14:creationId xmlns:p14="http://schemas.microsoft.com/office/powerpoint/2010/main" val="18741695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 Sites</a:t>
            </a:r>
            <a:endParaRPr lang="en-US" dirty="0"/>
          </a:p>
        </p:txBody>
      </p:sp>
      <p:sp>
        <p:nvSpPr>
          <p:cNvPr id="3" name="Content Placeholder 2"/>
          <p:cNvSpPr>
            <a:spLocks noGrp="1"/>
          </p:cNvSpPr>
          <p:nvPr>
            <p:ph idx="1"/>
          </p:nvPr>
        </p:nvSpPr>
        <p:spPr>
          <a:xfrm>
            <a:off x="2589212" y="2133600"/>
            <a:ext cx="8915400" cy="4330700"/>
          </a:xfrm>
        </p:spPr>
        <p:txBody>
          <a:bodyPr>
            <a:normAutofit fontScale="92500" lnSpcReduction="10000"/>
          </a:bodyPr>
          <a:lstStyle/>
          <a:p>
            <a:endParaRPr lang="en-US" sz="3200" dirty="0" smtClean="0"/>
          </a:p>
          <a:p>
            <a:endParaRPr lang="en-US" sz="3200" dirty="0"/>
          </a:p>
          <a:p>
            <a:r>
              <a:rPr lang="en-US" sz="3200" dirty="0" smtClean="0"/>
              <a:t>Rectus Femoris Site- </a:t>
            </a:r>
          </a:p>
          <a:p>
            <a:r>
              <a:rPr lang="en-US" sz="3200" dirty="0" smtClean="0"/>
              <a:t>the anterior aspect of the thigh.</a:t>
            </a:r>
          </a:p>
          <a:p>
            <a:r>
              <a:rPr lang="en-US" sz="3200" dirty="0" smtClean="0"/>
              <a:t>May be used for infants.</a:t>
            </a:r>
          </a:p>
          <a:p>
            <a:r>
              <a:rPr lang="en-US" sz="3200" dirty="0" smtClean="0"/>
              <a:t>The nurse will place the injection in the</a:t>
            </a:r>
          </a:p>
          <a:p>
            <a:pPr marL="0" indent="0">
              <a:buNone/>
            </a:pPr>
            <a:r>
              <a:rPr lang="en-US" sz="3200" dirty="0" smtClean="0"/>
              <a:t>     Middle third of the thigh, with the client sitting or supine.</a:t>
            </a:r>
          </a:p>
          <a:p>
            <a:pPr lvl="1"/>
            <a:endParaRPr lang="en-US" dirty="0" smtClean="0"/>
          </a:p>
          <a:p>
            <a:endParaRPr lang="en-US" dirty="0"/>
          </a:p>
        </p:txBody>
      </p:sp>
      <p:pic>
        <p:nvPicPr>
          <p:cNvPr id="4" name="Picture 3"/>
          <p:cNvPicPr>
            <a:picLocks noChangeAspect="1"/>
          </p:cNvPicPr>
          <p:nvPr/>
        </p:nvPicPr>
        <p:blipFill>
          <a:blip r:embed="rId2"/>
          <a:stretch>
            <a:fillRect/>
          </a:stretch>
        </p:blipFill>
        <p:spPr>
          <a:xfrm>
            <a:off x="8445501" y="387350"/>
            <a:ext cx="2768600" cy="3422650"/>
          </a:xfrm>
          <a:prstGeom prst="rect">
            <a:avLst/>
          </a:prstGeom>
        </p:spPr>
      </p:pic>
    </p:spTree>
    <p:extLst>
      <p:ext uri="{BB962C8B-B14F-4D97-AF65-F5344CB8AC3E}">
        <p14:creationId xmlns:p14="http://schemas.microsoft.com/office/powerpoint/2010/main" val="3288255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 Injection Sites (continued)</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Deltoid Site- Lateral aspect of the upper arm is the least used site because it is a smaller muscle than others.  </a:t>
            </a:r>
          </a:p>
          <a:p>
            <a:r>
              <a:rPr lang="en-US" sz="2800" dirty="0" smtClean="0"/>
              <a:t>Used for children. </a:t>
            </a:r>
          </a:p>
          <a:p>
            <a:r>
              <a:rPr lang="en-US" sz="2800" dirty="0" smtClean="0"/>
              <a:t>Risk of damaging the radial nerve and artery if the site is not well identified. </a:t>
            </a:r>
          </a:p>
          <a:p>
            <a:r>
              <a:rPr lang="en-US" sz="2800" dirty="0">
                <a:hlinkClick r:id="rId2"/>
              </a:rPr>
              <a:t>https://</a:t>
            </a:r>
            <a:r>
              <a:rPr lang="en-US" sz="2800" dirty="0" smtClean="0">
                <a:hlinkClick r:id="rId2"/>
              </a:rPr>
              <a:t>www.youtube.com/watch?v=uZOrP_NcjpU</a:t>
            </a:r>
            <a:endParaRPr lang="en-US" sz="2800" dirty="0" smtClean="0"/>
          </a:p>
          <a:p>
            <a:endParaRPr lang="en-US" dirty="0"/>
          </a:p>
        </p:txBody>
      </p:sp>
    </p:spTree>
    <p:extLst>
      <p:ext uri="{BB962C8B-B14F-4D97-AF65-F5344CB8AC3E}">
        <p14:creationId xmlns:p14="http://schemas.microsoft.com/office/powerpoint/2010/main" val="33441823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 Injection Site (continued) </a:t>
            </a:r>
            <a:endParaRPr lang="en-US" dirty="0"/>
          </a:p>
        </p:txBody>
      </p:sp>
      <p:sp>
        <p:nvSpPr>
          <p:cNvPr id="3" name="Content Placeholder 2"/>
          <p:cNvSpPr>
            <a:spLocks noGrp="1"/>
          </p:cNvSpPr>
          <p:nvPr>
            <p:ph idx="1"/>
          </p:nvPr>
        </p:nvSpPr>
        <p:spPr>
          <a:xfrm>
            <a:off x="2589212" y="1358900"/>
            <a:ext cx="8915400" cy="5270500"/>
          </a:xfrm>
        </p:spPr>
        <p:txBody>
          <a:bodyPr/>
          <a:lstStyle/>
          <a:p>
            <a:r>
              <a:rPr lang="en-US" sz="2000" dirty="0" smtClean="0"/>
              <a:t>Injecting medication into the gluteus maximus in the buttocks.</a:t>
            </a:r>
          </a:p>
          <a:p>
            <a:r>
              <a:rPr lang="en-US" sz="2000" dirty="0" smtClean="0"/>
              <a:t>Least preferred site for an IM injection. Many educators are excluding this site for the following reasons.</a:t>
            </a:r>
          </a:p>
          <a:p>
            <a:pPr lvl="1"/>
            <a:r>
              <a:rPr lang="en-US" sz="2000" dirty="0" smtClean="0"/>
              <a:t>Sciatic nerve damage</a:t>
            </a:r>
          </a:p>
          <a:p>
            <a:pPr lvl="1"/>
            <a:r>
              <a:rPr lang="en-US" sz="2000" dirty="0" smtClean="0"/>
              <a:t>Superior Gluteal artery may be pierced</a:t>
            </a:r>
          </a:p>
          <a:p>
            <a:pPr lvl="1"/>
            <a:r>
              <a:rPr lang="en-US" sz="2000" dirty="0" smtClean="0"/>
              <a:t>The depth of the gluteal muscle is usually greater than the length of the needle.</a:t>
            </a:r>
          </a:p>
          <a:p>
            <a:pPr lvl="1"/>
            <a:r>
              <a:rPr lang="en-US" sz="2000" dirty="0" smtClean="0"/>
              <a:t>If the medication is placed in the SC tissue accidentally the client may experience unnecessary pain/discomfort.</a:t>
            </a:r>
          </a:p>
          <a:p>
            <a:pPr lvl="1"/>
            <a:r>
              <a:rPr lang="en-US" sz="2000" dirty="0" smtClean="0"/>
              <a:t>Decreased rate of absorption may lead to overdose of client.</a:t>
            </a:r>
          </a:p>
          <a:p>
            <a:pPr lvl="1"/>
            <a:r>
              <a:rPr lang="en-US" sz="2000" dirty="0">
                <a:hlinkClick r:id="rId2"/>
              </a:rPr>
              <a:t>https://</a:t>
            </a:r>
            <a:r>
              <a:rPr lang="en-US" sz="2000" dirty="0" smtClean="0">
                <a:hlinkClick r:id="rId2"/>
              </a:rPr>
              <a:t>www.youtube.com/watch?v=BlWcyoU5Rk8</a:t>
            </a:r>
            <a:endParaRPr lang="en-US" sz="2000" dirty="0" smtClean="0"/>
          </a:p>
          <a:p>
            <a:pPr lvl="1"/>
            <a:endParaRPr lang="en-US" dirty="0"/>
          </a:p>
        </p:txBody>
      </p:sp>
    </p:spTree>
    <p:extLst>
      <p:ext uri="{BB962C8B-B14F-4D97-AF65-F5344CB8AC3E}">
        <p14:creationId xmlns:p14="http://schemas.microsoft.com/office/powerpoint/2010/main" val="15237360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Thinking</a:t>
            </a:r>
            <a:endParaRPr lang="en-US" dirty="0"/>
          </a:p>
        </p:txBody>
      </p:sp>
      <p:sp>
        <p:nvSpPr>
          <p:cNvPr id="3" name="Content Placeholder 2"/>
          <p:cNvSpPr>
            <a:spLocks noGrp="1"/>
          </p:cNvSpPr>
          <p:nvPr>
            <p:ph idx="1"/>
          </p:nvPr>
        </p:nvSpPr>
        <p:spPr>
          <a:xfrm>
            <a:off x="2589212" y="1371600"/>
            <a:ext cx="8915400" cy="4539622"/>
          </a:xfrm>
        </p:spPr>
        <p:txBody>
          <a:bodyPr>
            <a:normAutofit/>
          </a:bodyPr>
          <a:lstStyle/>
          <a:p>
            <a:r>
              <a:rPr lang="en-US" sz="3600" dirty="0" smtClean="0"/>
              <a:t>Mrs. Smith is a 93 year old client with dementia and receives a monthly B12 injection for pernicious anemia.  The nurse caring for her may want to make certain considerations prior to giving this IM injection…. Identify those considerations…..</a:t>
            </a:r>
            <a:endParaRPr lang="en-US" sz="3600" dirty="0"/>
          </a:p>
        </p:txBody>
      </p:sp>
    </p:spTree>
    <p:extLst>
      <p:ext uri="{BB962C8B-B14F-4D97-AF65-F5344CB8AC3E}">
        <p14:creationId xmlns:p14="http://schemas.microsoft.com/office/powerpoint/2010/main" val="18189716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 Injection Equipment</a:t>
            </a:r>
            <a:endParaRPr lang="en-US" dirty="0"/>
          </a:p>
        </p:txBody>
      </p:sp>
      <p:sp>
        <p:nvSpPr>
          <p:cNvPr id="3" name="Content Placeholder 2"/>
          <p:cNvSpPr>
            <a:spLocks noGrp="1"/>
          </p:cNvSpPr>
          <p:nvPr>
            <p:ph idx="1"/>
          </p:nvPr>
        </p:nvSpPr>
        <p:spPr/>
        <p:txBody>
          <a:bodyPr/>
          <a:lstStyle/>
          <a:p>
            <a:r>
              <a:rPr lang="en-US" dirty="0" smtClean="0"/>
              <a:t>Usually 3 – 5 mL syringe.</a:t>
            </a:r>
          </a:p>
          <a:p>
            <a:r>
              <a:rPr lang="en-US" dirty="0" smtClean="0"/>
              <a:t>22 gauge needle that is 1½ inch long.</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7600" y="2870200"/>
            <a:ext cx="6908800" cy="3689350"/>
          </a:xfrm>
          <a:prstGeom prst="rect">
            <a:avLst/>
          </a:prstGeom>
        </p:spPr>
      </p:pic>
    </p:spTree>
    <p:extLst>
      <p:ext uri="{BB962C8B-B14F-4D97-AF65-F5344CB8AC3E}">
        <p14:creationId xmlns:p14="http://schemas.microsoft.com/office/powerpoint/2010/main" val="10873745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Injection Techniques</a:t>
            </a:r>
            <a:endParaRPr lang="en-US" dirty="0"/>
          </a:p>
        </p:txBody>
      </p:sp>
      <p:sp>
        <p:nvSpPr>
          <p:cNvPr id="3" name="Content Placeholder 2"/>
          <p:cNvSpPr>
            <a:spLocks noGrp="1"/>
          </p:cNvSpPr>
          <p:nvPr>
            <p:ph idx="1"/>
          </p:nvPr>
        </p:nvSpPr>
        <p:spPr/>
        <p:txBody>
          <a:bodyPr/>
          <a:lstStyle/>
          <a:p>
            <a:r>
              <a:rPr lang="en-US" sz="2400" dirty="0" smtClean="0"/>
              <a:t>When administering IM injections:</a:t>
            </a:r>
          </a:p>
          <a:p>
            <a:pPr lvl="1"/>
            <a:r>
              <a:rPr lang="en-US" sz="2400" dirty="0" smtClean="0"/>
              <a:t>Use a 90 degree angle for piercing the skin.</a:t>
            </a:r>
          </a:p>
          <a:p>
            <a:pPr lvl="1"/>
            <a:r>
              <a:rPr lang="en-US" sz="2400" dirty="0" smtClean="0"/>
              <a:t>Nurses use the Z-Track method (a technique for manipulating the tissue to seal a medication in the muscle) to administer IM injections for drugs that may be irritating to the upper layers of skin.  Also, sometimes called the zigzag technique.  The maneuver resembles the letter “Z”. </a:t>
            </a:r>
          </a:p>
          <a:p>
            <a:pPr marL="457200" lvl="1" indent="0">
              <a:buNone/>
            </a:pPr>
            <a:r>
              <a:rPr lang="en-US" sz="2400" dirty="0">
                <a:hlinkClick r:id="rId2"/>
              </a:rPr>
              <a:t>https://</a:t>
            </a:r>
            <a:r>
              <a:rPr lang="en-US" sz="2400" dirty="0" smtClean="0">
                <a:hlinkClick r:id="rId2"/>
              </a:rPr>
              <a:t>www.youtube.com/watch?v=IPp28ZGgobw</a:t>
            </a:r>
            <a:endParaRPr lang="en-US" sz="2400" dirty="0" smtClean="0"/>
          </a:p>
          <a:p>
            <a:pPr marL="457200" lvl="1" indent="0">
              <a:buNone/>
            </a:pPr>
            <a:endParaRPr lang="en-US" dirty="0"/>
          </a:p>
        </p:txBody>
      </p:sp>
    </p:spTree>
    <p:extLst>
      <p:ext uri="{BB962C8B-B14F-4D97-AF65-F5344CB8AC3E}">
        <p14:creationId xmlns:p14="http://schemas.microsoft.com/office/powerpoint/2010/main" val="880244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Insulin Pens </a:t>
            </a:r>
            <a:endParaRPr lang="en-US" dirty="0"/>
          </a:p>
        </p:txBody>
      </p:sp>
      <p:sp>
        <p:nvSpPr>
          <p:cNvPr id="3" name="Content Placeholder 2"/>
          <p:cNvSpPr>
            <a:spLocks noGrp="1"/>
          </p:cNvSpPr>
          <p:nvPr>
            <p:ph idx="1"/>
          </p:nvPr>
        </p:nvSpPr>
        <p:spPr>
          <a:xfrm>
            <a:off x="2589212" y="1587500"/>
            <a:ext cx="8915400" cy="4323722"/>
          </a:xfrm>
        </p:spPr>
        <p:txBody>
          <a:bodyPr/>
          <a:lstStyle/>
          <a:p>
            <a:r>
              <a:rPr lang="en-US" sz="2400" b="1" dirty="0" smtClean="0"/>
              <a:t>The insulin pen automatically resets to zero following the injection</a:t>
            </a:r>
            <a:r>
              <a:rPr lang="en-US" dirty="0" smtClean="0"/>
              <a:t>.</a:t>
            </a:r>
          </a:p>
          <a:p>
            <a:r>
              <a:rPr lang="en-US" sz="2400" b="1" dirty="0" smtClean="0"/>
              <a:t>The insulin in the pre-filled pens is table for 30 days.</a:t>
            </a:r>
          </a:p>
          <a:p>
            <a:r>
              <a:rPr lang="en-US" sz="2400" b="1" dirty="0" smtClean="0"/>
              <a:t>A disposable needle is attached to the pen at during each use.</a:t>
            </a:r>
          </a:p>
          <a:p>
            <a:endParaRPr lang="en-US" sz="2400" b="1" dirty="0"/>
          </a:p>
          <a:p>
            <a:r>
              <a:rPr lang="en-US" sz="2400" b="1" dirty="0" smtClean="0">
                <a:solidFill>
                  <a:srgbClr val="FF0000"/>
                </a:solidFill>
              </a:rPr>
              <a:t>Review Advantages and Disadvantages in Timby page 796.</a:t>
            </a:r>
            <a:endParaRPr lang="en-US" sz="2400" b="1" dirty="0">
              <a:solidFill>
                <a:srgbClr val="FF0000"/>
              </a:solidFill>
            </a:endParaRPr>
          </a:p>
        </p:txBody>
      </p:sp>
    </p:spTree>
    <p:extLst>
      <p:ext uri="{BB962C8B-B14F-4D97-AF65-F5344CB8AC3E}">
        <p14:creationId xmlns:p14="http://schemas.microsoft.com/office/powerpoint/2010/main" val="41239655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Reducing Injection Discomfort</a:t>
            </a:r>
            <a:endParaRPr lang="en-US" dirty="0"/>
          </a:p>
        </p:txBody>
      </p:sp>
      <p:sp>
        <p:nvSpPr>
          <p:cNvPr id="3" name="Content Placeholder 2"/>
          <p:cNvSpPr>
            <a:spLocks noGrp="1"/>
          </p:cNvSpPr>
          <p:nvPr>
            <p:ph idx="1"/>
          </p:nvPr>
        </p:nvSpPr>
        <p:spPr>
          <a:xfrm>
            <a:off x="2589212" y="1193800"/>
            <a:ext cx="8915400" cy="5245100"/>
          </a:xfrm>
        </p:spPr>
        <p:txBody>
          <a:bodyPr>
            <a:noAutofit/>
          </a:bodyPr>
          <a:lstStyle/>
          <a:p>
            <a:r>
              <a:rPr lang="en-US" sz="2000" dirty="0" smtClean="0"/>
              <a:t>Use the smallest gauge needle appropriate</a:t>
            </a:r>
          </a:p>
          <a:p>
            <a:r>
              <a:rPr lang="en-US" sz="2000" dirty="0" smtClean="0"/>
              <a:t>Change the needle before administering a drug that is irritating to tissue.</a:t>
            </a:r>
          </a:p>
          <a:p>
            <a:r>
              <a:rPr lang="en-US" sz="2000" dirty="0" smtClean="0"/>
              <a:t>Select a site that is free from irritation</a:t>
            </a:r>
          </a:p>
          <a:p>
            <a:r>
              <a:rPr lang="en-US" sz="2000" dirty="0" smtClean="0"/>
              <a:t>Rotate injection sites</a:t>
            </a:r>
          </a:p>
          <a:p>
            <a:r>
              <a:rPr lang="en-US" sz="2000" dirty="0" smtClean="0"/>
              <a:t>Numb the skin with an ice pack before the injection</a:t>
            </a:r>
          </a:p>
          <a:p>
            <a:r>
              <a:rPr lang="en-US" sz="2000" dirty="0" smtClean="0"/>
              <a:t>Insert and withdraw the needle without hesitation</a:t>
            </a:r>
          </a:p>
          <a:p>
            <a:r>
              <a:rPr lang="en-US" sz="2000" dirty="0" smtClean="0"/>
              <a:t>Instill the medications slowly and steadily</a:t>
            </a:r>
          </a:p>
          <a:p>
            <a:r>
              <a:rPr lang="en-US" sz="2000" dirty="0" smtClean="0"/>
              <a:t>Use the Z-Track technique for IM injections</a:t>
            </a:r>
          </a:p>
          <a:p>
            <a:r>
              <a:rPr lang="en-US" sz="2000" dirty="0" smtClean="0"/>
              <a:t>Apply pressure to the site during needle withdrawal</a:t>
            </a:r>
          </a:p>
          <a:p>
            <a:r>
              <a:rPr lang="en-US" sz="2000" dirty="0" smtClean="0"/>
              <a:t>Massage the site after the injection</a:t>
            </a:r>
          </a:p>
          <a:p>
            <a:r>
              <a:rPr lang="en-US" sz="2000" dirty="0" smtClean="0"/>
              <a:t>Have client do deep breathing, avoid watching needle going in, ambulate or move the extremity as much as possible </a:t>
            </a:r>
            <a:endParaRPr lang="en-US" sz="2000" dirty="0"/>
          </a:p>
        </p:txBody>
      </p:sp>
    </p:spTree>
    <p:extLst>
      <p:ext uri="{BB962C8B-B14F-4D97-AF65-F5344CB8AC3E}">
        <p14:creationId xmlns:p14="http://schemas.microsoft.com/office/powerpoint/2010/main" val="31494966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This</a:t>
            </a:r>
            <a:endParaRPr lang="en-US" dirty="0"/>
          </a:p>
        </p:txBody>
      </p:sp>
      <p:sp>
        <p:nvSpPr>
          <p:cNvPr id="3" name="Content Placeholder 2"/>
          <p:cNvSpPr>
            <a:spLocks noGrp="1"/>
          </p:cNvSpPr>
          <p:nvPr>
            <p:ph idx="1"/>
          </p:nvPr>
        </p:nvSpPr>
        <p:spPr/>
        <p:txBody>
          <a:bodyPr>
            <a:normAutofit/>
          </a:bodyPr>
          <a:lstStyle/>
          <a:p>
            <a:r>
              <a:rPr lang="en-US" sz="2800" dirty="0" smtClean="0"/>
              <a:t>For client’s who fear IM injections:</a:t>
            </a:r>
          </a:p>
          <a:p>
            <a:pPr lvl="1"/>
            <a:r>
              <a:rPr lang="en-US" sz="2800" dirty="0" smtClean="0"/>
              <a:t>Use EMLA Cream (Eutectic Mixture of Local Anesthetic.) Reduces local discomfort by numbing the area.  Apply the cream 1 – 2 hours before the injection.</a:t>
            </a:r>
          </a:p>
          <a:p>
            <a:pPr lvl="1"/>
            <a:r>
              <a:rPr lang="en-US" sz="2800" dirty="0" smtClean="0"/>
              <a:t>EMLA is best suited for multiple administrations such as weekly injections for IM medications.</a:t>
            </a:r>
            <a:endParaRPr lang="en-US" sz="2800" dirty="0"/>
          </a:p>
        </p:txBody>
      </p:sp>
    </p:spTree>
    <p:extLst>
      <p:ext uri="{BB962C8B-B14F-4D97-AF65-F5344CB8AC3E}">
        <p14:creationId xmlns:p14="http://schemas.microsoft.com/office/powerpoint/2010/main" val="38485825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Injections (See Timby, 20017 pages 813- 819)</a:t>
            </a:r>
            <a:endParaRPr lang="en-US" dirty="0"/>
          </a:p>
        </p:txBody>
      </p:sp>
      <p:sp>
        <p:nvSpPr>
          <p:cNvPr id="3" name="Content Placeholder 2"/>
          <p:cNvSpPr>
            <a:spLocks noGrp="1"/>
          </p:cNvSpPr>
          <p:nvPr>
            <p:ph idx="1"/>
          </p:nvPr>
        </p:nvSpPr>
        <p:spPr>
          <a:xfrm>
            <a:off x="2589212" y="2209800"/>
            <a:ext cx="8915400" cy="3701422"/>
          </a:xfrm>
        </p:spPr>
        <p:txBody>
          <a:bodyPr>
            <a:normAutofit/>
          </a:bodyPr>
          <a:lstStyle/>
          <a:p>
            <a:r>
              <a:rPr lang="en-US" sz="4000" dirty="0" smtClean="0"/>
              <a:t>Intradermal</a:t>
            </a:r>
          </a:p>
          <a:p>
            <a:r>
              <a:rPr lang="en-US" sz="4000" dirty="0" smtClean="0"/>
              <a:t>Subcutaneous</a:t>
            </a:r>
          </a:p>
          <a:p>
            <a:r>
              <a:rPr lang="en-US" sz="4000" dirty="0" smtClean="0"/>
              <a:t>Intramuscular</a:t>
            </a:r>
            <a:endParaRPr lang="en-US" sz="4000" dirty="0"/>
          </a:p>
        </p:txBody>
      </p:sp>
    </p:spTree>
    <p:extLst>
      <p:ext uri="{BB962C8B-B14F-4D97-AF65-F5344CB8AC3E}">
        <p14:creationId xmlns:p14="http://schemas.microsoft.com/office/powerpoint/2010/main" val="3722544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04800"/>
            <a:ext cx="8911687" cy="1600200"/>
          </a:xfrm>
        </p:spPr>
        <p:txBody>
          <a:bodyPr/>
          <a:lstStyle/>
          <a:p>
            <a:r>
              <a:rPr lang="en-US" b="1" dirty="0" smtClean="0"/>
              <a:t>Needles</a:t>
            </a:r>
            <a:endParaRPr lang="en-US" b="1" dirty="0"/>
          </a:p>
        </p:txBody>
      </p:sp>
      <p:sp>
        <p:nvSpPr>
          <p:cNvPr id="3" name="Content Placeholder 2"/>
          <p:cNvSpPr>
            <a:spLocks noGrp="1"/>
          </p:cNvSpPr>
          <p:nvPr>
            <p:ph idx="1"/>
          </p:nvPr>
        </p:nvSpPr>
        <p:spPr>
          <a:xfrm>
            <a:off x="2589212" y="939800"/>
            <a:ext cx="8915400" cy="4971422"/>
          </a:xfrm>
        </p:spPr>
        <p:txBody>
          <a:bodyPr/>
          <a:lstStyle/>
          <a:p>
            <a:r>
              <a:rPr lang="en-US" dirty="0" smtClean="0"/>
              <a:t>Needles are supplied in various lengths and gauges. The </a:t>
            </a:r>
            <a:r>
              <a:rPr lang="en-US" sz="2000" b="1" dirty="0" smtClean="0"/>
              <a:t>Shaft </a:t>
            </a:r>
            <a:r>
              <a:rPr lang="en-US" dirty="0" smtClean="0"/>
              <a:t>(the length of the needle) depends on the depth to which the medication will be administered. Needle lengths vary from  ½ inch to 2 ½ inches. The tip of the shaft is beveled of slanted to puncture the skin easily.  A </a:t>
            </a:r>
            <a:r>
              <a:rPr lang="en-US" sz="2000" b="1" dirty="0" smtClean="0"/>
              <a:t>Filter </a:t>
            </a:r>
            <a:r>
              <a:rPr lang="en-US" dirty="0" smtClean="0"/>
              <a:t>needle contains a membrane that acts as a barrier blocking the entrance of glass shards when withdrawing from an ampule.  The </a:t>
            </a:r>
            <a:r>
              <a:rPr lang="en-US" sz="2000" b="1" dirty="0" smtClean="0"/>
              <a:t>gauge </a:t>
            </a:r>
            <a:r>
              <a:rPr lang="en-US" dirty="0" smtClean="0"/>
              <a:t>refers to the needles width. Most commonly 18 – 27 gauge needles are used.  The smaller the number the larger the diameter needle</a:t>
            </a:r>
            <a:endParaRPr lang="en-US" sz="20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6700" y="3556000"/>
            <a:ext cx="3568700" cy="2741390"/>
          </a:xfrm>
          <a:prstGeom prst="rect">
            <a:avLst/>
          </a:prstGeom>
        </p:spPr>
      </p:pic>
    </p:spTree>
    <p:extLst>
      <p:ext uri="{BB962C8B-B14F-4D97-AF65-F5344CB8AC3E}">
        <p14:creationId xmlns:p14="http://schemas.microsoft.com/office/powerpoint/2010/main" val="13846656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Factors to Consider when Selecting a Needle </a:t>
            </a:r>
            <a:endParaRPr lang="en-US" sz="2800" b="1" dirty="0"/>
          </a:p>
        </p:txBody>
      </p:sp>
      <p:sp>
        <p:nvSpPr>
          <p:cNvPr id="3" name="Content Placeholder 2"/>
          <p:cNvSpPr>
            <a:spLocks noGrp="1"/>
          </p:cNvSpPr>
          <p:nvPr>
            <p:ph idx="1"/>
          </p:nvPr>
        </p:nvSpPr>
        <p:spPr/>
        <p:txBody>
          <a:bodyPr>
            <a:normAutofit/>
          </a:bodyPr>
          <a:lstStyle/>
          <a:p>
            <a:r>
              <a:rPr lang="en-US" sz="3600" b="1" dirty="0" smtClean="0"/>
              <a:t>The depth of the medication</a:t>
            </a:r>
          </a:p>
          <a:p>
            <a:r>
              <a:rPr lang="en-US" sz="3600" b="1" dirty="0" smtClean="0"/>
              <a:t>The depth of the tissue</a:t>
            </a:r>
          </a:p>
          <a:p>
            <a:r>
              <a:rPr lang="en-US" sz="3600" b="1" dirty="0" smtClean="0"/>
              <a:t>The volume of prescribed drug</a:t>
            </a:r>
          </a:p>
          <a:p>
            <a:r>
              <a:rPr lang="en-US" sz="3600" b="1" dirty="0" smtClean="0"/>
              <a:t>The viscosity of the prescribed drug</a:t>
            </a:r>
          </a:p>
          <a:p>
            <a:r>
              <a:rPr lang="en-US" sz="3600" b="1" dirty="0" smtClean="0"/>
              <a:t>The size of the client</a:t>
            </a:r>
          </a:p>
          <a:p>
            <a:pPr lvl="1"/>
            <a:r>
              <a:rPr lang="en-US" dirty="0" smtClean="0">
                <a:solidFill>
                  <a:srgbClr val="FF0000"/>
                </a:solidFill>
              </a:rPr>
              <a:t>Review Table 34-1 Common sizes of syringes and needles</a:t>
            </a:r>
            <a:endParaRPr lang="en-US" dirty="0">
              <a:solidFill>
                <a:srgbClr val="FF0000"/>
              </a:solidFill>
            </a:endParaRPr>
          </a:p>
        </p:txBody>
      </p:sp>
    </p:spTree>
    <p:extLst>
      <p:ext uri="{BB962C8B-B14F-4D97-AF65-F5344CB8AC3E}">
        <p14:creationId xmlns:p14="http://schemas.microsoft.com/office/powerpoint/2010/main" val="1765373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Modified Safety Injection Equipment</a:t>
            </a:r>
            <a:endParaRPr lang="en-US" dirty="0"/>
          </a:p>
        </p:txBody>
      </p:sp>
      <p:sp>
        <p:nvSpPr>
          <p:cNvPr id="3" name="Content Placeholder 2"/>
          <p:cNvSpPr>
            <a:spLocks noGrp="1"/>
          </p:cNvSpPr>
          <p:nvPr>
            <p:ph idx="1"/>
          </p:nvPr>
        </p:nvSpPr>
        <p:spPr>
          <a:xfrm>
            <a:off x="2589212" y="1422400"/>
            <a:ext cx="8915400" cy="5207000"/>
          </a:xfrm>
        </p:spPr>
        <p:txBody>
          <a:bodyPr/>
          <a:lstStyle/>
          <a:p>
            <a:r>
              <a:rPr lang="en-US" sz="2000" b="1" dirty="0" smtClean="0"/>
              <a:t>Needle Stick Safety and Prevention Act 2000</a:t>
            </a:r>
          </a:p>
          <a:p>
            <a:r>
              <a:rPr lang="en-US" sz="2000" b="1" dirty="0" smtClean="0"/>
              <a:t>Conventional syringes and needles are being redesigned to avoid needle stick injuries and reduce the risk of acquiring a blood-borne viral disease.</a:t>
            </a:r>
          </a:p>
          <a:p>
            <a:pPr lvl="1"/>
            <a:r>
              <a:rPr lang="en-US" sz="2000" b="1" dirty="0" smtClean="0"/>
              <a:t>Hepatitis B (HBV)</a:t>
            </a:r>
          </a:p>
          <a:p>
            <a:pPr lvl="1"/>
            <a:r>
              <a:rPr lang="en-US" sz="2000" b="1" dirty="0" smtClean="0"/>
              <a:t>Hepatitis C (HCV)</a:t>
            </a:r>
          </a:p>
          <a:p>
            <a:pPr lvl="1"/>
            <a:r>
              <a:rPr lang="en-US" sz="2000" b="1" dirty="0" smtClean="0"/>
              <a:t>HIV/AIDS</a:t>
            </a:r>
          </a:p>
          <a:p>
            <a:pPr lvl="2"/>
            <a:r>
              <a:rPr lang="en-US" sz="2000" b="1" dirty="0" smtClean="0"/>
              <a:t>Currently there are 3 various types of safety injection devices:</a:t>
            </a:r>
          </a:p>
          <a:p>
            <a:pPr lvl="3"/>
            <a:r>
              <a:rPr lang="en-US" sz="2000" b="1" dirty="0" smtClean="0"/>
              <a:t>Those with plastic shields that cover the needles after its use</a:t>
            </a:r>
          </a:p>
          <a:p>
            <a:pPr lvl="3"/>
            <a:r>
              <a:rPr lang="en-US" sz="2000" b="1" dirty="0" smtClean="0"/>
              <a:t>Those with needles that retract I the syringe</a:t>
            </a:r>
          </a:p>
          <a:p>
            <a:pPr lvl="3"/>
            <a:r>
              <a:rPr lang="en-US" sz="2000" b="1" dirty="0" smtClean="0"/>
              <a:t>Gas pressured devices that inject medications without needles.</a:t>
            </a:r>
          </a:p>
          <a:p>
            <a:pPr lvl="1"/>
            <a:endParaRPr lang="en-US" dirty="0"/>
          </a:p>
        </p:txBody>
      </p:sp>
    </p:spTree>
    <p:extLst>
      <p:ext uri="{BB962C8B-B14F-4D97-AF65-F5344CB8AC3E}">
        <p14:creationId xmlns:p14="http://schemas.microsoft.com/office/powerpoint/2010/main" val="846055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Techniques if Safety Devices Not is Use</a:t>
            </a:r>
            <a:endParaRPr lang="en-US" dirty="0"/>
          </a:p>
        </p:txBody>
      </p:sp>
      <p:sp>
        <p:nvSpPr>
          <p:cNvPr id="3" name="Content Placeholder 2"/>
          <p:cNvSpPr>
            <a:spLocks noGrp="1"/>
          </p:cNvSpPr>
          <p:nvPr>
            <p:ph idx="1"/>
          </p:nvPr>
        </p:nvSpPr>
        <p:spPr/>
        <p:txBody>
          <a:bodyPr/>
          <a:lstStyle/>
          <a:p>
            <a:r>
              <a:rPr lang="en-US" b="1" dirty="0" smtClean="0"/>
              <a:t>Scoop Method </a:t>
            </a:r>
            <a:r>
              <a:rPr lang="en-US" dirty="0" smtClean="0"/>
              <a:t>– Threading the Needle within the cap without touching the cap itself.</a:t>
            </a:r>
          </a:p>
          <a:p>
            <a:r>
              <a:rPr lang="en-US" b="1" dirty="0" smtClean="0"/>
              <a:t>Biohazard Container </a:t>
            </a:r>
            <a:r>
              <a:rPr lang="en-US" dirty="0" smtClean="0"/>
              <a:t>– The needle is left uncapped and placed immediately in the nearest sharps container.</a:t>
            </a:r>
          </a:p>
          <a:p>
            <a:endParaRPr lang="en-US" dirty="0"/>
          </a:p>
        </p:txBody>
      </p:sp>
      <p:pic>
        <p:nvPicPr>
          <p:cNvPr id="4" name="Picture 3"/>
          <p:cNvPicPr>
            <a:picLocks noChangeAspect="1"/>
          </p:cNvPicPr>
          <p:nvPr/>
        </p:nvPicPr>
        <p:blipFill>
          <a:blip r:embed="rId2"/>
          <a:stretch>
            <a:fillRect/>
          </a:stretch>
        </p:blipFill>
        <p:spPr>
          <a:xfrm>
            <a:off x="3236912" y="3783012"/>
            <a:ext cx="3810000" cy="2543175"/>
          </a:xfrm>
          <a:prstGeom prst="rect">
            <a:avLst/>
          </a:prstGeom>
        </p:spPr>
      </p:pic>
      <p:pic>
        <p:nvPicPr>
          <p:cNvPr id="5" name="Picture 4"/>
          <p:cNvPicPr>
            <a:picLocks noChangeAspect="1"/>
          </p:cNvPicPr>
          <p:nvPr/>
        </p:nvPicPr>
        <p:blipFill>
          <a:blip r:embed="rId3"/>
          <a:stretch>
            <a:fillRect/>
          </a:stretch>
        </p:blipFill>
        <p:spPr>
          <a:xfrm>
            <a:off x="8337550" y="3282322"/>
            <a:ext cx="2857500" cy="2857500"/>
          </a:xfrm>
          <a:prstGeom prst="rect">
            <a:avLst/>
          </a:prstGeom>
        </p:spPr>
      </p:pic>
    </p:spTree>
    <p:extLst>
      <p:ext uri="{BB962C8B-B14F-4D97-AF65-F5344CB8AC3E}">
        <p14:creationId xmlns:p14="http://schemas.microsoft.com/office/powerpoint/2010/main" val="6768086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Accidental Needle Stick</a:t>
            </a:r>
            <a:endParaRPr lang="en-US" dirty="0"/>
          </a:p>
        </p:txBody>
      </p:sp>
      <p:sp>
        <p:nvSpPr>
          <p:cNvPr id="3" name="Content Placeholder 2"/>
          <p:cNvSpPr>
            <a:spLocks noGrp="1"/>
          </p:cNvSpPr>
          <p:nvPr>
            <p:ph idx="1"/>
          </p:nvPr>
        </p:nvSpPr>
        <p:spPr>
          <a:xfrm>
            <a:off x="2589212" y="1511300"/>
            <a:ext cx="8915400" cy="4399922"/>
          </a:xfrm>
        </p:spPr>
        <p:txBody>
          <a:bodyPr/>
          <a:lstStyle/>
          <a:p>
            <a:r>
              <a:rPr lang="en-US" dirty="0" smtClean="0"/>
              <a:t>Report the injury to a supervisor immediately</a:t>
            </a:r>
          </a:p>
          <a:p>
            <a:r>
              <a:rPr lang="en-US" dirty="0" smtClean="0"/>
              <a:t>Document the injury in writing</a:t>
            </a:r>
          </a:p>
          <a:p>
            <a:r>
              <a:rPr lang="en-US" dirty="0" smtClean="0"/>
              <a:t>Identify the client if possible</a:t>
            </a:r>
          </a:p>
          <a:p>
            <a:r>
              <a:rPr lang="en-US" dirty="0" smtClean="0"/>
              <a:t>Obtain HIV and HBV status results, if legal to do so</a:t>
            </a:r>
          </a:p>
          <a:p>
            <a:r>
              <a:rPr lang="en-US" dirty="0" smtClean="0"/>
              <a:t>Obtain counseling for possible infection</a:t>
            </a:r>
          </a:p>
          <a:p>
            <a:r>
              <a:rPr lang="en-US" dirty="0" smtClean="0"/>
              <a:t>Receive the most appropriate post exposure drug treatment prophylaxis</a:t>
            </a:r>
          </a:p>
          <a:p>
            <a:r>
              <a:rPr lang="en-US" dirty="0" smtClean="0"/>
              <a:t>Be tested for antibodies at appropriate intervals</a:t>
            </a:r>
          </a:p>
          <a:p>
            <a:r>
              <a:rPr lang="en-US" dirty="0" smtClean="0"/>
              <a:t>Monitor for symptoms and receive follow </a:t>
            </a:r>
            <a:r>
              <a:rPr lang="en-US" dirty="0"/>
              <a:t>up </a:t>
            </a:r>
            <a:endParaRPr lang="en-US" dirty="0" smtClean="0"/>
          </a:p>
          <a:p>
            <a:pPr marL="0" indent="0">
              <a:buNone/>
            </a:pPr>
            <a:endParaRPr lang="en-US" dirty="0" smtClean="0"/>
          </a:p>
          <a:p>
            <a:pPr marL="0" indent="0">
              <a:buNone/>
            </a:pPr>
            <a:r>
              <a:rPr lang="en-US" dirty="0" smtClean="0"/>
              <a:t>	</a:t>
            </a:r>
            <a:r>
              <a:rPr lang="en-US" dirty="0" smtClean="0">
                <a:hlinkClick r:id="rId2"/>
              </a:rPr>
              <a:t>https</a:t>
            </a:r>
            <a:r>
              <a:rPr lang="en-US" dirty="0">
                <a:hlinkClick r:id="rId2"/>
              </a:rPr>
              <a:t>://</a:t>
            </a:r>
            <a:r>
              <a:rPr lang="en-US" dirty="0" smtClean="0">
                <a:hlinkClick r:id="rId2"/>
              </a:rPr>
              <a:t>www.youtube.com/watch?v=F-dGbIuxI68</a:t>
            </a: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04538494"/>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547</TotalTime>
  <Words>2784</Words>
  <Application>Microsoft Office PowerPoint</Application>
  <PresentationFormat>Widescreen</PresentationFormat>
  <Paragraphs>237</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Century Gothic</vt:lpstr>
      <vt:lpstr>Wingdings 3</vt:lpstr>
      <vt:lpstr>Wisp</vt:lpstr>
      <vt:lpstr>Parenteral Medications</vt:lpstr>
      <vt:lpstr>Parenteral Route- commonly used when referring to medication given by injection.</vt:lpstr>
      <vt:lpstr>Insulin Pens – A hard plastic cylinder that looks much like a fountain (writing) pen.</vt:lpstr>
      <vt:lpstr>Insulin Pens </vt:lpstr>
      <vt:lpstr>Needles</vt:lpstr>
      <vt:lpstr>Factors to Consider when Selecting a Needle </vt:lpstr>
      <vt:lpstr>Modified Safety Injection Equipment</vt:lpstr>
      <vt:lpstr>Techniques if Safety Devices Not is Use</vt:lpstr>
      <vt:lpstr>Accidental Needle Stick</vt:lpstr>
      <vt:lpstr>Drug Preparation</vt:lpstr>
      <vt:lpstr>Practice Withdrawing Medication</vt:lpstr>
      <vt:lpstr>Pre-filled Cartridges</vt:lpstr>
      <vt:lpstr>Combining Medications in One Syringe</vt:lpstr>
      <vt:lpstr>Injection Routes</vt:lpstr>
      <vt:lpstr>Intradermal Injections</vt:lpstr>
      <vt:lpstr>Critical Thinking</vt:lpstr>
      <vt:lpstr>Subcutaneous Injections</vt:lpstr>
      <vt:lpstr>Insulin Injection Sites</vt:lpstr>
      <vt:lpstr>Insulin Injection (continued)</vt:lpstr>
      <vt:lpstr>Pharmacy Considerations</vt:lpstr>
      <vt:lpstr>Administering Insulin</vt:lpstr>
      <vt:lpstr>Insulin Injections</vt:lpstr>
      <vt:lpstr>Gerontologic Considerations</vt:lpstr>
      <vt:lpstr>Preparing Insulin from Vials</vt:lpstr>
      <vt:lpstr>Mixing Insulin in One Syringe</vt:lpstr>
      <vt:lpstr> Insulin                    Onset          Peak          Duration</vt:lpstr>
      <vt:lpstr>Insulin Pumps</vt:lpstr>
      <vt:lpstr>Administering Heparin</vt:lpstr>
      <vt:lpstr>Administering Heparin</vt:lpstr>
      <vt:lpstr>Intramuscular Injections</vt:lpstr>
      <vt:lpstr>Injection Sites (IM)</vt:lpstr>
      <vt:lpstr>IM Injection Sites</vt:lpstr>
      <vt:lpstr>IM Injection Sites (continued)</vt:lpstr>
      <vt:lpstr>IM Sites</vt:lpstr>
      <vt:lpstr>IM Injection Sites (continued)</vt:lpstr>
      <vt:lpstr>IM Injection Site (continued) </vt:lpstr>
      <vt:lpstr>Critical Thinking</vt:lpstr>
      <vt:lpstr>IM Injection Equipment</vt:lpstr>
      <vt:lpstr>Injection Techniques</vt:lpstr>
      <vt:lpstr>Reducing Injection Discomfort</vt:lpstr>
      <vt:lpstr>Consider This</vt:lpstr>
      <vt:lpstr>Practice Injections (See Timby, 20017 pages 813- 819)</vt:lpstr>
    </vt:vector>
  </TitlesOfParts>
  <Company>Hasd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Parenteral Medications</dc:title>
  <dc:creator>User</dc:creator>
  <cp:lastModifiedBy>User</cp:lastModifiedBy>
  <cp:revision>63</cp:revision>
  <cp:lastPrinted>2019-03-21T15:11:42Z</cp:lastPrinted>
  <dcterms:created xsi:type="dcterms:W3CDTF">2017-10-05T14:21:15Z</dcterms:created>
  <dcterms:modified xsi:type="dcterms:W3CDTF">2019-03-21T15:13:08Z</dcterms:modified>
</cp:coreProperties>
</file>