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7" d="100"/>
          <a:sy n="97" d="100"/>
        </p:scale>
        <p:origin x="450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rin Arndt" userId="093d7e08-20b7-4947-bdc4-89bbd7a8c1f1" providerId="ADAL" clId="{D4F1D0E8-89D5-447F-A663-B7895BCC0513}"/>
    <pc:docChg chg="custSel modSld">
      <pc:chgData name="Darrin Arndt" userId="093d7e08-20b7-4947-bdc4-89bbd7a8c1f1" providerId="ADAL" clId="{D4F1D0E8-89D5-447F-A663-B7895BCC0513}" dt="2023-01-19T12:41:30.437" v="222" actId="404"/>
      <pc:docMkLst>
        <pc:docMk/>
      </pc:docMkLst>
      <pc:sldChg chg="modSp mod">
        <pc:chgData name="Darrin Arndt" userId="093d7e08-20b7-4947-bdc4-89bbd7a8c1f1" providerId="ADAL" clId="{D4F1D0E8-89D5-447F-A663-B7895BCC0513}" dt="2023-01-19T12:41:30.437" v="222" actId="404"/>
        <pc:sldMkLst>
          <pc:docMk/>
          <pc:sldMk cId="0" sldId="258"/>
        </pc:sldMkLst>
        <pc:spChg chg="mod">
          <ac:chgData name="Darrin Arndt" userId="093d7e08-20b7-4947-bdc4-89bbd7a8c1f1" providerId="ADAL" clId="{D4F1D0E8-89D5-447F-A663-B7895BCC0513}" dt="2023-01-19T12:41:30.437" v="222" actId="404"/>
          <ac:spMkLst>
            <pc:docMk/>
            <pc:sldMk cId="0" sldId="258"/>
            <ac:spMk id="8195" creationId="{73EC5348-9A30-45A9-A1B2-FE72AB013CE1}"/>
          </ac:spMkLst>
        </pc:spChg>
      </pc:sldChg>
      <pc:sldChg chg="modSp mod">
        <pc:chgData name="Darrin Arndt" userId="093d7e08-20b7-4947-bdc4-89bbd7a8c1f1" providerId="ADAL" clId="{D4F1D0E8-89D5-447F-A663-B7895BCC0513}" dt="2023-01-19T12:39:44.753" v="96" actId="6549"/>
        <pc:sldMkLst>
          <pc:docMk/>
          <pc:sldMk cId="0" sldId="260"/>
        </pc:sldMkLst>
        <pc:spChg chg="mod">
          <ac:chgData name="Darrin Arndt" userId="093d7e08-20b7-4947-bdc4-89bbd7a8c1f1" providerId="ADAL" clId="{D4F1D0E8-89D5-447F-A663-B7895BCC0513}" dt="2023-01-19T12:39:44.753" v="96" actId="6549"/>
          <ac:spMkLst>
            <pc:docMk/>
            <pc:sldMk cId="0" sldId="260"/>
            <ac:spMk id="11267" creationId="{6BC63F16-0CEB-4C27-8D82-D3F2FDB48D3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7574ED6-34C1-4C97-AEEF-C7235561474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C30164F-E4FA-4A84-B841-DBA25019CFD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639BB3A-6809-45B9-ACB4-EC943A5FB77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A8FCD175-48C7-4C04-A2CC-63730D65B13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3A4FEE81-9E45-47C4-BA0C-5BA050805CE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030096A7-680D-4163-B436-B99FE47B05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9BE1D76-EC80-4F33-A243-AD38D8C019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A7435CE8-F321-47FE-AA61-F8F11AC9E4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B986A34-6187-43CF-9C5E-9ADF1534ACF5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A8859618-50AF-4D96-B099-E068AF7DFD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631BE4E-2495-49A0-9C26-0F03D02263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Germans didn’t take Leningrad</a:t>
            </a:r>
          </a:p>
          <a:p>
            <a:r>
              <a:rPr lang="en-US" altLang="en-US"/>
              <a:t>Hitler ordered siege (military blockade designed to force a city to surrender) </a:t>
            </a:r>
          </a:p>
          <a:p>
            <a:r>
              <a:rPr lang="en-US" altLang="en-US"/>
              <a:t>Winter, 1941-1942 </a:t>
            </a:r>
            <a:r>
              <a:rPr lang="en-US" altLang="en-US">
                <a:sym typeface="Wingdings" panose="05000000000000000000" pitchFamily="2" charset="2"/>
              </a:rPr>
              <a:t> Soviets starved to death (at rate of 3K-4K people a </a:t>
            </a:r>
            <a:r>
              <a:rPr lang="en-US" altLang="en-US" b="1" u="sng">
                <a:sym typeface="Wingdings" panose="05000000000000000000" pitchFamily="2" charset="2"/>
              </a:rPr>
              <a:t>DAY</a:t>
            </a:r>
            <a:r>
              <a:rPr lang="en-US" altLang="en-US">
                <a:sym typeface="Wingdings" panose="05000000000000000000" pitchFamily="2" charset="2"/>
              </a:rPr>
              <a:t>)</a:t>
            </a: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C3E6587B-E926-4AF5-BB6D-E825A88075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492F9F5-5FCF-4581-AE03-0955ED9010EA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89FCB658-3132-4708-B401-A5CF3769FC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69B78D0B-1F3D-495F-9076-ED0982D668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/>
            <a:r>
              <a:rPr lang="en-US" altLang="en-US"/>
              <a:t>Civilians weren’t evacuated because </a:t>
            </a:r>
          </a:p>
          <a:p>
            <a:pPr marL="228600" indent="-228600">
              <a:buFontTx/>
              <a:buAutoNum type="arabicParenR"/>
            </a:pPr>
            <a:r>
              <a:rPr lang="en-US" altLang="en-US"/>
              <a:t>Stalin wanted to save the city that was named after him</a:t>
            </a:r>
          </a:p>
          <a:p>
            <a:pPr marL="228600" indent="-228600">
              <a:buFontTx/>
              <a:buAutoNum type="arabicParenR"/>
            </a:pPr>
            <a:r>
              <a:rPr lang="en-US" altLang="en-US"/>
              <a:t>Stalin felt the Soviet soldiers would fight harder for a “live city” than for a “dead” one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3581400" y="685800"/>
            <a:ext cx="5561013" cy="33528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181600" y="4038600"/>
            <a:ext cx="3960813" cy="17526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EC4004-A270-4D0C-A642-CC901BF9FC5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rgbClr val="EAEAEA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9BF320-B75F-4723-BDC3-BE776DE7FB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rgbClr val="EAEAEA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2DC3A1-A56B-4B44-8717-A1FBED03EA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EAEAEA"/>
                </a:solidFill>
              </a:defRPr>
            </a:lvl1pPr>
          </a:lstStyle>
          <a:p>
            <a:fld id="{BF6889A1-371E-486F-A4F0-6CCD13D773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2561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7">
            <a:extLst>
              <a:ext uri="{FF2B5EF4-FFF2-40B4-BE49-F238E27FC236}">
                <a16:creationId xmlns:a16="http://schemas.microsoft.com/office/drawing/2014/main" id="{36A14A51-1B0A-4DFD-8104-C8BBCA7EAB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28">
            <a:extLst>
              <a:ext uri="{FF2B5EF4-FFF2-40B4-BE49-F238E27FC236}">
                <a16:creationId xmlns:a16="http://schemas.microsoft.com/office/drawing/2014/main" id="{E869FC57-806A-487D-8C7D-DF22467629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29">
            <a:extLst>
              <a:ext uri="{FF2B5EF4-FFF2-40B4-BE49-F238E27FC236}">
                <a16:creationId xmlns:a16="http://schemas.microsoft.com/office/drawing/2014/main" id="{10A2E754-9255-4B2C-891F-FBCE828EC4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6E8A42-9A39-44C8-AD4B-C2BBB5D8F0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858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533400"/>
            <a:ext cx="19050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533400"/>
            <a:ext cx="55626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7">
            <a:extLst>
              <a:ext uri="{FF2B5EF4-FFF2-40B4-BE49-F238E27FC236}">
                <a16:creationId xmlns:a16="http://schemas.microsoft.com/office/drawing/2014/main" id="{1ACBED80-14DA-499E-968C-8ED3E867E9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28">
            <a:extLst>
              <a:ext uri="{FF2B5EF4-FFF2-40B4-BE49-F238E27FC236}">
                <a16:creationId xmlns:a16="http://schemas.microsoft.com/office/drawing/2014/main" id="{F9E88548-E367-4B97-A037-F4F70B6F88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29">
            <a:extLst>
              <a:ext uri="{FF2B5EF4-FFF2-40B4-BE49-F238E27FC236}">
                <a16:creationId xmlns:a16="http://schemas.microsoft.com/office/drawing/2014/main" id="{7B439E70-A6CC-4FD1-BA1D-74647AE6C4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CA202A-08FB-4F7D-AE01-E73BBCA49E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0654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7">
            <a:extLst>
              <a:ext uri="{FF2B5EF4-FFF2-40B4-BE49-F238E27FC236}">
                <a16:creationId xmlns:a16="http://schemas.microsoft.com/office/drawing/2014/main" id="{72818226-64BB-491B-838F-DE6746E65F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28">
            <a:extLst>
              <a:ext uri="{FF2B5EF4-FFF2-40B4-BE49-F238E27FC236}">
                <a16:creationId xmlns:a16="http://schemas.microsoft.com/office/drawing/2014/main" id="{37F0FDBA-08C6-4BDD-B21B-2049398EC2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29">
            <a:extLst>
              <a:ext uri="{FF2B5EF4-FFF2-40B4-BE49-F238E27FC236}">
                <a16:creationId xmlns:a16="http://schemas.microsoft.com/office/drawing/2014/main" id="{71E50A45-9390-457A-8343-3BC2E98FDF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5549D7-11CA-4449-94B3-24FEE38500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9210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7">
            <a:extLst>
              <a:ext uri="{FF2B5EF4-FFF2-40B4-BE49-F238E27FC236}">
                <a16:creationId xmlns:a16="http://schemas.microsoft.com/office/drawing/2014/main" id="{3303059D-6B2B-4EED-8491-774F73DD43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28">
            <a:extLst>
              <a:ext uri="{FF2B5EF4-FFF2-40B4-BE49-F238E27FC236}">
                <a16:creationId xmlns:a16="http://schemas.microsoft.com/office/drawing/2014/main" id="{78D2D50B-0CC8-41C4-9FD8-309B1C953F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29">
            <a:extLst>
              <a:ext uri="{FF2B5EF4-FFF2-40B4-BE49-F238E27FC236}">
                <a16:creationId xmlns:a16="http://schemas.microsoft.com/office/drawing/2014/main" id="{767C661D-7DDF-43F6-80E9-FE2AC28764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3459AA-2D52-4F3E-8E7A-F56C41929A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0632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981200"/>
            <a:ext cx="3733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733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7">
            <a:extLst>
              <a:ext uri="{FF2B5EF4-FFF2-40B4-BE49-F238E27FC236}">
                <a16:creationId xmlns:a16="http://schemas.microsoft.com/office/drawing/2014/main" id="{04B301FC-23BD-4643-BED9-CE2BF0714A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28">
            <a:extLst>
              <a:ext uri="{FF2B5EF4-FFF2-40B4-BE49-F238E27FC236}">
                <a16:creationId xmlns:a16="http://schemas.microsoft.com/office/drawing/2014/main" id="{0C08F426-C744-4B00-B31F-D370E119AC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29">
            <a:extLst>
              <a:ext uri="{FF2B5EF4-FFF2-40B4-BE49-F238E27FC236}">
                <a16:creationId xmlns:a16="http://schemas.microsoft.com/office/drawing/2014/main" id="{CE463561-5650-48CD-A5BB-EF38568EFC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5177C9-C6E5-468C-A306-C5AEA48528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99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7">
            <a:extLst>
              <a:ext uri="{FF2B5EF4-FFF2-40B4-BE49-F238E27FC236}">
                <a16:creationId xmlns:a16="http://schemas.microsoft.com/office/drawing/2014/main" id="{1568D0DC-447C-4A38-96C3-B6A865EF17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028">
            <a:extLst>
              <a:ext uri="{FF2B5EF4-FFF2-40B4-BE49-F238E27FC236}">
                <a16:creationId xmlns:a16="http://schemas.microsoft.com/office/drawing/2014/main" id="{CAD7922E-83EE-4954-8775-6B3ABA16FA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029">
            <a:extLst>
              <a:ext uri="{FF2B5EF4-FFF2-40B4-BE49-F238E27FC236}">
                <a16:creationId xmlns:a16="http://schemas.microsoft.com/office/drawing/2014/main" id="{1DF8399C-6BF1-498F-AE35-65C93F9F4F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0DA16-6F2C-4F6E-9933-60577DA5E9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2102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7">
            <a:extLst>
              <a:ext uri="{FF2B5EF4-FFF2-40B4-BE49-F238E27FC236}">
                <a16:creationId xmlns:a16="http://schemas.microsoft.com/office/drawing/2014/main" id="{B19F1943-7724-4A9D-AAA8-172F015606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28">
            <a:extLst>
              <a:ext uri="{FF2B5EF4-FFF2-40B4-BE49-F238E27FC236}">
                <a16:creationId xmlns:a16="http://schemas.microsoft.com/office/drawing/2014/main" id="{AE333E7F-6C02-497E-9508-5F410ADF0A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4C4055A5-E084-4D09-8514-2E2D728CC3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FBD138-C81F-421D-BE12-47134BDA2A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348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7">
            <a:extLst>
              <a:ext uri="{FF2B5EF4-FFF2-40B4-BE49-F238E27FC236}">
                <a16:creationId xmlns:a16="http://schemas.microsoft.com/office/drawing/2014/main" id="{023181FE-D6D2-4379-951E-27A2058749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028">
            <a:extLst>
              <a:ext uri="{FF2B5EF4-FFF2-40B4-BE49-F238E27FC236}">
                <a16:creationId xmlns:a16="http://schemas.microsoft.com/office/drawing/2014/main" id="{A7810524-F97F-4B4E-BEE4-75792262BC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E2F53F04-0B87-4E90-9EB5-BFF2E243E3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F66ED1-46B0-4348-89EB-2F055AAD7C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9454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7">
            <a:extLst>
              <a:ext uri="{FF2B5EF4-FFF2-40B4-BE49-F238E27FC236}">
                <a16:creationId xmlns:a16="http://schemas.microsoft.com/office/drawing/2014/main" id="{164F079E-28E2-4AA5-8908-13244D03E1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28">
            <a:extLst>
              <a:ext uri="{FF2B5EF4-FFF2-40B4-BE49-F238E27FC236}">
                <a16:creationId xmlns:a16="http://schemas.microsoft.com/office/drawing/2014/main" id="{C19B7620-3F57-4DDA-A762-394512CAE7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29">
            <a:extLst>
              <a:ext uri="{FF2B5EF4-FFF2-40B4-BE49-F238E27FC236}">
                <a16:creationId xmlns:a16="http://schemas.microsoft.com/office/drawing/2014/main" id="{6B09CB13-2EFA-4F5A-9908-E010CA0980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B03BCC-3B89-4DBE-AED3-83D8CA5094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564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7">
            <a:extLst>
              <a:ext uri="{FF2B5EF4-FFF2-40B4-BE49-F238E27FC236}">
                <a16:creationId xmlns:a16="http://schemas.microsoft.com/office/drawing/2014/main" id="{470DC90A-705E-448E-88E1-FD131B2F57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28">
            <a:extLst>
              <a:ext uri="{FF2B5EF4-FFF2-40B4-BE49-F238E27FC236}">
                <a16:creationId xmlns:a16="http://schemas.microsoft.com/office/drawing/2014/main" id="{895C7E5B-03FE-4FE1-B2D6-D938731CAA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29">
            <a:extLst>
              <a:ext uri="{FF2B5EF4-FFF2-40B4-BE49-F238E27FC236}">
                <a16:creationId xmlns:a16="http://schemas.microsoft.com/office/drawing/2014/main" id="{6EC9DA92-4E5B-405F-B341-EA4FA82918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63352-4CC9-4D14-97C5-383DF19F15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7635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>
            <a:extLst>
              <a:ext uri="{FF2B5EF4-FFF2-40B4-BE49-F238E27FC236}">
                <a16:creationId xmlns:a16="http://schemas.microsoft.com/office/drawing/2014/main" id="{5E785CE6-7FD7-4981-9590-7F11025C9E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5334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>
            <a:extLst>
              <a:ext uri="{FF2B5EF4-FFF2-40B4-BE49-F238E27FC236}">
                <a16:creationId xmlns:a16="http://schemas.microsoft.com/office/drawing/2014/main" id="{A38AEFF4-75A9-44EC-906F-93F1A5F29F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4" name="Rectangle 1028">
            <a:extLst>
              <a:ext uri="{FF2B5EF4-FFF2-40B4-BE49-F238E27FC236}">
                <a16:creationId xmlns:a16="http://schemas.microsoft.com/office/drawing/2014/main" id="{90C012DF-E424-4DB3-9BFB-6181FCF3843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5" name="Rectangle 1029">
            <a:extLst>
              <a:ext uri="{FF2B5EF4-FFF2-40B4-BE49-F238E27FC236}">
                <a16:creationId xmlns:a16="http://schemas.microsoft.com/office/drawing/2014/main" id="{0E4503FE-5D09-4151-87B3-022985FF338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76D146DA-5980-4B95-9870-2E72F765A195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0" name="Picture 1030" descr="C:\WINNT\Profiles\rebeccal\Personal\pics\strtegic1.jpg">
            <a:extLst>
              <a:ext uri="{FF2B5EF4-FFF2-40B4-BE49-F238E27FC236}">
                <a16:creationId xmlns:a16="http://schemas.microsoft.com/office/drawing/2014/main" id="{9008A8D3-CE71-4D22-95A6-0D8A54F9A8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031">
            <a:extLst>
              <a:ext uri="{FF2B5EF4-FFF2-40B4-BE49-F238E27FC236}">
                <a16:creationId xmlns:a16="http://schemas.microsoft.com/office/drawing/2014/main" id="{87654E6A-801B-458E-AC9F-A5E5FF4270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981200"/>
            <a:ext cx="762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w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95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B48D390-27C8-42F6-A89B-84293483DB2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00400" y="685800"/>
            <a:ext cx="5029200" cy="3352800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altLang="en-US">
                <a:latin typeface="Sylfaen" panose="010A0502050306030303" pitchFamily="18" charset="0"/>
              </a:rPr>
              <a:t>German Invasion</a:t>
            </a:r>
            <a:br>
              <a:rPr lang="en-US" altLang="en-US">
                <a:latin typeface="Sylfaen" panose="010A0502050306030303" pitchFamily="18" charset="0"/>
              </a:rPr>
            </a:br>
            <a:r>
              <a:rPr lang="en-US" altLang="en-US">
                <a:latin typeface="Sylfaen" panose="010A0502050306030303" pitchFamily="18" charset="0"/>
              </a:rPr>
              <a:t>of the</a:t>
            </a:r>
            <a:br>
              <a:rPr lang="en-US" altLang="en-US">
                <a:latin typeface="Sylfaen" panose="010A0502050306030303" pitchFamily="18" charset="0"/>
              </a:rPr>
            </a:br>
            <a:r>
              <a:rPr lang="en-US" altLang="en-US">
                <a:latin typeface="Sylfaen" panose="010A0502050306030303" pitchFamily="18" charset="0"/>
              </a:rPr>
              <a:t>Soviet Union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A775B3C-8911-461E-A2F7-71ECF7652E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altLang="en-US" b="1">
                <a:latin typeface="Sylfaen" panose="010A0502050306030303" pitchFamily="18" charset="0"/>
              </a:rPr>
              <a:t>Second Attempt: 1942-43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7CC6302-3422-43DF-8EF9-AE4146D730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676400"/>
            <a:ext cx="7620000" cy="4419600"/>
          </a:xfrm>
        </p:spPr>
        <p:txBody>
          <a:bodyPr/>
          <a:lstStyle/>
          <a:p>
            <a:pPr eaLnBrk="1" hangingPunct="1"/>
            <a:r>
              <a:rPr lang="en-US" altLang="en-US">
                <a:latin typeface="Sylfaen" panose="010A0502050306030303" pitchFamily="18" charset="0"/>
              </a:rPr>
              <a:t>Hitler was defeated</a:t>
            </a:r>
          </a:p>
          <a:p>
            <a:pPr eaLnBrk="1" hangingPunct="1"/>
            <a:endParaRPr lang="en-US" altLang="en-US">
              <a:latin typeface="Sylfaen" panose="010A0502050306030303" pitchFamily="18" charset="0"/>
            </a:endParaRPr>
          </a:p>
          <a:p>
            <a:pPr eaLnBrk="1" hangingPunct="1"/>
            <a:r>
              <a:rPr lang="en-US" altLang="en-US">
                <a:latin typeface="Sylfaen" panose="010A0502050306030303" pitchFamily="18" charset="0"/>
              </a:rPr>
              <a:t>Axis forces retreated</a:t>
            </a:r>
          </a:p>
          <a:p>
            <a:pPr eaLnBrk="1" hangingPunct="1"/>
            <a:endParaRPr lang="en-US" altLang="en-US">
              <a:latin typeface="Sylfaen" panose="010A0502050306030303" pitchFamily="18" charset="0"/>
            </a:endParaRPr>
          </a:p>
          <a:p>
            <a:pPr eaLnBrk="1" hangingPunct="1"/>
            <a:r>
              <a:rPr lang="en-US" altLang="en-US">
                <a:latin typeface="Sylfaen" panose="010A0502050306030303" pitchFamily="18" charset="0"/>
              </a:rPr>
              <a:t>Axis forces were losing in North Africa &amp; Italy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96A18C40-D6EA-4050-B57F-C26CC16A9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latin typeface="Sylfaen" panose="010A0502050306030303" pitchFamily="18" charset="0"/>
              </a:rPr>
              <a:t>PDN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97882-E9CA-4F88-8AFF-66CEA724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24000"/>
            <a:ext cx="7620000" cy="45720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sz="2800" b="1" dirty="0">
                <a:latin typeface="Sylfaen" panose="010A0502050306030303" pitchFamily="18" charset="0"/>
              </a:rPr>
              <a:t>Enduring Understanding: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>
                <a:latin typeface="Sylfaen" panose="010A0502050306030303" pitchFamily="18" charset="0"/>
              </a:rPr>
              <a:t>Both of Hitler’s attempts to invade the Soviet Union failed, helping to secure an Allied victory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sz="2800" dirty="0">
              <a:latin typeface="Sylfaen" panose="010A0502050306030303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sz="2800" b="1" dirty="0">
                <a:latin typeface="Sylfaen" panose="010A0502050306030303" pitchFamily="18" charset="0"/>
              </a:rPr>
              <a:t>Essential Questions:</a:t>
            </a:r>
          </a:p>
          <a:p>
            <a:pPr marL="514350" indent="-514350" eaLnBrk="1" hangingPunct="1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  <a:defRPr/>
            </a:pPr>
            <a:r>
              <a:rPr lang="en-US" sz="2800" dirty="0">
                <a:latin typeface="Sylfaen" panose="010A0502050306030303" pitchFamily="18" charset="0"/>
              </a:rPr>
              <a:t>What was the significance of Hitler’s offensive in the southern Soviet Union?</a:t>
            </a:r>
          </a:p>
          <a:p>
            <a:pPr marL="514350" indent="-514350" eaLnBrk="1" hangingPunct="1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  <a:defRPr/>
            </a:pPr>
            <a:r>
              <a:rPr lang="en-US" sz="2800" dirty="0">
                <a:latin typeface="Sylfaen" panose="010A0502050306030303" pitchFamily="18" charset="0"/>
              </a:rPr>
              <a:t>Why were the Allies able to defeat the Axis Powers in Europe?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b="1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7C490B6-BE4E-4D76-963E-D49E84305BD7}"/>
              </a:ext>
            </a:extLst>
          </p:cNvPr>
          <p:cNvSpPr/>
          <p:nvPr/>
        </p:nvSpPr>
        <p:spPr>
          <a:xfrm>
            <a:off x="7848600" y="100013"/>
            <a:ext cx="1295400" cy="1295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6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E94D0517-126E-49E0-BFC6-DEA82A9D2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latin typeface="Sylfaen" panose="010A0502050306030303" pitchFamily="18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7F9A4-C25B-4623-97F2-870E8940D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800"/>
              </a:spcAft>
              <a:defRPr/>
            </a:pPr>
            <a:r>
              <a:rPr lang="en-US" dirty="0">
                <a:latin typeface="Sylfaen" panose="010A0502050306030303" pitchFamily="18" charset="0"/>
              </a:rPr>
              <a:t>Describe the Nazi invasion of the Soviet Union</a:t>
            </a:r>
          </a:p>
          <a:p>
            <a:pPr marL="0" indent="0" eaLnBrk="1" hangingPunct="1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None/>
              <a:defRPr/>
            </a:pPr>
            <a:endParaRPr lang="en-US" dirty="0">
              <a:latin typeface="Sylfaen" panose="010A0502050306030303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1800"/>
              </a:spcAft>
              <a:defRPr/>
            </a:pPr>
            <a:r>
              <a:rPr lang="en-US" dirty="0">
                <a:latin typeface="Sylfaen" panose="010A0502050306030303" pitchFamily="18" charset="0"/>
              </a:rPr>
              <a:t>Understand how nations committed all of their resources to fighting World War II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FF07933-9F4C-4251-B295-A66D5DCACB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altLang="en-US" b="1">
                <a:latin typeface="Sylfaen" panose="010A0502050306030303" pitchFamily="18" charset="0"/>
              </a:rPr>
              <a:t>First Attempt: 1941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47C791E-94B5-4833-85BA-CCB4BD84C8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676400"/>
            <a:ext cx="7620000" cy="4419600"/>
          </a:xfrm>
        </p:spPr>
        <p:txBody>
          <a:bodyPr/>
          <a:lstStyle/>
          <a:p>
            <a:pPr eaLnBrk="1" hangingPunct="1"/>
            <a:r>
              <a:rPr lang="en-US" altLang="en-US">
                <a:latin typeface="Sylfaen" panose="010A0502050306030303" pitchFamily="18" charset="0"/>
              </a:rPr>
              <a:t>June 1941</a:t>
            </a:r>
          </a:p>
          <a:p>
            <a:pPr lvl="1" eaLnBrk="1" hangingPunct="1"/>
            <a:r>
              <a:rPr lang="en-US" altLang="en-US">
                <a:latin typeface="Sylfaen" panose="010A0502050306030303" pitchFamily="18" charset="0"/>
              </a:rPr>
              <a:t>Hitler broke non-aggression pact with Stalin</a:t>
            </a:r>
          </a:p>
          <a:p>
            <a:pPr lvl="1" eaLnBrk="1" hangingPunct="1"/>
            <a:r>
              <a:rPr lang="en-US" altLang="en-US">
                <a:latin typeface="Sylfaen" panose="010A0502050306030303" pitchFamily="18" charset="0"/>
              </a:rPr>
              <a:t>3 million German soldiers into Soviet Union</a:t>
            </a:r>
          </a:p>
          <a:p>
            <a:pPr eaLnBrk="1" hangingPunct="1"/>
            <a:endParaRPr lang="en-US" altLang="en-US">
              <a:latin typeface="Sylfaen" panose="010A0502050306030303" pitchFamily="18" charset="0"/>
            </a:endParaRPr>
          </a:p>
          <a:p>
            <a:pPr eaLnBrk="1" hangingPunct="1"/>
            <a:r>
              <a:rPr lang="en-US" altLang="en-US">
                <a:latin typeface="Sylfaen" panose="010A0502050306030303" pitchFamily="18" charset="0"/>
              </a:rPr>
              <a:t>Germans used blitzkrieg tactic (again)</a:t>
            </a:r>
          </a:p>
          <a:p>
            <a:pPr lvl="1" eaLnBrk="1" hangingPunct="1"/>
            <a:r>
              <a:rPr lang="en-US" altLang="en-US">
                <a:latin typeface="Sylfaen" panose="010A0502050306030303" pitchFamily="18" charset="0"/>
              </a:rPr>
              <a:t>effective at first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1083FA8-F82C-4CEE-95EC-803EC172A7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altLang="en-US" b="1" dirty="0">
                <a:latin typeface="Sylfaen" panose="010A0502050306030303" pitchFamily="18" charset="0"/>
              </a:rPr>
              <a:t>First Attempt: 1941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3EC5348-9A30-45A9-A1B2-FE72AB013C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1676400"/>
            <a:ext cx="7924800" cy="4800600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latin typeface="Sylfaen" panose="010A0502050306030303" pitchFamily="18" charset="0"/>
              </a:rPr>
              <a:t>Red Army was no match for overwhelming German forces</a:t>
            </a:r>
          </a:p>
          <a:p>
            <a:pPr eaLnBrk="1" hangingPunct="1"/>
            <a:endParaRPr lang="en-US" altLang="en-US" sz="2800" dirty="0">
              <a:latin typeface="Sylfaen" panose="010A0502050306030303" pitchFamily="18" charset="0"/>
            </a:endParaRPr>
          </a:p>
          <a:p>
            <a:pPr eaLnBrk="1" hangingPunct="1"/>
            <a:r>
              <a:rPr lang="en-US" altLang="en-US" sz="2800" dirty="0">
                <a:latin typeface="Sylfaen" panose="010A0502050306030303" pitchFamily="18" charset="0"/>
              </a:rPr>
              <a:t>Soviet Union did </a:t>
            </a:r>
            <a:r>
              <a:rPr lang="en-US" altLang="en-US" sz="2800" u="sng" dirty="0">
                <a:latin typeface="Sylfaen" panose="010A0502050306030303" pitchFamily="18" charset="0"/>
              </a:rPr>
              <a:t>NOT</a:t>
            </a:r>
            <a:r>
              <a:rPr lang="en-US" altLang="en-US" sz="2800" dirty="0">
                <a:latin typeface="Sylfaen" panose="010A0502050306030303" pitchFamily="18" charset="0"/>
              </a:rPr>
              <a:t> collapse</a:t>
            </a:r>
          </a:p>
          <a:p>
            <a:pPr lvl="1" eaLnBrk="1" hangingPunct="1"/>
            <a:r>
              <a:rPr lang="en-US" altLang="en-US" sz="2400" dirty="0">
                <a:latin typeface="Sylfaen" panose="010A0502050306030303" pitchFamily="18" charset="0"/>
              </a:rPr>
              <a:t>Germans failed to reach goals (Moscow, Leningrad)</a:t>
            </a:r>
          </a:p>
          <a:p>
            <a:pPr lvl="1" eaLnBrk="1" hangingPunct="1"/>
            <a:r>
              <a:rPr lang="en-US" altLang="en-US" sz="2400" dirty="0">
                <a:latin typeface="Sylfaen" panose="010A0502050306030303" pitchFamily="18" charset="0"/>
              </a:rPr>
              <a:t>Germans unprepared for Soviet winter</a:t>
            </a:r>
          </a:p>
          <a:p>
            <a:pPr lvl="1" eaLnBrk="1" hangingPunct="1"/>
            <a:endParaRPr lang="en-US" altLang="en-US" sz="2400" dirty="0">
              <a:latin typeface="Sylfaen" panose="010A0502050306030303" pitchFamily="18" charset="0"/>
            </a:endParaRPr>
          </a:p>
          <a:p>
            <a:pPr eaLnBrk="1" hangingPunct="1"/>
            <a:r>
              <a:rPr lang="en-US" altLang="en-US" sz="2800" u="sng" dirty="0">
                <a:latin typeface="Sylfaen" panose="010A0502050306030303" pitchFamily="18" charset="0"/>
              </a:rPr>
              <a:t>Siege of Leningrad</a:t>
            </a:r>
          </a:p>
          <a:p>
            <a:pPr lvl="1" eaLnBrk="1" hangingPunct="1"/>
            <a:r>
              <a:rPr lang="en-US" altLang="en-US" sz="2400" dirty="0">
                <a:latin typeface="Sylfaen" panose="010A0502050306030303" pitchFamily="18" charset="0"/>
              </a:rPr>
              <a:t>Military blockade designed to force a city to surrender</a:t>
            </a:r>
          </a:p>
          <a:p>
            <a:pPr lvl="1" eaLnBrk="1" hangingPunct="1"/>
            <a:r>
              <a:rPr lang="en-US" altLang="en-US" sz="2400" dirty="0">
                <a:latin typeface="Sylfaen" panose="010A0502050306030303" pitchFamily="18" charset="0"/>
              </a:rPr>
              <a:t>Soviets starved to death at rate of 3,000-4,000 </a:t>
            </a:r>
            <a:r>
              <a:rPr lang="en-US" altLang="en-US" dirty="0">
                <a:latin typeface="Sylfaen" panose="010A0502050306030303" pitchFamily="18" charset="0"/>
              </a:rPr>
              <a:t>people a DAY</a:t>
            </a:r>
          </a:p>
          <a:p>
            <a:pPr lvl="1" eaLnBrk="1" hangingPunct="1"/>
            <a:endParaRPr lang="en-US" altLang="en-US" dirty="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0F5E02C-FB3E-45CA-88D4-F297D0645E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altLang="en-US" b="1">
                <a:latin typeface="Sylfaen" panose="010A0502050306030303" pitchFamily="18" charset="0"/>
              </a:rPr>
              <a:t>Second Attempt: 1942-43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C61421B-4FDE-45B1-9D3D-85F973E58D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676400"/>
            <a:ext cx="7620000" cy="4419600"/>
          </a:xfrm>
        </p:spPr>
        <p:txBody>
          <a:bodyPr/>
          <a:lstStyle/>
          <a:p>
            <a:pPr eaLnBrk="1" hangingPunct="1"/>
            <a:r>
              <a:rPr lang="en-US" altLang="en-US">
                <a:latin typeface="Sylfaen" panose="010A0502050306030303" pitchFamily="18" charset="0"/>
              </a:rPr>
              <a:t>Spring 1942</a:t>
            </a:r>
          </a:p>
          <a:p>
            <a:pPr lvl="1" eaLnBrk="1" hangingPunct="1"/>
            <a:r>
              <a:rPr lang="en-US" altLang="en-US">
                <a:latin typeface="Sylfaen" panose="010A0502050306030303" pitchFamily="18" charset="0"/>
              </a:rPr>
              <a:t>Hitler ordered new attack</a:t>
            </a:r>
          </a:p>
          <a:p>
            <a:pPr lvl="1" eaLnBrk="1" hangingPunct="1"/>
            <a:r>
              <a:rPr lang="en-US" altLang="en-US">
                <a:latin typeface="Sylfaen" panose="010A0502050306030303" pitchFamily="18" charset="0"/>
              </a:rPr>
              <a:t>soldiers from Germany, Italy, Romania, &amp; Hungary</a:t>
            </a:r>
          </a:p>
          <a:p>
            <a:pPr eaLnBrk="1" hangingPunct="1"/>
            <a:endParaRPr lang="en-US" altLang="en-US">
              <a:latin typeface="Sylfaen" panose="010A0502050306030303" pitchFamily="18" charset="0"/>
            </a:endParaRPr>
          </a:p>
          <a:p>
            <a:pPr eaLnBrk="1" hangingPunct="1"/>
            <a:r>
              <a:rPr lang="en-US" altLang="en-US">
                <a:latin typeface="Sylfaen" panose="010A0502050306030303" pitchFamily="18" charset="0"/>
              </a:rPr>
              <a:t>Summer 1942</a:t>
            </a:r>
          </a:p>
          <a:p>
            <a:pPr lvl="1" eaLnBrk="1" hangingPunct="1"/>
            <a:r>
              <a:rPr lang="en-US" altLang="en-US">
                <a:latin typeface="Sylfaen" panose="010A0502050306030303" pitchFamily="18" charset="0"/>
              </a:rPr>
              <a:t>large Axis force ready to take Stalingrad on Volga River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0CA84AE-78E3-4806-8CF8-B97FB5BB19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altLang="en-US" b="1">
                <a:latin typeface="Sylfaen" panose="010A0502050306030303" pitchFamily="18" charset="0"/>
              </a:rPr>
              <a:t>Second Attempt: 1942-43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BC63F16-0CEB-4C27-8D82-D3F2FDB48D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676400"/>
            <a:ext cx="7620000" cy="48768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Sylfaen" panose="010A0502050306030303" pitchFamily="18" charset="0"/>
              </a:rPr>
              <a:t>Stalingrad</a:t>
            </a:r>
          </a:p>
          <a:p>
            <a:pPr lvl="1" eaLnBrk="1" hangingPunct="1"/>
            <a:r>
              <a:rPr lang="en-US" altLang="en-US" dirty="0">
                <a:latin typeface="Sylfaen" panose="010A0502050306030303" pitchFamily="18" charset="0"/>
              </a:rPr>
              <a:t>grain, oil, etc. shipped from ports on the Volga</a:t>
            </a:r>
          </a:p>
          <a:p>
            <a:pPr eaLnBrk="1" hangingPunct="1"/>
            <a:endParaRPr lang="en-US" altLang="en-US" dirty="0">
              <a:latin typeface="Sylfaen" panose="010A0502050306030303" pitchFamily="18" charset="0"/>
            </a:endParaRPr>
          </a:p>
          <a:p>
            <a:pPr eaLnBrk="1" hangingPunct="1"/>
            <a:r>
              <a:rPr lang="en-US" altLang="en-US" u="sng" dirty="0">
                <a:latin typeface="Sylfaen" panose="010A0502050306030303" pitchFamily="18" charset="0"/>
              </a:rPr>
              <a:t>Battle of Stalingrad</a:t>
            </a:r>
            <a:endParaRPr lang="en-US" altLang="en-US" dirty="0">
              <a:latin typeface="Sylfaen" panose="010A0502050306030303" pitchFamily="18" charset="0"/>
            </a:endParaRPr>
          </a:p>
          <a:p>
            <a:pPr lvl="1" eaLnBrk="1" hangingPunct="1"/>
            <a:r>
              <a:rPr lang="en-US" altLang="en-US" dirty="0">
                <a:latin typeface="Sylfaen" panose="010A0502050306030303" pitchFamily="18" charset="0"/>
              </a:rPr>
              <a:t>city bombed heavily (air, artillery attacks)</a:t>
            </a:r>
          </a:p>
          <a:p>
            <a:pPr lvl="1" eaLnBrk="1" hangingPunct="1"/>
            <a:r>
              <a:rPr lang="en-US" altLang="en-US" dirty="0">
                <a:latin typeface="Sylfaen" panose="010A0502050306030303" pitchFamily="18" charset="0"/>
              </a:rPr>
              <a:t>civilians in Stalingrad were </a:t>
            </a:r>
            <a:r>
              <a:rPr lang="en-US" altLang="en-US" u="sng" dirty="0">
                <a:latin typeface="Sylfaen" panose="010A0502050306030303" pitchFamily="18" charset="0"/>
              </a:rPr>
              <a:t>NOT</a:t>
            </a:r>
            <a:r>
              <a:rPr lang="en-US" altLang="en-US" dirty="0">
                <a:latin typeface="Sylfaen" panose="010A0502050306030303" pitchFamily="18" charset="0"/>
              </a:rPr>
              <a:t> evacuated</a:t>
            </a:r>
          </a:p>
          <a:p>
            <a:pPr lvl="1" eaLnBrk="1" hangingPunct="1"/>
            <a:r>
              <a:rPr lang="en-US" altLang="en-US" dirty="0">
                <a:latin typeface="Sylfaen" panose="010A0502050306030303" pitchFamily="18" charset="0"/>
              </a:rPr>
              <a:t>Turning point in the war because it destroyed Germany’s hope for European domination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8C497D8-7033-4F3C-931A-050989C240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altLang="en-US" b="1">
                <a:latin typeface="Sylfaen" panose="010A0502050306030303" pitchFamily="18" charset="0"/>
              </a:rPr>
              <a:t>Second Attempt: 1942-43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D6E831A-BF99-47F4-A233-38E1547032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676400"/>
            <a:ext cx="7620000" cy="4419600"/>
          </a:xfrm>
        </p:spPr>
        <p:txBody>
          <a:bodyPr/>
          <a:lstStyle/>
          <a:p>
            <a:pPr eaLnBrk="1" hangingPunct="1"/>
            <a:r>
              <a:rPr lang="en-US" altLang="en-US">
                <a:latin typeface="Sylfaen" panose="010A0502050306030303" pitchFamily="18" charset="0"/>
              </a:rPr>
              <a:t>Fall 1942</a:t>
            </a:r>
          </a:p>
          <a:p>
            <a:pPr lvl="1" eaLnBrk="1" hangingPunct="1"/>
            <a:r>
              <a:rPr lang="en-US" altLang="en-US">
                <a:latin typeface="Sylfaen" panose="010A0502050306030303" pitchFamily="18" charset="0"/>
              </a:rPr>
              <a:t>Soviets regroup for a counterattack</a:t>
            </a:r>
          </a:p>
          <a:p>
            <a:pPr lvl="1" eaLnBrk="1" hangingPunct="1"/>
            <a:r>
              <a:rPr lang="en-US" altLang="en-US">
                <a:latin typeface="Sylfaen" panose="010A0502050306030303" pitchFamily="18" charset="0"/>
              </a:rPr>
              <a:t>November 1942 </a:t>
            </a:r>
            <a:r>
              <a:rPr lang="en-US" altLang="en-US">
                <a:latin typeface="Sylfaen" panose="010A0502050306030303" pitchFamily="18" charset="0"/>
                <a:sym typeface="Wingdings" panose="05000000000000000000" pitchFamily="2" charset="2"/>
              </a:rPr>
              <a:t> Soviets broke through Axis defenses</a:t>
            </a:r>
            <a:endParaRPr lang="en-US" altLang="en-US">
              <a:latin typeface="Sylfaen" panose="010A0502050306030303" pitchFamily="18" charset="0"/>
            </a:endParaRPr>
          </a:p>
          <a:p>
            <a:pPr eaLnBrk="1" hangingPunct="1"/>
            <a:endParaRPr lang="en-US" altLang="en-US">
              <a:latin typeface="Sylfaen" panose="010A0502050306030303" pitchFamily="18" charset="0"/>
            </a:endParaRPr>
          </a:p>
          <a:p>
            <a:pPr eaLnBrk="1" hangingPunct="1"/>
            <a:r>
              <a:rPr lang="en-US" altLang="en-US">
                <a:latin typeface="Sylfaen" panose="010A0502050306030303" pitchFamily="18" charset="0"/>
              </a:rPr>
              <a:t>Hitler did not allow Axis troops to retreat</a:t>
            </a:r>
          </a:p>
          <a:p>
            <a:pPr lvl="1" eaLnBrk="1" hangingPunct="1"/>
            <a:r>
              <a:rPr lang="en-US" altLang="en-US">
                <a:latin typeface="Sylfaen" panose="010A0502050306030303" pitchFamily="18" charset="0"/>
              </a:rPr>
              <a:t>promised air support</a:t>
            </a:r>
          </a:p>
          <a:p>
            <a:pPr lvl="1" eaLnBrk="1" hangingPunct="1"/>
            <a:r>
              <a:rPr lang="en-US" altLang="en-US">
                <a:latin typeface="Sylfaen" panose="010A0502050306030303" pitchFamily="18" charset="0"/>
              </a:rPr>
              <a:t>effort fell short of needed aid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889BBA8-9E84-4149-9AD3-774507C584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altLang="en-US" b="1">
                <a:latin typeface="Sylfaen" panose="010A0502050306030303" pitchFamily="18" charset="0"/>
              </a:rPr>
              <a:t>Second Attempt: 1942-43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7E96482-1C90-4191-A4ED-AABD912BC8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676400"/>
            <a:ext cx="7620000" cy="4419600"/>
          </a:xfrm>
        </p:spPr>
        <p:txBody>
          <a:bodyPr/>
          <a:lstStyle/>
          <a:p>
            <a:pPr eaLnBrk="1" hangingPunct="1"/>
            <a:r>
              <a:rPr lang="en-US" altLang="en-US">
                <a:latin typeface="Sylfaen" panose="010A0502050306030303" pitchFamily="18" charset="0"/>
              </a:rPr>
              <a:t>January 1943</a:t>
            </a:r>
          </a:p>
          <a:p>
            <a:pPr lvl="1" eaLnBrk="1" hangingPunct="1"/>
            <a:r>
              <a:rPr lang="en-US" altLang="en-US">
                <a:latin typeface="Sylfaen" panose="010A0502050306030303" pitchFamily="18" charset="0"/>
              </a:rPr>
              <a:t>Germans had no: ammunition, food, &amp; medicine</a:t>
            </a:r>
          </a:p>
          <a:p>
            <a:pPr lvl="1" eaLnBrk="1" hangingPunct="1"/>
            <a:endParaRPr lang="en-US" altLang="en-US">
              <a:latin typeface="Sylfaen" panose="010A0502050306030303" pitchFamily="18" charset="0"/>
            </a:endParaRPr>
          </a:p>
          <a:p>
            <a:pPr lvl="1" eaLnBrk="1" hangingPunct="1"/>
            <a:r>
              <a:rPr lang="en-US" altLang="en-US">
                <a:latin typeface="Sylfaen" panose="010A0502050306030303" pitchFamily="18" charset="0"/>
              </a:rPr>
              <a:t>Hitler did not allow Axis troops to retreat</a:t>
            </a:r>
          </a:p>
          <a:p>
            <a:pPr lvl="1" eaLnBrk="1" hangingPunct="1"/>
            <a:endParaRPr lang="en-US" altLang="en-US">
              <a:latin typeface="Sylfaen" panose="010A0502050306030303" pitchFamily="18" charset="0"/>
            </a:endParaRPr>
          </a:p>
          <a:p>
            <a:pPr lvl="1" eaLnBrk="1" hangingPunct="1"/>
            <a:r>
              <a:rPr lang="en-US" altLang="en-US">
                <a:latin typeface="Sylfaen" panose="010A0502050306030303" pitchFamily="18" charset="0"/>
              </a:rPr>
              <a:t>90,000 “half-dead” Axis soldiers were captured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ategic">
  <a:themeElements>
    <a:clrScheme name="Strategic 2">
      <a:dk1>
        <a:srgbClr val="000000"/>
      </a:dk1>
      <a:lt1>
        <a:srgbClr val="E9E2B6"/>
      </a:lt1>
      <a:dk2>
        <a:srgbClr val="996600"/>
      </a:dk2>
      <a:lt2>
        <a:srgbClr val="786950"/>
      </a:lt2>
      <a:accent1>
        <a:srgbClr val="727DE0"/>
      </a:accent1>
      <a:accent2>
        <a:srgbClr val="D54F41"/>
      </a:accent2>
      <a:accent3>
        <a:srgbClr val="F2EED7"/>
      </a:accent3>
      <a:accent4>
        <a:srgbClr val="000000"/>
      </a:accent4>
      <a:accent5>
        <a:srgbClr val="BCBFED"/>
      </a:accent5>
      <a:accent6>
        <a:srgbClr val="C1473A"/>
      </a:accent6>
      <a:hlink>
        <a:srgbClr val="003300"/>
      </a:hlink>
      <a:folHlink>
        <a:srgbClr val="339933"/>
      </a:folHlink>
    </a:clrScheme>
    <a:fontScheme name="Strategic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trategic 1">
        <a:dk1>
          <a:srgbClr val="000000"/>
        </a:dk1>
        <a:lt1>
          <a:srgbClr val="EAEAEA"/>
        </a:lt1>
        <a:dk2>
          <a:srgbClr val="819E81"/>
        </a:dk2>
        <a:lt2>
          <a:srgbClr val="FFCC66"/>
        </a:lt2>
        <a:accent1>
          <a:srgbClr val="727DE0"/>
        </a:accent1>
        <a:accent2>
          <a:srgbClr val="D54F41"/>
        </a:accent2>
        <a:accent3>
          <a:srgbClr val="C1CCC1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00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egic 2">
        <a:dk1>
          <a:srgbClr val="000000"/>
        </a:dk1>
        <a:lt1>
          <a:srgbClr val="E9E2B6"/>
        </a:lt1>
        <a:dk2>
          <a:srgbClr val="996600"/>
        </a:dk2>
        <a:lt2>
          <a:srgbClr val="786950"/>
        </a:lt2>
        <a:accent1>
          <a:srgbClr val="727DE0"/>
        </a:accent1>
        <a:accent2>
          <a:srgbClr val="D54F41"/>
        </a:accent2>
        <a:accent3>
          <a:srgbClr val="F2EED7"/>
        </a:accent3>
        <a:accent4>
          <a:srgbClr val="000000"/>
        </a:accent4>
        <a:accent5>
          <a:srgbClr val="BCBFED"/>
        </a:accent5>
        <a:accent6>
          <a:srgbClr val="C1473A"/>
        </a:accent6>
        <a:hlink>
          <a:srgbClr val="0033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ic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ic 4">
        <a:dk1>
          <a:srgbClr val="000000"/>
        </a:dk1>
        <a:lt1>
          <a:srgbClr val="EAEAEA"/>
        </a:lt1>
        <a:dk2>
          <a:srgbClr val="BC6262"/>
        </a:dk2>
        <a:lt2>
          <a:srgbClr val="FFCC66"/>
        </a:lt2>
        <a:accent1>
          <a:srgbClr val="727DE0"/>
        </a:accent1>
        <a:accent2>
          <a:srgbClr val="D54F41"/>
        </a:accent2>
        <a:accent3>
          <a:srgbClr val="DAB7B7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000066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egic 5">
        <a:dk1>
          <a:srgbClr val="000000"/>
        </a:dk1>
        <a:lt1>
          <a:srgbClr val="EAEAEA"/>
        </a:lt1>
        <a:dk2>
          <a:srgbClr val="5C74A4"/>
        </a:dk2>
        <a:lt2>
          <a:srgbClr val="FFCC99"/>
        </a:lt2>
        <a:accent1>
          <a:srgbClr val="727DE0"/>
        </a:accent1>
        <a:accent2>
          <a:srgbClr val="D54F41"/>
        </a:accent2>
        <a:accent3>
          <a:srgbClr val="B5BCCF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FFFFCC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egic 6">
        <a:dk1>
          <a:srgbClr val="000000"/>
        </a:dk1>
        <a:lt1>
          <a:srgbClr val="EAEAEA"/>
        </a:lt1>
        <a:dk2>
          <a:srgbClr val="996600"/>
        </a:dk2>
        <a:lt2>
          <a:srgbClr val="FFCC99"/>
        </a:lt2>
        <a:accent1>
          <a:srgbClr val="727DE0"/>
        </a:accent1>
        <a:accent2>
          <a:srgbClr val="D54F41"/>
        </a:accent2>
        <a:accent3>
          <a:srgbClr val="CAB8AA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Designs\Strategic.pot</Template>
  <TotalTime>85</TotalTime>
  <Words>405</Words>
  <Application>Microsoft Office PowerPoint</Application>
  <PresentationFormat>On-screen Show (4:3)</PresentationFormat>
  <Paragraphs>73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Sylfaen</vt:lpstr>
      <vt:lpstr>Times New Roman</vt:lpstr>
      <vt:lpstr>Wingdings</vt:lpstr>
      <vt:lpstr>Strategic</vt:lpstr>
      <vt:lpstr>German Invasion of the Soviet Union</vt:lpstr>
      <vt:lpstr>PDN</vt:lpstr>
      <vt:lpstr>Objectives</vt:lpstr>
      <vt:lpstr>First Attempt: 1941</vt:lpstr>
      <vt:lpstr>First Attempt: 1941</vt:lpstr>
      <vt:lpstr>Second Attempt: 1942-43</vt:lpstr>
      <vt:lpstr>Second Attempt: 1942-43</vt:lpstr>
      <vt:lpstr>Second Attempt: 1942-43</vt:lpstr>
      <vt:lpstr>Second Attempt: 1942-43</vt:lpstr>
      <vt:lpstr>Second Attempt: 1942-43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Darrin Arndt</dc:creator>
  <cp:lastModifiedBy>Darrin Arndt</cp:lastModifiedBy>
  <cp:revision>20</cp:revision>
  <dcterms:created xsi:type="dcterms:W3CDTF">1601-01-01T00:00:00Z</dcterms:created>
  <dcterms:modified xsi:type="dcterms:W3CDTF">2023-01-19T12:41:39Z</dcterms:modified>
</cp:coreProperties>
</file>