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2" r:id="rId2"/>
    <p:sldId id="291" r:id="rId3"/>
    <p:sldId id="292" r:id="rId4"/>
    <p:sldId id="273" r:id="rId5"/>
    <p:sldId id="274"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2C16"/>
    <a:srgbClr val="0C788E"/>
    <a:srgbClr val="025198"/>
    <a:srgbClr val="000099"/>
    <a:srgbClr val="1C1C1C"/>
    <a:srgbClr val="660066"/>
    <a:srgbClr val="000058"/>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575" autoAdjust="0"/>
    <p:restoredTop sz="94652" autoAdjust="0"/>
  </p:normalViewPr>
  <p:slideViewPr>
    <p:cSldViewPr>
      <p:cViewPr varScale="1">
        <p:scale>
          <a:sx n="75" d="100"/>
          <a:sy n="75" d="100"/>
        </p:scale>
        <p:origin x="1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046CBF41-4976-402E-84B9-DF4250203D56}" type="datetimeFigureOut">
              <a:rPr lang="en-US"/>
              <a:pPr>
                <a:defRPr/>
              </a:pPr>
              <a:t>11/1/2017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5CDA4F2A-7462-4B84-A083-5B8D729D6B97}" type="slidenum">
              <a:rPr lang="en-US" altLang="en-US"/>
              <a:pPr>
                <a:defRPr/>
              </a:pPr>
              <a:t>‹#›</a:t>
            </a:fld>
            <a:endParaRPr lang="en-US" altLang="en-US"/>
          </a:p>
        </p:txBody>
      </p:sp>
    </p:spTree>
    <p:extLst>
      <p:ext uri="{BB962C8B-B14F-4D97-AF65-F5344CB8AC3E}">
        <p14:creationId xmlns:p14="http://schemas.microsoft.com/office/powerpoint/2010/main" val="9144824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7091FD6-FB8A-48AF-8108-40A5000755DA}" type="slidenum">
              <a:rPr lang="en-US" altLang="en-US"/>
              <a:pPr/>
              <a:t>6</a:t>
            </a:fld>
            <a:endParaRPr lang="en-US" altLang="en-US"/>
          </a:p>
        </p:txBody>
      </p:sp>
      <p:sp>
        <p:nvSpPr>
          <p:cNvPr id="215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GB became debtor nation </a:t>
            </a:r>
            <a:r>
              <a:rPr lang="en-US" altLang="en-US" smtClean="0">
                <a:sym typeface="Wingdings" panose="05000000000000000000" pitchFamily="2" charset="2"/>
              </a:rPr>
              <a:t> had been creditor nation</a:t>
            </a:r>
          </a:p>
          <a:p>
            <a:pPr eaLnBrk="1" hangingPunct="1">
              <a:spcBef>
                <a:spcPct val="0"/>
              </a:spcBef>
            </a:pPr>
            <a:endParaRPr lang="en-US" altLang="en-US" smtClean="0">
              <a:sym typeface="Wingdings" panose="05000000000000000000" pitchFamily="2" charset="2"/>
            </a:endParaRPr>
          </a:p>
          <a:p>
            <a:pPr eaLnBrk="1" hangingPunct="1">
              <a:spcBef>
                <a:spcPct val="0"/>
              </a:spcBef>
            </a:pPr>
            <a:r>
              <a:rPr lang="en-US" altLang="en-US" smtClean="0">
                <a:sym typeface="Wingdings" panose="05000000000000000000" pitchFamily="2" charset="2"/>
              </a:rPr>
              <a:t>Unemployment = at least 2M workers had lost jobs by 1921</a:t>
            </a:r>
            <a:endParaRPr lang="en-US" altLang="en-US" smtClean="0"/>
          </a:p>
          <a:p>
            <a:pPr eaLnBrk="1" hangingPunct="1">
              <a:spcBef>
                <a:spcPct val="0"/>
              </a:spcBef>
            </a:pPr>
            <a:endParaRPr lang="en-US" altLang="en-US" smtClean="0"/>
          </a:p>
          <a:p>
            <a:pPr eaLnBrk="1" hangingPunct="1">
              <a:spcBef>
                <a:spcPct val="0"/>
              </a:spcBef>
            </a:pPr>
            <a:r>
              <a:rPr lang="en-US" altLang="en-US" smtClean="0"/>
              <a:t>US &amp; Japan had better factories</a:t>
            </a:r>
          </a:p>
        </p:txBody>
      </p:sp>
    </p:spTree>
    <p:extLst>
      <p:ext uri="{BB962C8B-B14F-4D97-AF65-F5344CB8AC3E}">
        <p14:creationId xmlns:p14="http://schemas.microsoft.com/office/powerpoint/2010/main" val="24911603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7E02D45-85E0-463C-BFDA-C08F77C9000E}" type="slidenum">
              <a:rPr lang="en-US" altLang="en-US"/>
              <a:pPr/>
              <a:t>20</a:t>
            </a:fld>
            <a:endParaRPr lang="en-US" altLang="en-US"/>
          </a:p>
        </p:txBody>
      </p:sp>
      <p:sp>
        <p:nvSpPr>
          <p:cNvPr id="450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http://economics.about.com/od/recessions/a/greatdepression.htm</a:t>
            </a:r>
          </a:p>
        </p:txBody>
      </p:sp>
    </p:spTree>
    <p:extLst>
      <p:ext uri="{BB962C8B-B14F-4D97-AF65-F5344CB8AC3E}">
        <p14:creationId xmlns:p14="http://schemas.microsoft.com/office/powerpoint/2010/main" val="1168800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360EBD0-A027-4CF7-82EA-59463497589A}" type="slidenum">
              <a:rPr lang="en-US" altLang="en-US"/>
              <a:pPr/>
              <a:t>8</a:t>
            </a:fld>
            <a:endParaRPr lang="en-US" altLang="en-US"/>
          </a:p>
        </p:txBody>
      </p:sp>
      <p:sp>
        <p:nvSpPr>
          <p:cNvPr id="245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http://www.unionhistory.info/web/objects/common/webmedia.php?irn=1000262&amp;amp;size=256x200</a:t>
            </a:r>
          </a:p>
          <a:p>
            <a:pPr eaLnBrk="1" hangingPunct="1">
              <a:spcBef>
                <a:spcPct val="0"/>
              </a:spcBef>
            </a:pPr>
            <a:endParaRPr lang="en-US" altLang="en-US" smtClean="0"/>
          </a:p>
          <a:p>
            <a:pPr eaLnBrk="1" hangingPunct="1">
              <a:spcBef>
                <a:spcPct val="0"/>
              </a:spcBef>
            </a:pPr>
            <a:r>
              <a:rPr lang="en-US" altLang="en-US" smtClean="0"/>
              <a:t>General Strike, 1926, Durham</a:t>
            </a:r>
          </a:p>
        </p:txBody>
      </p:sp>
    </p:spTree>
    <p:extLst>
      <p:ext uri="{BB962C8B-B14F-4D97-AF65-F5344CB8AC3E}">
        <p14:creationId xmlns:p14="http://schemas.microsoft.com/office/powerpoint/2010/main" val="527798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E4E53BB-7D87-4BA9-84D6-CF72E14E4F3A}" type="slidenum">
              <a:rPr lang="en-US" altLang="en-US"/>
              <a:pPr/>
              <a:t>9</a:t>
            </a:fld>
            <a:endParaRPr lang="en-US" altLang="en-US"/>
          </a:p>
        </p:txBody>
      </p:sp>
      <p:sp>
        <p:nvSpPr>
          <p:cNvPr id="266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May 10, 1926</a:t>
            </a:r>
          </a:p>
        </p:txBody>
      </p:sp>
    </p:spTree>
    <p:extLst>
      <p:ext uri="{BB962C8B-B14F-4D97-AF65-F5344CB8AC3E}">
        <p14:creationId xmlns:p14="http://schemas.microsoft.com/office/powerpoint/2010/main" val="4257792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19C917-8DD5-4EC5-BF89-71552CF12449}" type="slidenum">
              <a:rPr lang="en-US" altLang="en-US"/>
              <a:pPr/>
              <a:t>10</a:t>
            </a:fld>
            <a:endParaRPr lang="en-US" altLang="en-US"/>
          </a:p>
        </p:txBody>
      </p:sp>
      <p:sp>
        <p:nvSpPr>
          <p:cNvPr id="286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Half of males 18-32 were killed during war</a:t>
            </a:r>
          </a:p>
          <a:p>
            <a:pPr eaLnBrk="1" hangingPunct="1">
              <a:spcBef>
                <a:spcPct val="0"/>
              </a:spcBef>
            </a:pPr>
            <a:endParaRPr lang="en-US" altLang="en-US" smtClean="0"/>
          </a:p>
          <a:p>
            <a:pPr eaLnBrk="1" hangingPunct="1">
              <a:spcBef>
                <a:spcPct val="0"/>
              </a:spcBef>
            </a:pPr>
            <a:r>
              <a:rPr lang="en-US" altLang="en-US" smtClean="0"/>
              <a:t>Govt = bankrupt &amp; war debts were numerous</a:t>
            </a:r>
          </a:p>
          <a:p>
            <a:pPr eaLnBrk="1" hangingPunct="1">
              <a:spcBef>
                <a:spcPct val="0"/>
              </a:spcBef>
            </a:pPr>
            <a:endParaRPr lang="en-US" altLang="en-US" smtClean="0"/>
          </a:p>
          <a:p>
            <a:pPr eaLnBrk="1" hangingPunct="1">
              <a:spcBef>
                <a:spcPct val="0"/>
              </a:spcBef>
            </a:pPr>
            <a:r>
              <a:rPr lang="en-US" altLang="en-US" smtClean="0"/>
              <a:t>b/c of financial problems, couldn’t rebuild factories, railways, &amp; canals</a:t>
            </a:r>
          </a:p>
        </p:txBody>
      </p:sp>
    </p:spTree>
    <p:extLst>
      <p:ext uri="{BB962C8B-B14F-4D97-AF65-F5344CB8AC3E}">
        <p14:creationId xmlns:p14="http://schemas.microsoft.com/office/powerpoint/2010/main" val="2280390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7BBCCB6-3BDE-434D-84E2-1C1D7F6E7C27}" type="slidenum">
              <a:rPr lang="en-US" altLang="en-US"/>
              <a:pPr/>
              <a:t>11</a:t>
            </a:fld>
            <a:endParaRPr lang="en-US" altLang="en-US"/>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Was not as bad as US in 1929, but by 1931 felt the same effects</a:t>
            </a:r>
          </a:p>
        </p:txBody>
      </p:sp>
    </p:spTree>
    <p:extLst>
      <p:ext uri="{BB962C8B-B14F-4D97-AF65-F5344CB8AC3E}">
        <p14:creationId xmlns:p14="http://schemas.microsoft.com/office/powerpoint/2010/main" val="831212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822EE82-14DB-4CCC-AD9B-520F36D64788}" type="slidenum">
              <a:rPr lang="en-US" altLang="en-US"/>
              <a:pPr/>
              <a:t>13</a:t>
            </a:fld>
            <a:endParaRPr lang="en-US" altLang="en-US"/>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http://www.joelscoins.com/exhibger2.htm</a:t>
            </a:r>
          </a:p>
          <a:p>
            <a:pPr eaLnBrk="1" hangingPunct="1">
              <a:spcBef>
                <a:spcPct val="0"/>
              </a:spcBef>
            </a:pPr>
            <a:endParaRPr lang="en-US" altLang="en-US" smtClean="0"/>
          </a:p>
          <a:p>
            <a:pPr eaLnBrk="1" hangingPunct="1">
              <a:spcBef>
                <a:spcPct val="0"/>
              </a:spcBef>
            </a:pPr>
            <a:r>
              <a:rPr lang="en-US" altLang="en-US" smtClean="0"/>
              <a:t>inflation was triggered by a huge increase in the nation's money supply, caused in part by the heavy demands of the reparations placed upon Germany following its loss in World War I. Soon an inflationary mentality set in. Merchants would raise prices automatically. People would hoard goods, figuring the price would go up, thus causing shortages. The vast quantities of money were issued not only by the German central bank (The Reichsbank), but also by numerous communities, cities, states and companies, only compounded the inflation. </a:t>
            </a:r>
          </a:p>
        </p:txBody>
      </p:sp>
    </p:spTree>
    <p:extLst>
      <p:ext uri="{BB962C8B-B14F-4D97-AF65-F5344CB8AC3E}">
        <p14:creationId xmlns:p14="http://schemas.microsoft.com/office/powerpoint/2010/main" val="506433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2E8CA1-4788-4CCB-90E9-D1DBF0DEBAD0}" type="slidenum">
              <a:rPr lang="en-US" altLang="en-US"/>
              <a:pPr/>
              <a:t>15</a:t>
            </a:fld>
            <a:endParaRPr lang="en-US" altLang="en-US"/>
          </a:p>
        </p:txBody>
      </p:sp>
      <p:sp>
        <p:nvSpPr>
          <p:cNvPr id="368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1923-1924 A German woman feeding a stove with currency notes, which burn longer than the amount of firewood they can buy</a:t>
            </a:r>
          </a:p>
        </p:txBody>
      </p:sp>
    </p:spTree>
    <p:extLst>
      <p:ext uri="{BB962C8B-B14F-4D97-AF65-F5344CB8AC3E}">
        <p14:creationId xmlns:p14="http://schemas.microsoft.com/office/powerpoint/2010/main" val="17312003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15C307F-63D0-438F-B760-2E9D52BCAF1C}" type="slidenum">
              <a:rPr lang="en-US" altLang="en-US"/>
              <a:pPr/>
              <a:t>16</a:t>
            </a:fld>
            <a:endParaRPr lang="en-US" altLang="en-US"/>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http://i27.photobucket.com/albums/c176/skibumcolo/2008/german-inflation.jpg</a:t>
            </a:r>
          </a:p>
        </p:txBody>
      </p:sp>
    </p:spTree>
    <p:extLst>
      <p:ext uri="{BB962C8B-B14F-4D97-AF65-F5344CB8AC3E}">
        <p14:creationId xmlns:p14="http://schemas.microsoft.com/office/powerpoint/2010/main" val="998053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068AB2A-DF7F-4364-B62C-59CB279FEE28}" type="slidenum">
              <a:rPr lang="en-US" altLang="en-US"/>
              <a:pPr/>
              <a:t>17</a:t>
            </a:fld>
            <a:endParaRPr lang="en-US" altLang="en-US"/>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Current US unemployment rate = about 9.7%</a:t>
            </a:r>
          </a:p>
        </p:txBody>
      </p:sp>
    </p:spTree>
    <p:extLst>
      <p:ext uri="{BB962C8B-B14F-4D97-AF65-F5344CB8AC3E}">
        <p14:creationId xmlns:p14="http://schemas.microsoft.com/office/powerpoint/2010/main" val="4248902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9FCF615-FB51-45A6-87B6-042F5279BC23}" type="slidenum">
              <a:rPr lang="es-ES" altLang="en-US"/>
              <a:pPr>
                <a:defRPr/>
              </a:pPr>
              <a:t>‹#›</a:t>
            </a:fld>
            <a:endParaRPr lang="es-ES" altLang="en-US"/>
          </a:p>
        </p:txBody>
      </p:sp>
    </p:spTree>
    <p:extLst>
      <p:ext uri="{BB962C8B-B14F-4D97-AF65-F5344CB8AC3E}">
        <p14:creationId xmlns:p14="http://schemas.microsoft.com/office/powerpoint/2010/main" val="768296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680B9E3-9F7A-4D73-B32E-E63274D2E884}" type="slidenum">
              <a:rPr lang="es-ES" altLang="en-US"/>
              <a:pPr>
                <a:defRPr/>
              </a:pPr>
              <a:t>‹#›</a:t>
            </a:fld>
            <a:endParaRPr lang="es-ES" altLang="en-US"/>
          </a:p>
        </p:txBody>
      </p:sp>
    </p:spTree>
    <p:extLst>
      <p:ext uri="{BB962C8B-B14F-4D97-AF65-F5344CB8AC3E}">
        <p14:creationId xmlns:p14="http://schemas.microsoft.com/office/powerpoint/2010/main" val="3741994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692025F-5C59-40C7-8B6B-F2D2C29C4A77}" type="slidenum">
              <a:rPr lang="es-ES" altLang="en-US"/>
              <a:pPr>
                <a:defRPr/>
              </a:pPr>
              <a:t>‹#›</a:t>
            </a:fld>
            <a:endParaRPr lang="es-ES" altLang="en-US"/>
          </a:p>
        </p:txBody>
      </p:sp>
    </p:spTree>
    <p:extLst>
      <p:ext uri="{BB962C8B-B14F-4D97-AF65-F5344CB8AC3E}">
        <p14:creationId xmlns:p14="http://schemas.microsoft.com/office/powerpoint/2010/main" val="238845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2133600" cy="457200"/>
          </a:xfrm>
        </p:spPr>
        <p:txBody>
          <a:bodyPr/>
          <a:lstStyle>
            <a:lvl1pPr>
              <a:defRPr smtClean="0"/>
            </a:lvl1pPr>
          </a:lstStyle>
          <a:p>
            <a:pPr>
              <a:defRPr/>
            </a:pPr>
            <a:fld id="{B5676B3B-C0A8-47AA-9EA5-6E15549784FB}" type="slidenum">
              <a:rPr lang="en-US" altLang="en-US"/>
              <a:pPr>
                <a:defRPr/>
              </a:pPr>
              <a:t>‹#›</a:t>
            </a:fld>
            <a:endParaRPr lang="en-US" altLang="en-US"/>
          </a:p>
        </p:txBody>
      </p:sp>
    </p:spTree>
    <p:extLst>
      <p:ext uri="{BB962C8B-B14F-4D97-AF65-F5344CB8AC3E}">
        <p14:creationId xmlns:p14="http://schemas.microsoft.com/office/powerpoint/2010/main" val="3363561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53F5065-C7B1-4AAC-B866-D91B3F296831}" type="slidenum">
              <a:rPr lang="es-ES" altLang="en-US"/>
              <a:pPr>
                <a:defRPr/>
              </a:pPr>
              <a:t>‹#›</a:t>
            </a:fld>
            <a:endParaRPr lang="es-ES" altLang="en-US"/>
          </a:p>
        </p:txBody>
      </p:sp>
    </p:spTree>
    <p:extLst>
      <p:ext uri="{BB962C8B-B14F-4D97-AF65-F5344CB8AC3E}">
        <p14:creationId xmlns:p14="http://schemas.microsoft.com/office/powerpoint/2010/main" val="2888342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6BE6AAB-060C-4FE4-BB22-E9E24EEAF3E8}" type="slidenum">
              <a:rPr lang="es-ES" altLang="en-US"/>
              <a:pPr>
                <a:defRPr/>
              </a:pPr>
              <a:t>‹#›</a:t>
            </a:fld>
            <a:endParaRPr lang="es-ES" altLang="en-US"/>
          </a:p>
        </p:txBody>
      </p:sp>
    </p:spTree>
    <p:extLst>
      <p:ext uri="{BB962C8B-B14F-4D97-AF65-F5344CB8AC3E}">
        <p14:creationId xmlns:p14="http://schemas.microsoft.com/office/powerpoint/2010/main" val="847272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9A0E817-0C3D-4FCF-BD6F-A397ADFA0133}" type="slidenum">
              <a:rPr lang="es-ES" altLang="en-US"/>
              <a:pPr>
                <a:defRPr/>
              </a:pPr>
              <a:t>‹#›</a:t>
            </a:fld>
            <a:endParaRPr lang="es-ES" altLang="en-US"/>
          </a:p>
        </p:txBody>
      </p:sp>
    </p:spTree>
    <p:extLst>
      <p:ext uri="{BB962C8B-B14F-4D97-AF65-F5344CB8AC3E}">
        <p14:creationId xmlns:p14="http://schemas.microsoft.com/office/powerpoint/2010/main" val="2201638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s-E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s-ES" altLang="en-US"/>
          </a:p>
        </p:txBody>
      </p:sp>
      <p:sp>
        <p:nvSpPr>
          <p:cNvPr id="9" name="Rectangle 6"/>
          <p:cNvSpPr>
            <a:spLocks noGrp="1" noChangeArrowheads="1"/>
          </p:cNvSpPr>
          <p:nvPr>
            <p:ph type="sldNum" sz="quarter" idx="12"/>
          </p:nvPr>
        </p:nvSpPr>
        <p:spPr>
          <a:ln/>
        </p:spPr>
        <p:txBody>
          <a:bodyPr/>
          <a:lstStyle>
            <a:lvl1pPr>
              <a:defRPr/>
            </a:lvl1pPr>
          </a:lstStyle>
          <a:p>
            <a:pPr>
              <a:defRPr/>
            </a:pPr>
            <a:fld id="{2428D4A2-3B40-4A79-BBA6-F227404EE622}" type="slidenum">
              <a:rPr lang="es-ES" altLang="en-US"/>
              <a:pPr>
                <a:defRPr/>
              </a:pPr>
              <a:t>‹#›</a:t>
            </a:fld>
            <a:endParaRPr lang="es-ES" altLang="en-US"/>
          </a:p>
        </p:txBody>
      </p:sp>
    </p:spTree>
    <p:extLst>
      <p:ext uri="{BB962C8B-B14F-4D97-AF65-F5344CB8AC3E}">
        <p14:creationId xmlns:p14="http://schemas.microsoft.com/office/powerpoint/2010/main" val="4290131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s-E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s-E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5D467B9-4174-456E-A8CC-DBB47CDAF717}" type="slidenum">
              <a:rPr lang="es-ES" altLang="en-US"/>
              <a:pPr>
                <a:defRPr/>
              </a:pPr>
              <a:t>‹#›</a:t>
            </a:fld>
            <a:endParaRPr lang="es-ES" altLang="en-US"/>
          </a:p>
        </p:txBody>
      </p:sp>
    </p:spTree>
    <p:extLst>
      <p:ext uri="{BB962C8B-B14F-4D97-AF65-F5344CB8AC3E}">
        <p14:creationId xmlns:p14="http://schemas.microsoft.com/office/powerpoint/2010/main" val="2462681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s-ES" altLang="en-US"/>
          </a:p>
        </p:txBody>
      </p:sp>
      <p:sp>
        <p:nvSpPr>
          <p:cNvPr id="4" name="Rectangle 6"/>
          <p:cNvSpPr>
            <a:spLocks noGrp="1" noChangeArrowheads="1"/>
          </p:cNvSpPr>
          <p:nvPr>
            <p:ph type="sldNum" sz="quarter" idx="12"/>
          </p:nvPr>
        </p:nvSpPr>
        <p:spPr>
          <a:ln/>
        </p:spPr>
        <p:txBody>
          <a:bodyPr/>
          <a:lstStyle>
            <a:lvl1pPr>
              <a:defRPr/>
            </a:lvl1pPr>
          </a:lstStyle>
          <a:p>
            <a:pPr>
              <a:defRPr/>
            </a:pPr>
            <a:fld id="{45D9AD29-6166-4F18-B584-7A70894D8491}" type="slidenum">
              <a:rPr lang="es-ES" altLang="en-US"/>
              <a:pPr>
                <a:defRPr/>
              </a:pPr>
              <a:t>‹#›</a:t>
            </a:fld>
            <a:endParaRPr lang="es-ES" altLang="en-US"/>
          </a:p>
        </p:txBody>
      </p:sp>
    </p:spTree>
    <p:extLst>
      <p:ext uri="{BB962C8B-B14F-4D97-AF65-F5344CB8AC3E}">
        <p14:creationId xmlns:p14="http://schemas.microsoft.com/office/powerpoint/2010/main" val="3879217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91D6718-D793-4BBE-954D-33554BA8031F}" type="slidenum">
              <a:rPr lang="es-ES" altLang="en-US"/>
              <a:pPr>
                <a:defRPr/>
              </a:pPr>
              <a:t>‹#›</a:t>
            </a:fld>
            <a:endParaRPr lang="es-ES" altLang="en-US"/>
          </a:p>
        </p:txBody>
      </p:sp>
    </p:spTree>
    <p:extLst>
      <p:ext uri="{BB962C8B-B14F-4D97-AF65-F5344CB8AC3E}">
        <p14:creationId xmlns:p14="http://schemas.microsoft.com/office/powerpoint/2010/main" val="1127186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72420AB-9A28-4FE2-96B5-DCD630269390}" type="slidenum">
              <a:rPr lang="es-ES" altLang="en-US"/>
              <a:pPr>
                <a:defRPr/>
              </a:pPr>
              <a:t>‹#›</a:t>
            </a:fld>
            <a:endParaRPr lang="es-ES" altLang="en-US"/>
          </a:p>
        </p:txBody>
      </p:sp>
    </p:spTree>
    <p:extLst>
      <p:ext uri="{BB962C8B-B14F-4D97-AF65-F5344CB8AC3E}">
        <p14:creationId xmlns:p14="http://schemas.microsoft.com/office/powerpoint/2010/main" val="2004208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n-U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n-US" smtClean="0"/>
              <a:t>Haga clic para modificar el estilo de texto del patrón</a:t>
            </a:r>
          </a:p>
          <a:p>
            <a:pPr lvl="1"/>
            <a:r>
              <a:rPr lang="es-ES" altLang="en-US" smtClean="0"/>
              <a:t>Segundo nivel</a:t>
            </a:r>
          </a:p>
          <a:p>
            <a:pPr lvl="2"/>
            <a:r>
              <a:rPr lang="es-ES" altLang="en-US" smtClean="0"/>
              <a:t>Tercer nivel</a:t>
            </a:r>
          </a:p>
          <a:p>
            <a:pPr lvl="3"/>
            <a:r>
              <a:rPr lang="es-ES" altLang="en-US" smtClean="0"/>
              <a:t>Cuarto nivel</a:t>
            </a:r>
          </a:p>
          <a:p>
            <a:pPr lvl="4"/>
            <a:r>
              <a:rPr lang="es-ES" altLang="en-U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cs typeface="Arial" panose="020B0604020202020204" pitchFamily="34" charset="0"/>
              </a:defRPr>
            </a:lvl1pPr>
          </a:lstStyle>
          <a:p>
            <a:pPr>
              <a:defRPr/>
            </a:pPr>
            <a:endParaRPr lang="es-E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cs typeface="Arial" panose="020B0604020202020204" pitchFamily="34" charset="0"/>
              </a:defRPr>
            </a:lvl1pPr>
          </a:lstStyle>
          <a:p>
            <a:pPr>
              <a:defRPr/>
            </a:pPr>
            <a:endParaRPr lang="es-E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384CF2EB-BBD6-4559-BFC9-65A492CA18A1}" type="slidenum">
              <a:rPr lang="es-ES" altLang="en-US"/>
              <a:pPr>
                <a:defRPr/>
              </a:pPr>
              <a:t>‹#›</a:t>
            </a:fld>
            <a:endParaRPr lang="es-ES" alt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US" altLang="en-US" b="1" smtClean="0"/>
              <a:t>Worldwide Depression</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b="1" smtClean="0"/>
              <a:t>France</a:t>
            </a:r>
          </a:p>
        </p:txBody>
      </p:sp>
      <p:sp>
        <p:nvSpPr>
          <p:cNvPr id="27651" name="Rectangle 3"/>
          <p:cNvSpPr>
            <a:spLocks noGrp="1" noChangeArrowheads="1"/>
          </p:cNvSpPr>
          <p:nvPr>
            <p:ph type="body" idx="1"/>
          </p:nvPr>
        </p:nvSpPr>
        <p:spPr/>
        <p:txBody>
          <a:bodyPr/>
          <a:lstStyle/>
          <a:p>
            <a:r>
              <a:rPr lang="en-US" altLang="en-US" smtClean="0"/>
              <a:t>WWI destroyed farmland, forests, villages, &amp; cities and casualties were numerous</a:t>
            </a:r>
          </a:p>
          <a:p>
            <a:endParaRPr lang="en-US" altLang="en-US" smtClean="0"/>
          </a:p>
          <a:p>
            <a:r>
              <a:rPr lang="en-US" altLang="en-US" smtClean="0"/>
              <a:t>Government = bankrupt after war</a:t>
            </a:r>
          </a:p>
          <a:p>
            <a:endParaRPr lang="en-US" altLang="en-US" smtClean="0"/>
          </a:p>
          <a:p>
            <a:r>
              <a:rPr lang="en-US" altLang="en-US" smtClean="0"/>
              <a:t>Factories, railways, &amp; canals couldn’t be rebuilt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b="1" smtClean="0"/>
              <a:t>France</a:t>
            </a:r>
          </a:p>
        </p:txBody>
      </p:sp>
      <p:sp>
        <p:nvSpPr>
          <p:cNvPr id="29699" name="Rectangle 3"/>
          <p:cNvSpPr>
            <a:spLocks noGrp="1" noChangeArrowheads="1"/>
          </p:cNvSpPr>
          <p:nvPr>
            <p:ph type="body" idx="1"/>
          </p:nvPr>
        </p:nvSpPr>
        <p:spPr/>
        <p:txBody>
          <a:bodyPr/>
          <a:lstStyle/>
          <a:p>
            <a:r>
              <a:rPr lang="en-US" altLang="en-US" smtClean="0"/>
              <a:t>Unemployment = high</a:t>
            </a:r>
          </a:p>
          <a:p>
            <a:pPr lvl="1"/>
            <a:r>
              <a:rPr lang="en-US" altLang="en-US" smtClean="0"/>
              <a:t>led to civil unrest</a:t>
            </a:r>
          </a:p>
          <a:p>
            <a:endParaRPr lang="en-US" altLang="en-US" smtClean="0"/>
          </a:p>
          <a:p>
            <a:r>
              <a:rPr lang="en-US" altLang="en-US" smtClean="0"/>
              <a:t>Initial impact of Great Depression got worse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ctrTitle"/>
          </p:nvPr>
        </p:nvSpPr>
        <p:spPr/>
        <p:txBody>
          <a:bodyPr/>
          <a:lstStyle/>
          <a:p>
            <a:r>
              <a:rPr lang="en-US" altLang="en-US" smtClean="0"/>
              <a:t>“German Hyperinflation”</a:t>
            </a:r>
            <a:br>
              <a:rPr lang="en-US" altLang="en-US" smtClean="0"/>
            </a:br>
            <a:r>
              <a:rPr lang="en-US" altLang="en-US" smtClean="0"/>
              <a:t>video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b="1" smtClean="0"/>
              <a:t>Germany</a:t>
            </a:r>
          </a:p>
        </p:txBody>
      </p:sp>
      <p:sp>
        <p:nvSpPr>
          <p:cNvPr id="32771" name="Rectangle 3"/>
          <p:cNvSpPr>
            <a:spLocks noGrp="1" noChangeArrowheads="1"/>
          </p:cNvSpPr>
          <p:nvPr>
            <p:ph type="body" sz="half" idx="1"/>
          </p:nvPr>
        </p:nvSpPr>
        <p:spPr>
          <a:xfrm>
            <a:off x="457200" y="1600200"/>
            <a:ext cx="8305800" cy="4530725"/>
          </a:xfrm>
        </p:spPr>
        <p:txBody>
          <a:bodyPr/>
          <a:lstStyle/>
          <a:p>
            <a:r>
              <a:rPr lang="en-US" altLang="en-US" smtClean="0"/>
              <a:t>Paying back reparations for WWI</a:t>
            </a:r>
          </a:p>
          <a:p>
            <a:pPr lvl="1"/>
            <a:r>
              <a:rPr lang="en-US" altLang="en-US" smtClean="0"/>
              <a:t>as Treaty of Versailles ordered</a:t>
            </a:r>
          </a:p>
          <a:p>
            <a:endParaRPr lang="en-US" altLang="en-US" sz="2800" smtClean="0"/>
          </a:p>
          <a:p>
            <a:r>
              <a:rPr lang="en-US" altLang="en-US" smtClean="0"/>
              <a:t>Faced severe inflation</a:t>
            </a:r>
            <a:endParaRPr lang="en-US" altLang="en-US" smtClean="0">
              <a:solidFill>
                <a:srgbClr val="FF0000"/>
              </a:solidFill>
            </a:endParaRPr>
          </a:p>
          <a:p>
            <a:pPr lvl="1"/>
            <a:r>
              <a:rPr lang="en-US" altLang="en-US" smtClean="0"/>
              <a:t>money was practically worthless</a:t>
            </a:r>
          </a:p>
          <a:p>
            <a:pPr lvl="1"/>
            <a:endParaRPr lang="en-US" altLang="en-US" smtClean="0"/>
          </a:p>
          <a:p>
            <a:pPr lvl="1"/>
            <a:endParaRPr lang="en-US" altLang="en-US" sz="2300" smtClean="0"/>
          </a:p>
        </p:txBody>
      </p:sp>
      <p:pic>
        <p:nvPicPr>
          <p:cNvPr id="32772" name="Picture 8" descr="10 Million Mark July 1923"/>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b="12271"/>
          <a:stretch>
            <a:fillRect/>
          </a:stretch>
        </p:blipFill>
        <p:spPr>
          <a:xfrm>
            <a:off x="2514600" y="4495800"/>
            <a:ext cx="4038600" cy="1824038"/>
          </a:xfr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b="1" smtClean="0"/>
              <a:t>INFLATION!!</a:t>
            </a:r>
          </a:p>
        </p:txBody>
      </p:sp>
      <p:sp>
        <p:nvSpPr>
          <p:cNvPr id="34819" name="Rectangle 3"/>
          <p:cNvSpPr>
            <a:spLocks noGrp="1" noChangeArrowheads="1"/>
          </p:cNvSpPr>
          <p:nvPr>
            <p:ph type="body" idx="1"/>
          </p:nvPr>
        </p:nvSpPr>
        <p:spPr>
          <a:xfrm>
            <a:off x="457200" y="1600200"/>
            <a:ext cx="8229600" cy="4648200"/>
          </a:xfrm>
        </p:spPr>
        <p:txBody>
          <a:bodyPr/>
          <a:lstStyle/>
          <a:p>
            <a:r>
              <a:rPr lang="en-US" altLang="en-US" smtClean="0"/>
              <a:t>If you print more money than the amount of gold you have, the money becomes less valuable</a:t>
            </a:r>
          </a:p>
          <a:p>
            <a:endParaRPr lang="en-US" altLang="en-US" smtClean="0"/>
          </a:p>
          <a:p>
            <a:r>
              <a:rPr lang="en-US" altLang="en-US" b="1" u="sng" smtClean="0"/>
              <a:t>Hyperinflation</a:t>
            </a:r>
            <a:endParaRPr lang="en-US" altLang="en-US" smtClean="0"/>
          </a:p>
          <a:p>
            <a:pPr lvl="1"/>
            <a:r>
              <a:rPr lang="en-US" altLang="en-US" smtClean="0"/>
              <a:t>government prints more money </a:t>
            </a:r>
            <a:r>
              <a:rPr lang="en-US" altLang="en-US" smtClean="0">
                <a:sym typeface="Wingdings" panose="05000000000000000000" pitchFamily="2" charset="2"/>
              </a:rPr>
              <a:t> businesses raise prices  government prints more money  businesses raise prices  etc.</a:t>
            </a:r>
          </a:p>
          <a:p>
            <a:pPr lvl="1"/>
            <a:r>
              <a:rPr lang="en-US" altLang="en-US" smtClean="0">
                <a:sym typeface="Wingdings" panose="05000000000000000000" pitchFamily="2" charset="2"/>
              </a:rPr>
              <a:t>eventually money becomes </a:t>
            </a:r>
            <a:r>
              <a:rPr lang="en-US" altLang="en-US" i="1" smtClean="0">
                <a:sym typeface="Wingdings" panose="05000000000000000000" pitchFamily="2" charset="2"/>
              </a:rPr>
              <a:t>worthless</a:t>
            </a:r>
            <a:endParaRPr lang="en-US" altLang="en-US" i="1"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6"/>
          <p:cNvPicPr>
            <a:picLocks noChangeAspect="1" noChangeArrowheads="1"/>
          </p:cNvPicPr>
          <p:nvPr/>
        </p:nvPicPr>
        <p:blipFill>
          <a:blip r:embed="rId3">
            <a:extLst>
              <a:ext uri="{28A0092B-C50C-407E-A947-70E740481C1C}">
                <a14:useLocalDpi xmlns:a14="http://schemas.microsoft.com/office/drawing/2010/main" val="0"/>
              </a:ext>
            </a:extLst>
          </a:blip>
          <a:srcRect l="25000" t="12500" r="35156" b="14583"/>
          <a:stretch>
            <a:fillRect/>
          </a:stretch>
        </p:blipFill>
        <p:spPr bwMode="auto">
          <a:xfrm>
            <a:off x="2286000" y="457200"/>
            <a:ext cx="4386263"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5" descr="german-infl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971550"/>
            <a:ext cx="7162800"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b="1" smtClean="0"/>
              <a:t>Canada</a:t>
            </a:r>
          </a:p>
        </p:txBody>
      </p:sp>
      <p:sp>
        <p:nvSpPr>
          <p:cNvPr id="39939" name="Rectangle 3"/>
          <p:cNvSpPr>
            <a:spLocks noGrp="1" noChangeArrowheads="1"/>
          </p:cNvSpPr>
          <p:nvPr>
            <p:ph type="body" idx="1"/>
          </p:nvPr>
        </p:nvSpPr>
        <p:spPr/>
        <p:txBody>
          <a:bodyPr/>
          <a:lstStyle/>
          <a:p>
            <a:r>
              <a:rPr lang="en-US" altLang="en-US" smtClean="0"/>
              <a:t>Hit hard in the late 1920s</a:t>
            </a:r>
          </a:p>
          <a:p>
            <a:endParaRPr lang="en-US" altLang="en-US" smtClean="0"/>
          </a:p>
          <a:p>
            <a:r>
              <a:rPr lang="en-US" altLang="en-US" smtClean="0"/>
              <a:t>About 30% of workforce unemployed by later 1930s</a:t>
            </a:r>
          </a:p>
          <a:p>
            <a:endParaRPr lang="en-US" altLang="en-US" smtClean="0"/>
          </a:p>
          <a:p>
            <a:r>
              <a:rPr lang="en-US" altLang="en-US" smtClean="0"/>
              <a:t>Unemployment rate was around 12% until WWII</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b="1" smtClean="0"/>
              <a:t>Australia</a:t>
            </a:r>
          </a:p>
        </p:txBody>
      </p:sp>
      <p:sp>
        <p:nvSpPr>
          <p:cNvPr id="41987" name="Rectangle 3"/>
          <p:cNvSpPr>
            <a:spLocks noGrp="1" noChangeArrowheads="1"/>
          </p:cNvSpPr>
          <p:nvPr>
            <p:ph type="body" sz="half" idx="1"/>
          </p:nvPr>
        </p:nvSpPr>
        <p:spPr/>
        <p:txBody>
          <a:bodyPr/>
          <a:lstStyle/>
          <a:p>
            <a:r>
              <a:rPr lang="en-US" altLang="en-US" sz="2800" smtClean="0"/>
              <a:t>Wages decreased</a:t>
            </a:r>
          </a:p>
          <a:p>
            <a:endParaRPr lang="en-US" altLang="en-US" sz="2800" smtClean="0"/>
          </a:p>
          <a:p>
            <a:r>
              <a:rPr lang="en-US" altLang="en-US" sz="2800" smtClean="0"/>
              <a:t>By 1931, unemployment was about 32%</a:t>
            </a:r>
          </a:p>
        </p:txBody>
      </p:sp>
      <p:pic>
        <p:nvPicPr>
          <p:cNvPr id="41988" name="Picture 5" descr="australia"/>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114800" y="2057400"/>
            <a:ext cx="4343400" cy="4222750"/>
          </a:xfr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b="1" smtClean="0"/>
              <a:t>South America</a:t>
            </a:r>
          </a:p>
        </p:txBody>
      </p:sp>
      <p:sp>
        <p:nvSpPr>
          <p:cNvPr id="43011" name="Rectangle 3"/>
          <p:cNvSpPr>
            <a:spLocks noGrp="1" noChangeArrowheads="1"/>
          </p:cNvSpPr>
          <p:nvPr>
            <p:ph type="body" sz="half" idx="1"/>
          </p:nvPr>
        </p:nvSpPr>
        <p:spPr>
          <a:xfrm>
            <a:off x="4572000" y="1600200"/>
            <a:ext cx="4038600" cy="4530725"/>
          </a:xfrm>
        </p:spPr>
        <p:txBody>
          <a:bodyPr/>
          <a:lstStyle/>
          <a:p>
            <a:r>
              <a:rPr lang="en-US" altLang="en-US" sz="2800" smtClean="0"/>
              <a:t>US had been heavily invested in South American economies</a:t>
            </a:r>
          </a:p>
          <a:p>
            <a:endParaRPr lang="en-US" altLang="en-US" sz="2800" smtClean="0"/>
          </a:p>
          <a:p>
            <a:r>
              <a:rPr lang="en-US" altLang="en-US" sz="2800" smtClean="0"/>
              <a:t>Chile, Bolivia, &amp; Peru were especially hurt by depression</a:t>
            </a:r>
          </a:p>
        </p:txBody>
      </p:sp>
      <p:pic>
        <p:nvPicPr>
          <p:cNvPr id="43012" name="Picture 5" descr="sa_map"/>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33400" y="1524000"/>
            <a:ext cx="3978275" cy="4953000"/>
          </a:xfr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95288" y="188913"/>
            <a:ext cx="8229600" cy="981075"/>
          </a:xfrm>
        </p:spPr>
        <p:txBody>
          <a:bodyPr/>
          <a:lstStyle/>
          <a:p>
            <a:pPr eaLnBrk="1" hangingPunct="1"/>
            <a:r>
              <a:rPr lang="en-US" altLang="en-US" sz="4000" b="1" smtClean="0">
                <a:solidFill>
                  <a:schemeClr val="tx1"/>
                </a:solidFill>
              </a:rPr>
              <a:t>PDN</a:t>
            </a:r>
          </a:p>
        </p:txBody>
      </p:sp>
      <p:sp>
        <p:nvSpPr>
          <p:cNvPr id="3075" name="Rectangle 3"/>
          <p:cNvSpPr>
            <a:spLocks noGrp="1" noChangeArrowheads="1"/>
          </p:cNvSpPr>
          <p:nvPr>
            <p:ph type="body" idx="1"/>
          </p:nvPr>
        </p:nvSpPr>
        <p:spPr>
          <a:xfrm>
            <a:off x="457200" y="1484313"/>
            <a:ext cx="8229600" cy="4897437"/>
          </a:xfrm>
        </p:spPr>
        <p:txBody>
          <a:bodyPr/>
          <a:lstStyle/>
          <a:p>
            <a:pPr marL="0" indent="0" eaLnBrk="1" hangingPunct="1">
              <a:spcBef>
                <a:spcPts val="1200"/>
              </a:spcBef>
              <a:buFontTx/>
              <a:buNone/>
              <a:defRPr/>
            </a:pPr>
            <a:r>
              <a:rPr lang="en-US" altLang="en-US" sz="2600" b="1" dirty="0" smtClean="0"/>
              <a:t>Enduring Understanding:</a:t>
            </a:r>
          </a:p>
          <a:p>
            <a:pPr marL="0" indent="0" eaLnBrk="1" hangingPunct="1">
              <a:spcBef>
                <a:spcPts val="1200"/>
              </a:spcBef>
              <a:buFontTx/>
              <a:buNone/>
              <a:defRPr/>
            </a:pPr>
            <a:r>
              <a:rPr lang="en-US" altLang="en-US" sz="2600" dirty="0" smtClean="0"/>
              <a:t>The American Depression led to several other depressions around the world</a:t>
            </a:r>
          </a:p>
          <a:p>
            <a:pPr marL="0" indent="0" eaLnBrk="1" hangingPunct="1">
              <a:spcBef>
                <a:spcPts val="1200"/>
              </a:spcBef>
              <a:buFontTx/>
              <a:buNone/>
              <a:defRPr/>
            </a:pPr>
            <a:endParaRPr lang="en-US" altLang="en-US" sz="2600" dirty="0" smtClean="0"/>
          </a:p>
          <a:p>
            <a:pPr marL="0" indent="0" eaLnBrk="1" hangingPunct="1">
              <a:spcBef>
                <a:spcPts val="1200"/>
              </a:spcBef>
              <a:buFontTx/>
              <a:buNone/>
              <a:defRPr/>
            </a:pPr>
            <a:r>
              <a:rPr lang="en-US" altLang="en-US" sz="2600" b="1" dirty="0" smtClean="0"/>
              <a:t>Essential Questions:</a:t>
            </a:r>
          </a:p>
          <a:p>
            <a:pPr marL="0" indent="0" eaLnBrk="1" hangingPunct="1">
              <a:spcBef>
                <a:spcPts val="1200"/>
              </a:spcBef>
              <a:buFontTx/>
              <a:buAutoNum type="arabicPeriod"/>
              <a:defRPr/>
            </a:pPr>
            <a:r>
              <a:rPr lang="en-US" altLang="en-US" sz="2600" dirty="0" smtClean="0"/>
              <a:t>What factors were common through out the world?</a:t>
            </a:r>
          </a:p>
          <a:p>
            <a:pPr marL="287338" indent="-287338" eaLnBrk="1" hangingPunct="1">
              <a:spcBef>
                <a:spcPts val="1200"/>
              </a:spcBef>
              <a:buFontTx/>
              <a:buAutoNum type="arabicPeriod"/>
              <a:defRPr/>
            </a:pPr>
            <a:r>
              <a:rPr lang="en-US" altLang="en-US" sz="2600" dirty="0" smtClean="0"/>
              <a:t>What is inflation and how did it affect countries, especially Germany?</a:t>
            </a:r>
          </a:p>
          <a:p>
            <a:pPr marL="0" indent="0" eaLnBrk="1" hangingPunct="1">
              <a:buFontTx/>
              <a:buAutoNum type="arabicPeriod"/>
              <a:defRPr/>
            </a:pPr>
            <a:endParaRPr lang="en-US" altLang="en-US" sz="2400" dirty="0" smtClean="0"/>
          </a:p>
        </p:txBody>
      </p:sp>
      <p:sp>
        <p:nvSpPr>
          <p:cNvPr id="4" name="Oval 3"/>
          <p:cNvSpPr/>
          <p:nvPr/>
        </p:nvSpPr>
        <p:spPr>
          <a:xfrm>
            <a:off x="7848600" y="100013"/>
            <a:ext cx="1295400" cy="1295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600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b="1" smtClean="0"/>
              <a:t>Netherlands</a:t>
            </a:r>
          </a:p>
        </p:txBody>
      </p:sp>
      <p:sp>
        <p:nvSpPr>
          <p:cNvPr id="44035" name="Rectangle 3"/>
          <p:cNvSpPr>
            <a:spLocks noGrp="1" noChangeArrowheads="1"/>
          </p:cNvSpPr>
          <p:nvPr>
            <p:ph type="body" sz="half" idx="1"/>
          </p:nvPr>
        </p:nvSpPr>
        <p:spPr/>
        <p:txBody>
          <a:bodyPr/>
          <a:lstStyle/>
          <a:p>
            <a:r>
              <a:rPr lang="en-US" altLang="en-US" sz="2800" smtClean="0"/>
              <a:t>Not only was the economy suffering, like in the US, but there were also internal factors making it worse</a:t>
            </a:r>
          </a:p>
        </p:txBody>
      </p:sp>
      <p:pic>
        <p:nvPicPr>
          <p:cNvPr id="44036" name="Picture 5" descr="nl_map_adj"/>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091113" y="1600200"/>
            <a:ext cx="3151187" cy="4530725"/>
          </a:xfr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b="1" smtClean="0"/>
              <a:t>Objectives</a:t>
            </a:r>
          </a:p>
        </p:txBody>
      </p:sp>
      <p:sp>
        <p:nvSpPr>
          <p:cNvPr id="17411" name="Content Placeholder 2"/>
          <p:cNvSpPr>
            <a:spLocks noGrp="1"/>
          </p:cNvSpPr>
          <p:nvPr>
            <p:ph idx="1"/>
          </p:nvPr>
        </p:nvSpPr>
        <p:spPr/>
        <p:txBody>
          <a:bodyPr/>
          <a:lstStyle/>
          <a:p>
            <a:pPr>
              <a:spcAft>
                <a:spcPts val="1200"/>
              </a:spcAft>
            </a:pPr>
            <a:r>
              <a:rPr lang="en-US" altLang="en-US" sz="2600" smtClean="0"/>
              <a:t>Summarize the domestic and foreign policy issues that the Western democracies faced after World War I</a:t>
            </a:r>
          </a:p>
          <a:p>
            <a:pPr>
              <a:spcAft>
                <a:spcPts val="1200"/>
              </a:spcAft>
            </a:pPr>
            <a:r>
              <a:rPr lang="en-US" altLang="en-US" sz="2600" smtClean="0"/>
              <a:t>Describe how the global depression began and spread</a:t>
            </a:r>
          </a:p>
          <a:p>
            <a:pPr>
              <a:spcAft>
                <a:spcPts val="1200"/>
              </a:spcAft>
            </a:pPr>
            <a:r>
              <a:rPr lang="en-US" altLang="en-US" sz="2600" smtClean="0"/>
              <a:t>Explain the responses of Britain, France, and the United States to the Great Depression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b="1" smtClean="0"/>
              <a:t>American Depression</a:t>
            </a:r>
          </a:p>
        </p:txBody>
      </p:sp>
      <p:sp>
        <p:nvSpPr>
          <p:cNvPr id="18435" name="Rectangle 3"/>
          <p:cNvSpPr>
            <a:spLocks noGrp="1" noChangeArrowheads="1"/>
          </p:cNvSpPr>
          <p:nvPr>
            <p:ph type="body" idx="1"/>
          </p:nvPr>
        </p:nvSpPr>
        <p:spPr/>
        <p:txBody>
          <a:bodyPr/>
          <a:lstStyle/>
          <a:p>
            <a:pPr>
              <a:buFontTx/>
              <a:buNone/>
            </a:pPr>
            <a:r>
              <a:rPr lang="en-US" altLang="en-US" b="1" smtClean="0"/>
              <a:t>RECAP</a:t>
            </a:r>
          </a:p>
          <a:p>
            <a:endParaRPr lang="en-US" altLang="en-US" b="1" smtClean="0"/>
          </a:p>
          <a:p>
            <a:r>
              <a:rPr lang="en-US" altLang="en-US" sz="2800" smtClean="0"/>
              <a:t>October 29, 1929 </a:t>
            </a:r>
            <a:r>
              <a:rPr lang="en-US" altLang="en-US" sz="2800" smtClean="0">
                <a:sym typeface="Wingdings" panose="05000000000000000000" pitchFamily="2" charset="2"/>
              </a:rPr>
              <a:t> stock market crashes on Black Tuesday</a:t>
            </a:r>
          </a:p>
          <a:p>
            <a:endParaRPr lang="en-US" altLang="en-US" sz="2800" smtClean="0">
              <a:sym typeface="Wingdings" panose="05000000000000000000" pitchFamily="2" charset="2"/>
            </a:endParaRPr>
          </a:p>
          <a:p>
            <a:r>
              <a:rPr lang="en-US" altLang="en-US" sz="2800" smtClean="0">
                <a:sym typeface="Wingdings" panose="05000000000000000000" pitchFamily="2" charset="2"/>
              </a:rPr>
              <a:t>Businesses, investors, people (who didn’t invest), &amp; banks all suffered</a:t>
            </a:r>
            <a:endParaRPr lang="en-US" altLang="en-US" sz="28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8313" y="260350"/>
            <a:ext cx="8229600" cy="1143000"/>
          </a:xfrm>
        </p:spPr>
        <p:txBody>
          <a:bodyPr/>
          <a:lstStyle/>
          <a:p>
            <a:r>
              <a:rPr lang="en-US" altLang="en-US" b="1" smtClean="0"/>
              <a:t>American Depression</a:t>
            </a:r>
          </a:p>
        </p:txBody>
      </p:sp>
      <p:sp>
        <p:nvSpPr>
          <p:cNvPr id="19459" name="Rectangle 3"/>
          <p:cNvSpPr>
            <a:spLocks noGrp="1" noChangeArrowheads="1"/>
          </p:cNvSpPr>
          <p:nvPr>
            <p:ph type="body" idx="1"/>
          </p:nvPr>
        </p:nvSpPr>
        <p:spPr/>
        <p:txBody>
          <a:bodyPr/>
          <a:lstStyle/>
          <a:p>
            <a:pPr>
              <a:buFontTx/>
              <a:buNone/>
            </a:pPr>
            <a:r>
              <a:rPr lang="en-US" altLang="en-US" smtClean="0"/>
              <a:t>New Deal</a:t>
            </a:r>
          </a:p>
          <a:p>
            <a:pPr lvl="1">
              <a:buFont typeface="Arial" panose="020B0604020202020204" pitchFamily="34" charset="0"/>
              <a:buChar char="•"/>
            </a:pPr>
            <a:r>
              <a:rPr lang="en-US" altLang="en-US" smtClean="0"/>
              <a:t>created jobs</a:t>
            </a:r>
          </a:p>
          <a:p>
            <a:pPr lvl="1">
              <a:buFont typeface="Arial" panose="020B0604020202020204" pitchFamily="34" charset="0"/>
              <a:buChar char="•"/>
            </a:pPr>
            <a:r>
              <a:rPr lang="en-US" altLang="en-US" smtClean="0"/>
              <a:t>spent more money on welfare &amp; other relief</a:t>
            </a:r>
          </a:p>
          <a:p>
            <a:pPr lvl="1">
              <a:buFont typeface="Arial" panose="020B0604020202020204" pitchFamily="34" charset="0"/>
              <a:buChar char="•"/>
            </a:pPr>
            <a:r>
              <a:rPr lang="en-US" altLang="en-US" smtClean="0"/>
              <a:t>regulated banking &amp; stock market</a:t>
            </a:r>
          </a:p>
          <a:p>
            <a:endParaRPr lang="en-US" altLang="en-US" smtClean="0"/>
          </a:p>
          <a:p>
            <a:pPr>
              <a:buFontTx/>
              <a:buNone/>
            </a:pPr>
            <a:r>
              <a:rPr lang="en-US" altLang="en-US" smtClean="0"/>
              <a:t>Smoot-Hawley Tariff Act (1930)</a:t>
            </a:r>
          </a:p>
          <a:p>
            <a:pPr lvl="1">
              <a:buFont typeface="Arial" panose="020B0604020202020204" pitchFamily="34" charset="0"/>
              <a:buChar char="•"/>
            </a:pPr>
            <a:r>
              <a:rPr lang="en-US" altLang="en-US" smtClean="0"/>
              <a:t>heavy taxes on goods imported into US</a:t>
            </a:r>
          </a:p>
          <a:p>
            <a:pPr lvl="1">
              <a:buFont typeface="Arial" panose="020B0604020202020204" pitchFamily="34" charset="0"/>
              <a:buChar char="•"/>
            </a:pPr>
            <a:r>
              <a:rPr lang="en-US" altLang="en-US" smtClean="0"/>
              <a:t>encouraged buying American goods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b="1" smtClean="0"/>
              <a:t>Great Britain</a:t>
            </a:r>
          </a:p>
        </p:txBody>
      </p:sp>
      <p:sp>
        <p:nvSpPr>
          <p:cNvPr id="20483" name="Rectangle 3"/>
          <p:cNvSpPr>
            <a:spLocks noGrp="1" noChangeArrowheads="1"/>
          </p:cNvSpPr>
          <p:nvPr>
            <p:ph type="body" idx="1"/>
          </p:nvPr>
        </p:nvSpPr>
        <p:spPr>
          <a:xfrm>
            <a:off x="457200" y="1600200"/>
            <a:ext cx="8229600" cy="4724400"/>
          </a:xfrm>
        </p:spPr>
        <p:txBody>
          <a:bodyPr/>
          <a:lstStyle/>
          <a:p>
            <a:pPr>
              <a:spcAft>
                <a:spcPts val="1800"/>
              </a:spcAft>
            </a:pPr>
            <a:r>
              <a:rPr lang="en-US" altLang="en-US" sz="2800" smtClean="0"/>
              <a:t>Late 1920s </a:t>
            </a:r>
            <a:r>
              <a:rPr lang="en-US" altLang="en-US" sz="2800" smtClean="0">
                <a:sym typeface="Wingdings" panose="05000000000000000000" pitchFamily="2" charset="2"/>
              </a:rPr>
              <a:t> still paying back debts to United States</a:t>
            </a:r>
          </a:p>
          <a:p>
            <a:pPr>
              <a:spcAft>
                <a:spcPts val="1800"/>
              </a:spcAft>
            </a:pPr>
            <a:r>
              <a:rPr lang="en-US" altLang="en-US" sz="2800" smtClean="0">
                <a:sym typeface="Wingdings" panose="05000000000000000000" pitchFamily="2" charset="2"/>
              </a:rPr>
              <a:t>High interest rates, causing spending to decrease &amp; unemployment</a:t>
            </a:r>
          </a:p>
          <a:p>
            <a:pPr>
              <a:spcAft>
                <a:spcPts val="1800"/>
              </a:spcAft>
            </a:pPr>
            <a:r>
              <a:rPr lang="en-US" altLang="en-US" sz="2800" smtClean="0">
                <a:sym typeface="Wingdings" panose="05000000000000000000" pitchFamily="2" charset="2"/>
              </a:rPr>
              <a:t>Industrial areas were more affected</a:t>
            </a:r>
          </a:p>
          <a:p>
            <a:pPr>
              <a:spcAft>
                <a:spcPts val="1800"/>
              </a:spcAft>
            </a:pPr>
            <a:r>
              <a:rPr lang="en-US" altLang="en-US" sz="2800" smtClean="0">
                <a:sym typeface="Wingdings" panose="05000000000000000000" pitchFamily="2" charset="2"/>
              </a:rPr>
              <a:t>Unemployment = 2.5M by end of 1930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b="1" smtClean="0"/>
              <a:t>Great Britain</a:t>
            </a:r>
          </a:p>
        </p:txBody>
      </p:sp>
      <p:sp>
        <p:nvSpPr>
          <p:cNvPr id="22531" name="Rectangle 3"/>
          <p:cNvSpPr>
            <a:spLocks noGrp="1" noChangeArrowheads="1"/>
          </p:cNvSpPr>
          <p:nvPr>
            <p:ph type="body" idx="1"/>
          </p:nvPr>
        </p:nvSpPr>
        <p:spPr/>
        <p:txBody>
          <a:bodyPr/>
          <a:lstStyle/>
          <a:p>
            <a:pPr>
              <a:buFontTx/>
              <a:buNone/>
            </a:pPr>
            <a:r>
              <a:rPr lang="en-US" altLang="en-US" smtClean="0"/>
              <a:t>1926 </a:t>
            </a:r>
            <a:r>
              <a:rPr lang="en-US" altLang="en-US" smtClean="0">
                <a:sym typeface="Wingdings" panose="05000000000000000000" pitchFamily="2" charset="2"/>
              </a:rPr>
              <a:t> workers upset</a:t>
            </a:r>
          </a:p>
          <a:p>
            <a:pPr lvl="1">
              <a:buFont typeface="Arial" panose="020B0604020202020204" pitchFamily="34" charset="0"/>
              <a:buChar char="•"/>
            </a:pPr>
            <a:r>
              <a:rPr lang="en-US" altLang="en-US" smtClean="0">
                <a:sym typeface="Wingdings" panose="05000000000000000000" pitchFamily="2" charset="2"/>
              </a:rPr>
              <a:t>general strike: strike involving all or a large number of a nation’s workers</a:t>
            </a:r>
          </a:p>
          <a:p>
            <a:endParaRPr lang="en-US" altLang="en-US" smtClean="0">
              <a:sym typeface="Wingdings" panose="05000000000000000000" pitchFamily="2" charset="2"/>
            </a:endParaRPr>
          </a:p>
          <a:p>
            <a:pPr>
              <a:buFontTx/>
              <a:buNone/>
            </a:pPr>
            <a:r>
              <a:rPr lang="en-US" altLang="en-US" smtClean="0">
                <a:sym typeface="Wingdings" panose="05000000000000000000" pitchFamily="2" charset="2"/>
              </a:rPr>
              <a:t>Parliament passed Trade Disputes Act (1927)</a:t>
            </a:r>
          </a:p>
          <a:p>
            <a:pPr lvl="1">
              <a:buFont typeface="Arial" panose="020B0604020202020204" pitchFamily="34" charset="0"/>
              <a:buChar char="•"/>
            </a:pPr>
            <a:r>
              <a:rPr lang="en-US" altLang="en-US" smtClean="0">
                <a:sym typeface="Wingdings" panose="05000000000000000000" pitchFamily="2" charset="2"/>
              </a:rPr>
              <a:t>made general strikes illegal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5" descr="webmed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4875" y="571500"/>
            <a:ext cx="733425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5" descr="Ar0060006&amp;amp;forma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2663" y="652463"/>
            <a:ext cx="4638675" cy="555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6669</TotalTime>
  <Words>634</Words>
  <Application>Microsoft Office PowerPoint</Application>
  <PresentationFormat>On-screen Show (4:3)</PresentationFormat>
  <Paragraphs>110</Paragraphs>
  <Slides>20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vt:lpstr>
      <vt:lpstr>Diseño predeterminado</vt:lpstr>
      <vt:lpstr>Worldwide Depression</vt:lpstr>
      <vt:lpstr>PDN</vt:lpstr>
      <vt:lpstr>Objectives</vt:lpstr>
      <vt:lpstr>American Depression</vt:lpstr>
      <vt:lpstr>American Depression</vt:lpstr>
      <vt:lpstr>Great Britain</vt:lpstr>
      <vt:lpstr>Great Britain</vt:lpstr>
      <vt:lpstr>PowerPoint Presentation</vt:lpstr>
      <vt:lpstr>PowerPoint Presentation</vt:lpstr>
      <vt:lpstr>France</vt:lpstr>
      <vt:lpstr>France</vt:lpstr>
      <vt:lpstr>“German Hyperinflation” video</vt:lpstr>
      <vt:lpstr>Germany</vt:lpstr>
      <vt:lpstr>INFLATION!!</vt:lpstr>
      <vt:lpstr>PowerPoint Presentation</vt:lpstr>
      <vt:lpstr>PowerPoint Presentation</vt:lpstr>
      <vt:lpstr>Canada</vt:lpstr>
      <vt:lpstr>Australia</vt:lpstr>
      <vt:lpstr>South America</vt:lpstr>
      <vt:lpstr>Netherlands</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Darrin Arndt</cp:lastModifiedBy>
  <cp:revision>651</cp:revision>
  <dcterms:created xsi:type="dcterms:W3CDTF">2010-05-23T14:28:12Z</dcterms:created>
  <dcterms:modified xsi:type="dcterms:W3CDTF">2017-11-01T23:00:17Z</dcterms:modified>
</cp:coreProperties>
</file>