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78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Tardive_dyskinesia" TargetMode="External"/><Relationship Id="rId3" Type="http://schemas.openxmlformats.org/officeDocument/2006/relationships/hyperlink" Target="https://en.wikipedia.org/wiki/Dystonia" TargetMode="External"/><Relationship Id="rId7" Type="http://schemas.openxmlformats.org/officeDocument/2006/relationships/hyperlink" Target="https://en.wikipedia.org/wiki/Tremor" TargetMode="External"/><Relationship Id="rId2" Type="http://schemas.openxmlformats.org/officeDocument/2006/relationships/hyperlink" Target="https://en.wikipedia.org/wiki/Acute_(medicine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Hypokinesia" TargetMode="External"/><Relationship Id="rId5" Type="http://schemas.openxmlformats.org/officeDocument/2006/relationships/hyperlink" Target="https://en.wikipedia.org/wiki/Parkinsonism" TargetMode="External"/><Relationship Id="rId4" Type="http://schemas.openxmlformats.org/officeDocument/2006/relationships/hyperlink" Target="https://en.wikipedia.org/wiki/Akathisia" TargetMode="External"/><Relationship Id="rId9" Type="http://schemas.openxmlformats.org/officeDocument/2006/relationships/hyperlink" Target="https://en.wikipedia.org/wiki/Extrapyramidal_symptoms#cite_note-ReferenceA-1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Drug List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Karen Malt, MSN, 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95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24000"/>
            <a:ext cx="8915400" cy="43872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Theophylline</a:t>
            </a:r>
          </a:p>
          <a:p>
            <a:pPr marL="0" indent="0" algn="ctr">
              <a:buNone/>
            </a:pPr>
            <a:r>
              <a:rPr lang="en-US" sz="2400" dirty="0" smtClean="0"/>
              <a:t>Side Effects; Tachycardia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7157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Cardiovascular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Digoxin (</a:t>
            </a:r>
            <a:r>
              <a:rPr lang="en-US" sz="3600" b="1" dirty="0" smtClean="0"/>
              <a:t>Lanoxin</a:t>
            </a:r>
            <a:r>
              <a:rPr lang="en-US" sz="3600" b="1" dirty="0" smtClean="0"/>
              <a:t>)</a:t>
            </a:r>
          </a:p>
          <a:p>
            <a:pPr marL="0" indent="0" algn="ctr">
              <a:buNone/>
            </a:pPr>
            <a:r>
              <a:rPr lang="en-US" sz="2400" dirty="0" smtClean="0"/>
              <a:t>Signs of Toxicity; Visual Change in Color and loss of appetite.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58786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 Hypertensive (Pre-Eclampsia)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Magnesium Sulfate</a:t>
            </a:r>
          </a:p>
          <a:p>
            <a:pPr marL="0" indent="0" algn="ctr">
              <a:buNone/>
            </a:pPr>
            <a:r>
              <a:rPr lang="en-US" sz="2400" dirty="0" smtClean="0"/>
              <a:t>Monitor for deep tendon reflex and respiratory depression.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4048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Diuretics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22400"/>
            <a:ext cx="8915400" cy="44888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Hydrochlorothiazide </a:t>
            </a:r>
          </a:p>
          <a:p>
            <a:pPr marL="0" indent="0" algn="ctr">
              <a:buNone/>
            </a:pPr>
            <a:r>
              <a:rPr lang="en-US" sz="2400" dirty="0" smtClean="0"/>
              <a:t>Monitor potassium level</a:t>
            </a:r>
          </a:p>
          <a:p>
            <a:pPr marL="0" indent="0" algn="ctr">
              <a:buNone/>
            </a:pPr>
            <a:r>
              <a:rPr lang="en-US" sz="3600" b="1" dirty="0" smtClean="0"/>
              <a:t>Lasix (Furosemide)</a:t>
            </a:r>
          </a:p>
          <a:p>
            <a:pPr marL="0" indent="0" algn="ctr">
              <a:buNone/>
            </a:pPr>
            <a:r>
              <a:rPr lang="en-US" sz="2400" dirty="0" smtClean="0"/>
              <a:t>Monitor Potassium</a:t>
            </a:r>
          </a:p>
          <a:p>
            <a:pPr marL="0" indent="0" algn="ctr">
              <a:buNone/>
            </a:pPr>
            <a:r>
              <a:rPr lang="en-US" sz="3600" b="1" dirty="0" smtClean="0"/>
              <a:t>Aldactone</a:t>
            </a:r>
            <a:r>
              <a:rPr lang="en-US" sz="3600" b="1" dirty="0" smtClean="0"/>
              <a:t> (Spironolactone)</a:t>
            </a:r>
          </a:p>
          <a:p>
            <a:pPr marL="0" indent="0" algn="ctr">
              <a:buNone/>
            </a:pPr>
            <a:r>
              <a:rPr lang="en-US" sz="2400" dirty="0" smtClean="0"/>
              <a:t>Potassium Sparing</a:t>
            </a:r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5874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Psychotropics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Lithium Carbonate </a:t>
            </a:r>
          </a:p>
          <a:p>
            <a:pPr marL="0" indent="0" algn="ctr">
              <a:buNone/>
            </a:pPr>
            <a:r>
              <a:rPr lang="en-US" sz="2400" dirty="0" smtClean="0"/>
              <a:t>Know therapeutic range 0.8 – 1.2 </a:t>
            </a:r>
            <a:r>
              <a:rPr lang="en-US" sz="2400" dirty="0" smtClean="0"/>
              <a:t>mEq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Know symptoms of toxicity; N/V, diarrhea, abdominal pain, seizures.  Severe toxicity; renal failure, coma.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7106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Psychotropics</a:t>
            </a:r>
            <a:r>
              <a:rPr lang="en-US" dirty="0" smtClean="0"/>
              <a:t>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MAOI (Monoamine Oxidase Inhibitors)</a:t>
            </a:r>
          </a:p>
          <a:p>
            <a:pPr marL="0" indent="0" algn="ctr">
              <a:buNone/>
            </a:pPr>
            <a:r>
              <a:rPr lang="en-US" sz="2400" dirty="0" smtClean="0"/>
              <a:t>Have DANGEROUS FOOD DRUG interactions.</a:t>
            </a:r>
          </a:p>
          <a:p>
            <a:pPr marL="0" indent="0" algn="ctr">
              <a:buNone/>
            </a:pPr>
            <a:r>
              <a:rPr lang="en-US" sz="2400" dirty="0" smtClean="0"/>
              <a:t>Avoid Foods with Tyramine (Aged cheese, wine, smoked fish, salami, soy products like miso soup, beer.)</a:t>
            </a:r>
          </a:p>
          <a:p>
            <a:pPr marL="0" indent="0" algn="ctr">
              <a:buNone/>
            </a:pPr>
            <a:r>
              <a:rPr lang="en-US" sz="3600" b="1" dirty="0" smtClean="0"/>
              <a:t>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262626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Psychotropics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Disulfiram (Antabuse)</a:t>
            </a:r>
          </a:p>
          <a:p>
            <a:pPr marL="0" indent="0" algn="ctr">
              <a:buNone/>
            </a:pPr>
            <a:r>
              <a:rPr lang="en-US" sz="2400" dirty="0" smtClean="0"/>
              <a:t>Used for alcohol aversion therapy.  Clients using this must avoid ANY FORM of alcohol or they will develop a severe reaction.  Teach clients to avoid OTC preparations such as cough medicine, mouthwash, etc.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588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Oxytocin</a:t>
            </a:r>
          </a:p>
          <a:p>
            <a:pPr marL="0" indent="0" algn="ctr">
              <a:buNone/>
            </a:pPr>
            <a:r>
              <a:rPr lang="en-US" sz="2400" dirty="0" smtClean="0"/>
              <a:t>Assess uterus frequently for tetanic contraction.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6041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Antidotes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Narcan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2400" dirty="0" smtClean="0"/>
              <a:t>Reverses effects of Narcotics</a:t>
            </a:r>
          </a:p>
          <a:p>
            <a:pPr marL="0" indent="0" algn="ctr">
              <a:buNone/>
            </a:pPr>
            <a:r>
              <a:rPr lang="en-US" sz="3600" b="1" dirty="0" smtClean="0"/>
              <a:t>Calcium Gluconate</a:t>
            </a:r>
          </a:p>
          <a:p>
            <a:pPr marL="0" indent="0" algn="ctr">
              <a:buNone/>
            </a:pPr>
            <a:r>
              <a:rPr lang="en-US" sz="2400" dirty="0" smtClean="0"/>
              <a:t>Antidote for magnesium sulfate</a:t>
            </a:r>
          </a:p>
          <a:p>
            <a:pPr marL="0" indent="0" algn="ctr">
              <a:buNone/>
            </a:pPr>
            <a:r>
              <a:rPr lang="en-US" sz="3600" b="1" dirty="0" smtClean="0"/>
              <a:t>Vitamin K</a:t>
            </a:r>
          </a:p>
          <a:p>
            <a:pPr marL="0" indent="0" algn="ctr">
              <a:buNone/>
            </a:pPr>
            <a:r>
              <a:rPr lang="en-US" sz="2400" dirty="0" smtClean="0"/>
              <a:t>Antidote for Coumadin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249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Mood Stabilizer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Tegretol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2400" dirty="0" smtClean="0"/>
              <a:t>Side effects; Clumsiness, unsteadiness, diaphoresis, Diarrhea or constipation</a:t>
            </a:r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811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54000"/>
            <a:ext cx="8911687" cy="1016000"/>
          </a:xfrm>
        </p:spPr>
        <p:txBody>
          <a:bodyPr/>
          <a:lstStyle/>
          <a:p>
            <a:r>
              <a:rPr lang="en-US" dirty="0" smtClean="0"/>
              <a:t>Analgesics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51000"/>
            <a:ext cx="8915400" cy="42602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Aspirin</a:t>
            </a:r>
          </a:p>
          <a:p>
            <a:pPr marL="0" indent="0" algn="ctr">
              <a:buNone/>
            </a:pPr>
            <a:r>
              <a:rPr lang="en-US" sz="3600" dirty="0" smtClean="0"/>
              <a:t>DO NOT give to children </a:t>
            </a:r>
            <a:r>
              <a:rPr lang="en-US" sz="2400" dirty="0" smtClean="0"/>
              <a:t>(Reye’s Syndrome)</a:t>
            </a:r>
          </a:p>
          <a:p>
            <a:pPr marL="0" indent="0" algn="ctr">
              <a:buNone/>
            </a:pPr>
            <a:r>
              <a:rPr lang="en-US" sz="2400" dirty="0" smtClean="0"/>
              <a:t>Stop Taking Aspirin a few days before surgery/procedures.</a:t>
            </a:r>
          </a:p>
          <a:p>
            <a:pPr marL="0" indent="0" algn="ctr">
              <a:buNone/>
            </a:pPr>
            <a:r>
              <a:rPr lang="en-US" sz="2400" dirty="0" smtClean="0"/>
              <a:t>Aspirin is not typically given with other anticoagulants.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187070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Anticholinergic </a:t>
            </a:r>
            <a:r>
              <a:rPr lang="en-US" sz="2400" dirty="0" smtClean="0"/>
              <a:t>(Blocks acetylcholine a neurotransmitter)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Atropine</a:t>
            </a:r>
          </a:p>
          <a:p>
            <a:pPr marL="0" indent="0" algn="ctr">
              <a:buNone/>
            </a:pPr>
            <a:r>
              <a:rPr lang="en-US" sz="2400" dirty="0" smtClean="0"/>
              <a:t>Check Blood Pressure Before Giving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8848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Colony Stimulating Factors </a:t>
            </a:r>
            <a:r>
              <a:rPr lang="en-US" sz="2800" dirty="0" smtClean="0"/>
              <a:t>(Stimulate cells in the bone marrow)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Epogen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2400" dirty="0" smtClean="0"/>
              <a:t>Used in treating anemia because it increases RBC production.</a:t>
            </a:r>
          </a:p>
          <a:p>
            <a:pPr algn="ctr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344304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Anti-viral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Acyclovir (</a:t>
            </a:r>
            <a:r>
              <a:rPr lang="en-US" sz="3600" b="1" dirty="0" smtClean="0"/>
              <a:t>Zovirax</a:t>
            </a:r>
            <a:r>
              <a:rPr lang="en-US" sz="3600" b="1" dirty="0" smtClean="0"/>
              <a:t>)</a:t>
            </a:r>
          </a:p>
          <a:p>
            <a:pPr marL="0" indent="0" algn="ctr">
              <a:buNone/>
            </a:pPr>
            <a:r>
              <a:rPr lang="en-US" sz="2400" dirty="0" smtClean="0"/>
              <a:t>Used in treating “shingles”(herpes-zoster).</a:t>
            </a:r>
          </a:p>
          <a:p>
            <a:pPr marL="0" indent="0" algn="ctr">
              <a:buNone/>
            </a:pPr>
            <a:r>
              <a:rPr lang="en-US" sz="2400" dirty="0" smtClean="0"/>
              <a:t>Shingles comes from the same family of virus that causes “chicken pox” (varicella-zoster).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2034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Antibiotic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Antibiotic</a:t>
            </a:r>
          </a:p>
          <a:p>
            <a:pPr marL="0" indent="0" algn="ctr">
              <a:buNone/>
            </a:pPr>
            <a:r>
              <a:rPr lang="en-US" sz="2400" dirty="0" smtClean="0"/>
              <a:t>Vancomycin causes ototoxicity; the client may c/o “tinnitus”, room spinning (vertigo), nausea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56722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Calcium Channel Blocker; Vasodilators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Verapamil</a:t>
            </a:r>
          </a:p>
          <a:p>
            <a:pPr marL="0" indent="0" algn="ctr">
              <a:buNone/>
            </a:pPr>
            <a:r>
              <a:rPr lang="en-US" sz="2400" dirty="0" smtClean="0"/>
              <a:t>Client will c/o “Headache”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83056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Notes;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When a client is on antibiotics teach the client to continue taking the medication even though they feel better.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7981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NSAID’s </a:t>
            </a:r>
            <a:r>
              <a:rPr lang="en-US" sz="2400" dirty="0" smtClean="0"/>
              <a:t>(Non-Steroidal Anti-inflammatory Drug’s)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60500"/>
            <a:ext cx="8915400" cy="445072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b="1" dirty="0" smtClean="0"/>
              <a:t>Ibuprofen </a:t>
            </a:r>
          </a:p>
          <a:p>
            <a:pPr marL="0" indent="0" algn="ctr">
              <a:buNone/>
            </a:pPr>
            <a:r>
              <a:rPr lang="en-US" sz="3600" dirty="0" smtClean="0"/>
              <a:t>Take with food; contraindicated in people with GI Ulcers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3117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90500"/>
            <a:ext cx="8911687" cy="723900"/>
          </a:xfrm>
        </p:spPr>
        <p:txBody>
          <a:bodyPr/>
          <a:lstStyle/>
          <a:p>
            <a:r>
              <a:rPr lang="en-US" dirty="0" smtClean="0"/>
              <a:t>Narcotic (Opiate) Analgesic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028700"/>
            <a:ext cx="8915400" cy="488252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 smtClean="0"/>
              <a:t>Morphine</a:t>
            </a:r>
          </a:p>
          <a:p>
            <a:pPr marL="0" indent="0" algn="ctr">
              <a:buNone/>
            </a:pPr>
            <a:r>
              <a:rPr lang="en-US" sz="2400" dirty="0" smtClean="0"/>
              <a:t>A respiratory depressant; </a:t>
            </a:r>
            <a:r>
              <a:rPr lang="en-US" sz="2000" dirty="0" smtClean="0"/>
              <a:t>withhold if respirations are below 10.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76982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Anticonvulsant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Dilantin</a:t>
            </a:r>
          </a:p>
          <a:p>
            <a:pPr marL="0" indent="0" algn="ctr">
              <a:buNone/>
            </a:pPr>
            <a:r>
              <a:rPr lang="en-US" sz="2400" dirty="0" smtClean="0"/>
              <a:t>Causes gum hyperplasia.</a:t>
            </a:r>
          </a:p>
          <a:p>
            <a:pPr marL="0" indent="0" algn="ctr">
              <a:buNone/>
            </a:pPr>
            <a:r>
              <a:rPr lang="en-US" sz="2400" dirty="0" smtClean="0"/>
              <a:t>Advise client to visit dentist frequently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2072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Anti-inflammatory Steroids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43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Prednisone</a:t>
            </a:r>
          </a:p>
          <a:p>
            <a:pPr marL="0" indent="0" algn="ctr">
              <a:buNone/>
            </a:pPr>
            <a:r>
              <a:rPr lang="en-US" sz="2400" dirty="0" smtClean="0"/>
              <a:t>Causes Cushing like Symptoms </a:t>
            </a:r>
            <a:r>
              <a:rPr lang="en-US" dirty="0" smtClean="0"/>
              <a:t>(Confusion, restlessness, Excitement, H/A, N/V, thin skin, weight gain, round face).</a:t>
            </a:r>
          </a:p>
          <a:p>
            <a:pPr marL="0" indent="0" algn="ctr">
              <a:buNone/>
            </a:pPr>
            <a:r>
              <a:rPr lang="en-US" sz="2400" dirty="0" smtClean="0"/>
              <a:t>Immunosupression</a:t>
            </a:r>
            <a:r>
              <a:rPr lang="en-US" sz="2400" dirty="0" smtClean="0"/>
              <a:t> (At risk of Infection)</a:t>
            </a:r>
          </a:p>
          <a:p>
            <a:pPr marL="0" indent="0" algn="ctr">
              <a:buNone/>
            </a:pPr>
            <a:r>
              <a:rPr lang="en-US" sz="2400" dirty="0" smtClean="0"/>
              <a:t>Hyperglycemia</a:t>
            </a:r>
          </a:p>
          <a:p>
            <a:endParaRPr lang="en-US" sz="2400" b="1" dirty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1761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Anti-Coagulants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Heparin</a:t>
            </a:r>
          </a:p>
          <a:p>
            <a:pPr marL="0" indent="0" algn="ctr">
              <a:buNone/>
            </a:pPr>
            <a:r>
              <a:rPr lang="en-US" sz="2400" dirty="0" smtClean="0"/>
              <a:t>Monitor PTT; Antidote is protamine Sulfate</a:t>
            </a:r>
          </a:p>
          <a:p>
            <a:pPr marL="0" indent="0" algn="ctr">
              <a:buNone/>
            </a:pPr>
            <a:r>
              <a:rPr lang="en-US" sz="2400" dirty="0" smtClean="0"/>
              <a:t>Coumadin – Monitor PT/INR, Antidote is </a:t>
            </a:r>
            <a:r>
              <a:rPr lang="en-US" sz="2400" dirty="0" smtClean="0"/>
              <a:t>Vit</a:t>
            </a:r>
            <a:r>
              <a:rPr lang="en-US" sz="2400" dirty="0" smtClean="0"/>
              <a:t> 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5030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Anti-Parkinsonian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33500"/>
            <a:ext cx="8915400" cy="5359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Cogentin</a:t>
            </a:r>
          </a:p>
          <a:p>
            <a:pPr marL="0" indent="0" algn="ctr">
              <a:buNone/>
            </a:pPr>
            <a:r>
              <a:rPr lang="en-US" sz="2400" dirty="0" smtClean="0"/>
              <a:t>Used to treat Extra Pyramidal Symptoms- </a:t>
            </a:r>
            <a:r>
              <a:rPr lang="en-US" sz="2400" b="1" dirty="0" smtClean="0"/>
              <a:t>Extrapyramidal </a:t>
            </a:r>
            <a:r>
              <a:rPr lang="en-US" sz="2400" b="1" dirty="0"/>
              <a:t>symptoms</a:t>
            </a:r>
            <a:r>
              <a:rPr lang="en-US" sz="2400" dirty="0"/>
              <a:t> (</a:t>
            </a:r>
            <a:r>
              <a:rPr lang="en-US" sz="2400" b="1" dirty="0"/>
              <a:t>EPS</a:t>
            </a:r>
            <a:r>
              <a:rPr lang="en-US" sz="2400" dirty="0"/>
              <a:t>), also known as </a:t>
            </a:r>
            <a:r>
              <a:rPr lang="en-US" sz="2400" b="1" dirty="0"/>
              <a:t>extrapyramidal side effects</a:t>
            </a:r>
            <a:r>
              <a:rPr lang="en-US" sz="2400" dirty="0"/>
              <a:t> (</a:t>
            </a:r>
            <a:r>
              <a:rPr lang="en-US" sz="2400" b="1" dirty="0"/>
              <a:t>EPSE</a:t>
            </a:r>
            <a:r>
              <a:rPr lang="en-US" sz="2400" dirty="0"/>
              <a:t>), are drug-induced movement disorders that include </a:t>
            </a:r>
            <a:r>
              <a:rPr lang="en-US" sz="2400" dirty="0">
                <a:hlinkClick r:id="rId2" tooltip="Acute (medicine)"/>
              </a:rPr>
              <a:t>acute</a:t>
            </a:r>
            <a:r>
              <a:rPr lang="en-US" sz="2400" dirty="0"/>
              <a:t> and tardive symptoms. These symptoms include </a:t>
            </a:r>
            <a:r>
              <a:rPr lang="en-US" sz="2400" dirty="0">
                <a:hlinkClick r:id="rId3" tooltip="Dystonia"/>
              </a:rPr>
              <a:t>dystonia</a:t>
            </a:r>
            <a:r>
              <a:rPr lang="en-US" sz="2400" dirty="0"/>
              <a:t> (continuous spasms and muscle contractions), </a:t>
            </a:r>
            <a:r>
              <a:rPr lang="en-US" sz="2400" dirty="0">
                <a:hlinkClick r:id="rId4" tooltip="Akathisia"/>
              </a:rPr>
              <a:t>akathisia</a:t>
            </a:r>
            <a:r>
              <a:rPr lang="en-US" sz="2400" dirty="0"/>
              <a:t> (motor restlessness), </a:t>
            </a:r>
            <a:r>
              <a:rPr lang="en-US" sz="2400" dirty="0">
                <a:hlinkClick r:id="rId5" tooltip="Parkinsonism"/>
              </a:rPr>
              <a:t>parkinsonism</a:t>
            </a:r>
            <a:r>
              <a:rPr lang="en-US" sz="2400" dirty="0"/>
              <a:t> (characteristic symptoms such as rigidity), </a:t>
            </a:r>
            <a:r>
              <a:rPr lang="en-US" sz="2400" dirty="0">
                <a:hlinkClick r:id="rId6" tooltip="Hypokinesia"/>
              </a:rPr>
              <a:t>bradykinesia</a:t>
            </a:r>
            <a:r>
              <a:rPr lang="en-US" sz="2400" dirty="0"/>
              <a:t> (slowness of movement), </a:t>
            </a:r>
            <a:r>
              <a:rPr lang="en-US" sz="2400" dirty="0">
                <a:hlinkClick r:id="rId7" tooltip="Tremor"/>
              </a:rPr>
              <a:t>tremor</a:t>
            </a:r>
            <a:r>
              <a:rPr lang="en-US" sz="2400" dirty="0"/>
              <a:t>, and </a:t>
            </a:r>
            <a:r>
              <a:rPr lang="en-US" sz="2400" dirty="0">
                <a:hlinkClick r:id="rId8" tooltip="Tardive dyskinesia"/>
              </a:rPr>
              <a:t>tardive dyskinesia</a:t>
            </a:r>
            <a:r>
              <a:rPr lang="en-US" sz="2400" dirty="0"/>
              <a:t> (irregular, jerky movements).</a:t>
            </a:r>
            <a:r>
              <a:rPr lang="en-US" sz="2400" baseline="30000" dirty="0">
                <a:hlinkClick r:id="rId9"/>
              </a:rPr>
              <a:t>[1]</a:t>
            </a:r>
            <a:r>
              <a:rPr lang="en-US" sz="2400" dirty="0"/>
              <a:t> Antipsychotics are often discontinued due to inefficacy and intolerable side effects such as extrapyramidal </a:t>
            </a:r>
            <a:r>
              <a:rPr lang="en-US" sz="2400" dirty="0" smtClean="0"/>
              <a:t>symptoms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0718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Anti-Parkinson’s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Sinemet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2400" dirty="0" smtClean="0"/>
              <a:t>Drug is effective when tremors are not observed.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960150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</TotalTime>
  <Words>573</Words>
  <Application>Microsoft Office PowerPoint</Application>
  <PresentationFormat>Widescreen</PresentationFormat>
  <Paragraphs>95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Century Gothic</vt:lpstr>
      <vt:lpstr>Wingdings 3</vt:lpstr>
      <vt:lpstr>Wisp</vt:lpstr>
      <vt:lpstr>Drug List </vt:lpstr>
      <vt:lpstr>Analgesics</vt:lpstr>
      <vt:lpstr>NSAID’s (Non-Steroidal Anti-inflammatory Drug’s)</vt:lpstr>
      <vt:lpstr>Narcotic (Opiate) Analgesic</vt:lpstr>
      <vt:lpstr>Anticonvulsant</vt:lpstr>
      <vt:lpstr>Anti-inflammatory Steroids</vt:lpstr>
      <vt:lpstr>Anti-Coagulants</vt:lpstr>
      <vt:lpstr>Anti-Parkinsonian</vt:lpstr>
      <vt:lpstr>Anti-Parkinson’s (cont.)</vt:lpstr>
      <vt:lpstr>Respiratory</vt:lpstr>
      <vt:lpstr>Cardiovascular</vt:lpstr>
      <vt:lpstr>Anti- Hypertensive (Pre-Eclampsia)</vt:lpstr>
      <vt:lpstr>Diuretics</vt:lpstr>
      <vt:lpstr>Psychotropics</vt:lpstr>
      <vt:lpstr>Psychotropics (continued)</vt:lpstr>
      <vt:lpstr>Psychotropics</vt:lpstr>
      <vt:lpstr>Maternity</vt:lpstr>
      <vt:lpstr>Antidotes</vt:lpstr>
      <vt:lpstr>Mood Stabilizer</vt:lpstr>
      <vt:lpstr>Anticholinergic (Blocks acetylcholine a neurotransmitter)</vt:lpstr>
      <vt:lpstr>Colony Stimulating Factors (Stimulate cells in the bone marrow)</vt:lpstr>
      <vt:lpstr>Anti-viral</vt:lpstr>
      <vt:lpstr>Antibiotic</vt:lpstr>
      <vt:lpstr>Calcium Channel Blocker; Vasodilators</vt:lpstr>
      <vt:lpstr>Extra Notes;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List </dc:title>
  <dc:creator>User</dc:creator>
  <cp:lastModifiedBy>User</cp:lastModifiedBy>
  <cp:revision>13</cp:revision>
  <dcterms:created xsi:type="dcterms:W3CDTF">2018-05-21T13:43:14Z</dcterms:created>
  <dcterms:modified xsi:type="dcterms:W3CDTF">2018-05-21T14:48:34Z</dcterms:modified>
</cp:coreProperties>
</file>