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5" d="100"/>
          <a:sy n="75" d="100"/>
        </p:scale>
        <p:origin x="4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219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735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044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76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036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98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474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23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39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13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56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396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c.nih.gov/ccc/patient_education/pepubs/eyedrop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ing.com/videos/search?q=how+to+use+an+inhaler+correctly&amp;view=detail&amp;mid=0F0E6607C626DA7EDAD10F0E6607C626DA7EDAD1&amp;FORM=VIR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ng.com/videos/search?q=how+to+use+a+nebulizer&amp;docid=608051552782192501&amp;mid=D368ABB62BF2E4F5C31FD368ABB62BF2E4F5C31F&amp;view=detail&amp;FORM=VIREH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Topical and Inhalant Medications</a:t>
            </a:r>
            <a:endParaRPr lang="en-US" dirty="0"/>
          </a:p>
        </p:txBody>
      </p:sp>
      <p:sp>
        <p:nvSpPr>
          <p:cNvPr id="3" name="Subtitle 2"/>
          <p:cNvSpPr>
            <a:spLocks noGrp="1"/>
          </p:cNvSpPr>
          <p:nvPr>
            <p:ph type="subTitle" idx="1"/>
          </p:nvPr>
        </p:nvSpPr>
        <p:spPr/>
        <p:txBody>
          <a:bodyPr/>
          <a:lstStyle/>
          <a:p>
            <a:r>
              <a:rPr lang="en-US" dirty="0" smtClean="0"/>
              <a:t>Karen Malt, MSN, RN</a:t>
            </a:r>
            <a:endParaRPr lang="en-US" dirty="0"/>
          </a:p>
        </p:txBody>
      </p:sp>
    </p:spTree>
    <p:extLst>
      <p:ext uri="{BB962C8B-B14F-4D97-AF65-F5344CB8AC3E}">
        <p14:creationId xmlns:p14="http://schemas.microsoft.com/office/powerpoint/2010/main" val="184950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Ophthalmic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Applying drugs onto the mucous membrane of one or both eyes. </a:t>
            </a:r>
          </a:p>
          <a:p>
            <a:pPr lvl="1"/>
            <a:r>
              <a:rPr lang="en-US" dirty="0" smtClean="0"/>
              <a:t>The mucous membrane of the eye is called the </a:t>
            </a:r>
            <a:r>
              <a:rPr lang="en-US" u="sng" dirty="0" smtClean="0">
                <a:solidFill>
                  <a:srgbClr val="FF0000"/>
                </a:solidFill>
              </a:rPr>
              <a:t>“CONJUNCTIVA”.</a:t>
            </a:r>
          </a:p>
          <a:p>
            <a:pPr lvl="2"/>
            <a:r>
              <a:rPr lang="en-US" sz="2800" dirty="0" smtClean="0"/>
              <a:t>The conjunctiva lines the inner eye lids and the anterior surface of the sclera.</a:t>
            </a:r>
          </a:p>
          <a:p>
            <a:pPr lvl="2"/>
            <a:r>
              <a:rPr lang="en-US" sz="2800" dirty="0" smtClean="0"/>
              <a:t>Supplied in two forms:</a:t>
            </a:r>
          </a:p>
          <a:p>
            <a:pPr lvl="3"/>
            <a:r>
              <a:rPr lang="en-US" sz="2800" dirty="0" smtClean="0"/>
              <a:t>Liquid</a:t>
            </a:r>
          </a:p>
          <a:p>
            <a:pPr lvl="3"/>
            <a:r>
              <a:rPr lang="en-US" sz="2800" dirty="0" smtClean="0"/>
              <a:t>Ointment</a:t>
            </a:r>
          </a:p>
          <a:p>
            <a:pPr lvl="2"/>
            <a:r>
              <a:rPr lang="en-US" sz="2800" dirty="0" smtClean="0"/>
              <a:t>Have the client blink to distribute the drug, DO NOT RUB.</a:t>
            </a:r>
          </a:p>
          <a:p>
            <a:pPr lvl="2"/>
            <a:r>
              <a:rPr lang="en-US" sz="2800" dirty="0" smtClean="0"/>
              <a:t>When administering the drop or ointment in the eye it is imperative NOT to touch the tip of the dropper or tube to any surface.</a:t>
            </a:r>
            <a:endParaRPr lang="en-US" sz="2800" dirty="0"/>
          </a:p>
        </p:txBody>
      </p:sp>
    </p:spTree>
    <p:extLst>
      <p:ext uri="{BB962C8B-B14F-4D97-AF65-F5344CB8AC3E}">
        <p14:creationId xmlns:p14="http://schemas.microsoft.com/office/powerpoint/2010/main" val="123438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think, Respond….</a:t>
            </a:r>
            <a:endParaRPr lang="en-US" dirty="0"/>
          </a:p>
        </p:txBody>
      </p:sp>
      <p:sp>
        <p:nvSpPr>
          <p:cNvPr id="3" name="Content Placeholder 2"/>
          <p:cNvSpPr>
            <a:spLocks noGrp="1"/>
          </p:cNvSpPr>
          <p:nvPr>
            <p:ph idx="1"/>
          </p:nvPr>
        </p:nvSpPr>
        <p:spPr/>
        <p:txBody>
          <a:bodyPr>
            <a:normAutofit/>
          </a:bodyPr>
          <a:lstStyle/>
          <a:p>
            <a:r>
              <a:rPr lang="en-US" sz="4400" b="1" dirty="0" smtClean="0"/>
              <a:t>Mrs. Smith is using Timolol eye drops one drop both eyes twice daily. The nurse accidentally touches the tip of the dropper with her finger when administering the drop to the client.  What should the nurse do?</a:t>
            </a:r>
            <a:endParaRPr lang="en-US" sz="4400" b="1" dirty="0"/>
          </a:p>
        </p:txBody>
      </p:sp>
    </p:spTree>
    <p:extLst>
      <p:ext uri="{BB962C8B-B14F-4D97-AF65-F5344CB8AC3E}">
        <p14:creationId xmlns:p14="http://schemas.microsoft.com/office/powerpoint/2010/main" val="81110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838200" y="1295400"/>
            <a:ext cx="10515600" cy="4881563"/>
          </a:xfrm>
        </p:spPr>
        <p:txBody>
          <a:bodyPr/>
          <a:lstStyle/>
          <a:p>
            <a:r>
              <a:rPr lang="en-US" dirty="0" smtClean="0"/>
              <a:t>Some clients are receiving more than one eye drop.  It is possible that a client may use four different drops throughout the day.  It is necessary to wait at least five minutes in between each drop to ensure absorption of each medication.</a:t>
            </a:r>
          </a:p>
          <a:p>
            <a:r>
              <a:rPr lang="en-US" dirty="0" smtClean="0"/>
              <a:t>For people having difficulty self-administering, there are devices that are available to ensure accurate administration. </a:t>
            </a:r>
          </a:p>
          <a:p>
            <a:r>
              <a:rPr lang="en-US" dirty="0" smtClean="0">
                <a:hlinkClick r:id="rId2"/>
              </a:rPr>
              <a:t>https://www.cc.nih.gov/ccc/patient_education/pepubs/eyedrops.pdf</a:t>
            </a:r>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21200"/>
            <a:ext cx="2933700" cy="2336800"/>
          </a:xfrm>
          <a:prstGeom prst="rect">
            <a:avLst/>
          </a:prstGeom>
        </p:spPr>
      </p:pic>
    </p:spTree>
    <p:extLst>
      <p:ext uri="{BB962C8B-B14F-4D97-AF65-F5344CB8AC3E}">
        <p14:creationId xmlns:p14="http://schemas.microsoft.com/office/powerpoint/2010/main" val="267599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Gerontologic Considerations</a:t>
            </a:r>
            <a:endParaRPr lang="en-US" b="1" dirty="0"/>
          </a:p>
        </p:txBody>
      </p:sp>
      <p:sp>
        <p:nvSpPr>
          <p:cNvPr id="3" name="Content Placeholder 2"/>
          <p:cNvSpPr>
            <a:spLocks noGrp="1"/>
          </p:cNvSpPr>
          <p:nvPr>
            <p:ph idx="1"/>
          </p:nvPr>
        </p:nvSpPr>
        <p:spPr/>
        <p:txBody>
          <a:bodyPr/>
          <a:lstStyle/>
          <a:p>
            <a:r>
              <a:rPr lang="en-US" dirty="0" smtClean="0"/>
              <a:t>Many older adults are using more than one eye medication.  The caps of the bottles may be different colors to help them distinguish between them.  If they are not, the nurse may need to devise a plan to assist the client in distinguishing their eye medication.</a:t>
            </a:r>
          </a:p>
          <a:p>
            <a:endParaRPr lang="en-US" dirty="0"/>
          </a:p>
          <a:p>
            <a:r>
              <a:rPr lang="en-US" dirty="0" smtClean="0"/>
              <a:t>To ensure even distribution of eye medication, have the client “blink” several times.  This allows the medication to cover the entire surface of the eye. </a:t>
            </a:r>
            <a:endParaRPr lang="en-US" dirty="0"/>
          </a:p>
        </p:txBody>
      </p:sp>
    </p:spTree>
    <p:extLst>
      <p:ext uri="{BB962C8B-B14F-4D97-AF65-F5344CB8AC3E}">
        <p14:creationId xmlns:p14="http://schemas.microsoft.com/office/powerpoint/2010/main" val="185010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Otic Applications</a:t>
            </a:r>
            <a:endParaRPr lang="en-US" b="1" dirty="0"/>
          </a:p>
        </p:txBody>
      </p:sp>
      <p:sp>
        <p:nvSpPr>
          <p:cNvPr id="3" name="Content Placeholder 2"/>
          <p:cNvSpPr>
            <a:spLocks noGrp="1"/>
          </p:cNvSpPr>
          <p:nvPr>
            <p:ph idx="1"/>
          </p:nvPr>
        </p:nvSpPr>
        <p:spPr/>
        <p:txBody>
          <a:bodyPr/>
          <a:lstStyle/>
          <a:p>
            <a:r>
              <a:rPr lang="en-US" dirty="0" smtClean="0"/>
              <a:t>An otic application is a drug instilled into the ear.  </a:t>
            </a:r>
          </a:p>
          <a:p>
            <a:pPr lvl="1"/>
            <a:r>
              <a:rPr lang="en-US" dirty="0" smtClean="0"/>
              <a:t>It can be administered to help moisten hardened cerumen that has built up in the ear or treat a local bacterial or fungal infection.</a:t>
            </a:r>
          </a:p>
          <a:p>
            <a:pPr lvl="1"/>
            <a:r>
              <a:rPr lang="en-US" dirty="0" smtClean="0"/>
              <a:t>If drainage is present apply gloves, clean ear canal gently with a swab or face cloth.</a:t>
            </a:r>
          </a:p>
          <a:p>
            <a:pPr lvl="1"/>
            <a:r>
              <a:rPr lang="en-US" dirty="0" smtClean="0"/>
              <a:t>Manipulate the ear to straighten the auditory canal.</a:t>
            </a:r>
          </a:p>
          <a:p>
            <a:pPr lvl="2"/>
            <a:r>
              <a:rPr lang="en-US" dirty="0" smtClean="0"/>
              <a:t>Child- Pull ear down and back</a:t>
            </a:r>
          </a:p>
          <a:p>
            <a:pPr lvl="2"/>
            <a:r>
              <a:rPr lang="en-US" dirty="0" smtClean="0"/>
              <a:t>Adult- Pull ear up and back</a:t>
            </a:r>
          </a:p>
          <a:p>
            <a:pPr lvl="2"/>
            <a:endParaRPr lang="en-US" dirty="0"/>
          </a:p>
          <a:p>
            <a:pPr lvl="2"/>
            <a:endParaRPr lang="en-US" dirty="0" smtClean="0"/>
          </a:p>
          <a:p>
            <a:pPr lvl="1"/>
            <a:endParaRPr lang="en-US" dirty="0" smtClean="0"/>
          </a:p>
        </p:txBody>
      </p:sp>
      <p:pic>
        <p:nvPicPr>
          <p:cNvPr id="4" name="Picture 3"/>
          <p:cNvPicPr>
            <a:picLocks noChangeAspect="1"/>
          </p:cNvPicPr>
          <p:nvPr/>
        </p:nvPicPr>
        <p:blipFill>
          <a:blip r:embed="rId2"/>
          <a:stretch>
            <a:fillRect/>
          </a:stretch>
        </p:blipFill>
        <p:spPr>
          <a:xfrm>
            <a:off x="8089900" y="3390900"/>
            <a:ext cx="3263900" cy="3378200"/>
          </a:xfrm>
          <a:prstGeom prst="rect">
            <a:avLst/>
          </a:prstGeom>
        </p:spPr>
      </p:pic>
    </p:spTree>
    <p:extLst>
      <p:ext uri="{BB962C8B-B14F-4D97-AF65-F5344CB8AC3E}">
        <p14:creationId xmlns:p14="http://schemas.microsoft.com/office/powerpoint/2010/main" val="424512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Otic Applications</a:t>
            </a:r>
            <a:endParaRPr lang="en-US" b="1" dirty="0"/>
          </a:p>
        </p:txBody>
      </p:sp>
      <p:sp>
        <p:nvSpPr>
          <p:cNvPr id="3" name="Content Placeholder 2"/>
          <p:cNvSpPr>
            <a:spLocks noGrp="1"/>
          </p:cNvSpPr>
          <p:nvPr>
            <p:ph idx="1"/>
          </p:nvPr>
        </p:nvSpPr>
        <p:spPr>
          <a:xfrm>
            <a:off x="838200" y="1308100"/>
            <a:ext cx="10515600" cy="5549900"/>
          </a:xfrm>
        </p:spPr>
        <p:txBody>
          <a:bodyPr>
            <a:normAutofit/>
          </a:bodyPr>
          <a:lstStyle/>
          <a:p>
            <a:r>
              <a:rPr lang="en-US" dirty="0" smtClean="0"/>
              <a:t>Tilt the client’s head away from the ear in which the medication is to be instilled.  </a:t>
            </a:r>
          </a:p>
          <a:p>
            <a:r>
              <a:rPr lang="en-US" dirty="0" smtClean="0"/>
              <a:t>Compress the container and instill the prescribed number of drops on the side of the ear canal rather than directly into the tympanic membrane.</a:t>
            </a:r>
          </a:p>
          <a:p>
            <a:r>
              <a:rPr lang="en-US" dirty="0" smtClean="0"/>
              <a:t>Press and release the “tragus” to facilitate moving the medication into the ear canal.</a:t>
            </a:r>
          </a:p>
          <a:p>
            <a:r>
              <a:rPr lang="en-US" dirty="0" smtClean="0"/>
              <a:t>Place a small cotton ball loosely in the ear to absorb excess medication.</a:t>
            </a:r>
          </a:p>
          <a:p>
            <a:r>
              <a:rPr lang="en-US" dirty="0" smtClean="0"/>
              <a:t>If a bilateral application is necessary, wait at least 5 minutes before instilling medication in the opposite ear. </a:t>
            </a:r>
            <a:r>
              <a:rPr lang="en-US" sz="4400" dirty="0" smtClean="0"/>
              <a:t>WHY??</a:t>
            </a:r>
            <a:endParaRPr lang="en-US" sz="4400" dirty="0"/>
          </a:p>
        </p:txBody>
      </p:sp>
    </p:spTree>
    <p:extLst>
      <p:ext uri="{BB962C8B-B14F-4D97-AF65-F5344CB8AC3E}">
        <p14:creationId xmlns:p14="http://schemas.microsoft.com/office/powerpoint/2010/main" val="391645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Nasal Applications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Topical Nasal applications are dropped or sprayed in the nose.  Proper instillation is important to prevent the drops from entering nearby structures such as the back of the throat.  Most adults would prefer instilling their own nasal medications, but it may be necessary to assist older clients and children.</a:t>
            </a:r>
          </a:p>
          <a:p>
            <a:pPr lvl="1"/>
            <a:r>
              <a:rPr lang="en-US" sz="3600" dirty="0" smtClean="0">
                <a:solidFill>
                  <a:srgbClr val="FF0000"/>
                </a:solidFill>
              </a:rPr>
              <a:t>NOTE: Damage to the nasal passage from drug overuse can cause irritation of the nares and an inability to respond to the drug.  A result of this is called “rebound effect” and it causes nasal membrane swelling from overuse.</a:t>
            </a:r>
            <a:endParaRPr lang="en-US" sz="3600" dirty="0">
              <a:solidFill>
                <a:srgbClr val="FF0000"/>
              </a:solidFill>
            </a:endParaRPr>
          </a:p>
        </p:txBody>
      </p:sp>
    </p:spTree>
    <p:extLst>
      <p:ext uri="{BB962C8B-B14F-4D97-AF65-F5344CB8AC3E}">
        <p14:creationId xmlns:p14="http://schemas.microsoft.com/office/powerpoint/2010/main" val="409816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Sublingual and Buccal Applications</a:t>
            </a:r>
            <a:endParaRPr lang="en-US" b="1" dirty="0"/>
          </a:p>
        </p:txBody>
      </p:sp>
      <p:sp>
        <p:nvSpPr>
          <p:cNvPr id="3" name="Content Placeholder 2"/>
          <p:cNvSpPr>
            <a:spLocks noGrp="1"/>
          </p:cNvSpPr>
          <p:nvPr>
            <p:ph idx="1"/>
          </p:nvPr>
        </p:nvSpPr>
        <p:spPr/>
        <p:txBody>
          <a:bodyPr/>
          <a:lstStyle/>
          <a:p>
            <a:r>
              <a:rPr lang="en-US" dirty="0" smtClean="0"/>
              <a:t>Sublingual – a drug placed under the tongue</a:t>
            </a:r>
          </a:p>
          <a:p>
            <a:r>
              <a:rPr lang="en-US" dirty="0" smtClean="0"/>
              <a:t>Buccal – a drug placed against the mucous membrane of the cheek.</a:t>
            </a:r>
          </a:p>
          <a:p>
            <a:endParaRPr lang="en-US" dirty="0" smtClean="0"/>
          </a:p>
          <a:p>
            <a:pPr lvl="1"/>
            <a:r>
              <a:rPr lang="en-US" dirty="0" smtClean="0"/>
              <a:t>Instruct the client NOT to chew or swallow the medication. Eating and smoking are also contraindicated while the medication is dissolving.</a:t>
            </a:r>
            <a:endParaRPr lang="en-US" dirty="0"/>
          </a:p>
        </p:txBody>
      </p:sp>
      <p:pic>
        <p:nvPicPr>
          <p:cNvPr id="5" name="Picture 4"/>
          <p:cNvPicPr>
            <a:picLocks noChangeAspect="1"/>
          </p:cNvPicPr>
          <p:nvPr/>
        </p:nvPicPr>
        <p:blipFill>
          <a:blip r:embed="rId2"/>
          <a:stretch>
            <a:fillRect/>
          </a:stretch>
        </p:blipFill>
        <p:spPr>
          <a:xfrm>
            <a:off x="2089150" y="4133850"/>
            <a:ext cx="2476500" cy="2400300"/>
          </a:xfrm>
          <a:prstGeom prst="rect">
            <a:avLst/>
          </a:prstGeom>
        </p:spPr>
      </p:pic>
      <p:pic>
        <p:nvPicPr>
          <p:cNvPr id="6" name="Picture 5"/>
          <p:cNvPicPr>
            <a:picLocks noChangeAspect="1"/>
          </p:cNvPicPr>
          <p:nvPr/>
        </p:nvPicPr>
        <p:blipFill>
          <a:blip r:embed="rId3"/>
          <a:stretch>
            <a:fillRect/>
          </a:stretch>
        </p:blipFill>
        <p:spPr>
          <a:xfrm>
            <a:off x="6159500" y="4357688"/>
            <a:ext cx="2724150" cy="1819275"/>
          </a:xfrm>
          <a:prstGeom prst="rect">
            <a:avLst/>
          </a:prstGeom>
        </p:spPr>
      </p:pic>
    </p:spTree>
    <p:extLst>
      <p:ext uri="{BB962C8B-B14F-4D97-AF65-F5344CB8AC3E}">
        <p14:creationId xmlns:p14="http://schemas.microsoft.com/office/powerpoint/2010/main" val="49438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Vaginal Applications</a:t>
            </a:r>
            <a:endParaRPr lang="en-US" b="1" dirty="0"/>
          </a:p>
        </p:txBody>
      </p:sp>
      <p:sp>
        <p:nvSpPr>
          <p:cNvPr id="3" name="Content Placeholder 2"/>
          <p:cNvSpPr>
            <a:spLocks noGrp="1"/>
          </p:cNvSpPr>
          <p:nvPr>
            <p:ph idx="1"/>
          </p:nvPr>
        </p:nvSpPr>
        <p:spPr/>
        <p:txBody>
          <a:bodyPr/>
          <a:lstStyle/>
          <a:p>
            <a:r>
              <a:rPr lang="en-US" dirty="0" smtClean="0"/>
              <a:t>Topical applications used to treat vaginal infections.</a:t>
            </a:r>
          </a:p>
          <a:p>
            <a:r>
              <a:rPr lang="en-US" dirty="0" smtClean="0"/>
              <a:t>Vaginal infections are common and usually result in over colonization of yeast. This type of infection can occur from yeast being transferred from improper wiping after a bowel movement. </a:t>
            </a:r>
          </a:p>
          <a:p>
            <a:pPr lvl="1"/>
            <a:r>
              <a:rPr lang="en-US" dirty="0" smtClean="0"/>
              <a:t>Symptoms of a vaginal yeast infection</a:t>
            </a:r>
          </a:p>
          <a:p>
            <a:pPr lvl="2"/>
            <a:r>
              <a:rPr lang="en-US" dirty="0" smtClean="0"/>
              <a:t>Intense vaginal itching</a:t>
            </a:r>
          </a:p>
          <a:p>
            <a:pPr lvl="2"/>
            <a:r>
              <a:rPr lang="en-US" dirty="0" smtClean="0"/>
              <a:t>White- cottage=cheese like discharge</a:t>
            </a:r>
          </a:p>
          <a:p>
            <a:pPr lvl="2"/>
            <a:endParaRPr lang="en-US" dirty="0" smtClean="0"/>
          </a:p>
          <a:p>
            <a:endParaRPr lang="en-US" dirty="0"/>
          </a:p>
        </p:txBody>
      </p:sp>
      <p:pic>
        <p:nvPicPr>
          <p:cNvPr id="4" name="Picture 3"/>
          <p:cNvPicPr>
            <a:picLocks noChangeAspect="1"/>
          </p:cNvPicPr>
          <p:nvPr/>
        </p:nvPicPr>
        <p:blipFill>
          <a:blip r:embed="rId2"/>
          <a:stretch>
            <a:fillRect/>
          </a:stretch>
        </p:blipFill>
        <p:spPr>
          <a:xfrm>
            <a:off x="6921500" y="3695699"/>
            <a:ext cx="3513137" cy="2816225"/>
          </a:xfrm>
          <a:prstGeom prst="rect">
            <a:avLst/>
          </a:prstGeom>
        </p:spPr>
      </p:pic>
    </p:spTree>
    <p:extLst>
      <p:ext uri="{BB962C8B-B14F-4D97-AF65-F5344CB8AC3E}">
        <p14:creationId xmlns:p14="http://schemas.microsoft.com/office/powerpoint/2010/main" val="249255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Vaginal Application (continued)</a:t>
            </a:r>
            <a:endParaRPr lang="en-US" b="1" dirty="0"/>
          </a:p>
        </p:txBody>
      </p:sp>
      <p:sp>
        <p:nvSpPr>
          <p:cNvPr id="3" name="Content Placeholder 2"/>
          <p:cNvSpPr>
            <a:spLocks noGrp="1"/>
          </p:cNvSpPr>
          <p:nvPr>
            <p:ph idx="1"/>
          </p:nvPr>
        </p:nvSpPr>
        <p:spPr/>
        <p:txBody>
          <a:bodyPr>
            <a:normAutofit lnSpcReduction="10000"/>
          </a:bodyPr>
          <a:lstStyle/>
          <a:p>
            <a:r>
              <a:rPr lang="en-US" dirty="0" smtClean="0"/>
              <a:t>Another common vaginal infection is caused by a protozoan called “Trichomonas </a:t>
            </a:r>
            <a:r>
              <a:rPr lang="en-US" dirty="0"/>
              <a:t>V</a:t>
            </a:r>
            <a:r>
              <a:rPr lang="en-US" dirty="0" smtClean="0"/>
              <a:t>aginalis.” Transmitted from an infected to an uninfected person during sexual contact. Treatment for this is Flagyl(Metronidazole).</a:t>
            </a:r>
          </a:p>
          <a:p>
            <a:pPr lvl="1"/>
            <a:r>
              <a:rPr lang="en-US" sz="3200" dirty="0" smtClean="0"/>
              <a:t>Treatment for Vaginal Yeast Infections Include:</a:t>
            </a:r>
          </a:p>
          <a:p>
            <a:pPr lvl="2"/>
            <a:r>
              <a:rPr lang="en-US" sz="3200" dirty="0" smtClean="0"/>
              <a:t>Monistat (miconazole)</a:t>
            </a:r>
          </a:p>
          <a:p>
            <a:pPr lvl="2"/>
            <a:r>
              <a:rPr lang="en-US" sz="3200" dirty="0" smtClean="0"/>
              <a:t>Clotrimazole (Lotrimin)</a:t>
            </a:r>
          </a:p>
          <a:p>
            <a:pPr lvl="2"/>
            <a:r>
              <a:rPr lang="en-US" sz="3200" dirty="0" smtClean="0"/>
              <a:t>Suppositories or creams are available.</a:t>
            </a:r>
          </a:p>
          <a:p>
            <a:pPr lvl="2"/>
            <a:r>
              <a:rPr lang="en-US" sz="3200" dirty="0" smtClean="0"/>
              <a:t>Oral drugs like Diflucan are also available.</a:t>
            </a:r>
          </a:p>
          <a:p>
            <a:pPr lvl="3"/>
            <a:r>
              <a:rPr lang="en-US" sz="3200" dirty="0" smtClean="0">
                <a:solidFill>
                  <a:srgbClr val="FF0000"/>
                </a:solidFill>
              </a:rPr>
              <a:t>Client education for self-administration is essential.</a:t>
            </a:r>
          </a:p>
          <a:p>
            <a:pPr lvl="2"/>
            <a:endParaRPr lang="en-US" dirty="0"/>
          </a:p>
          <a:p>
            <a:pPr lvl="2"/>
            <a:endParaRPr lang="en-US" dirty="0"/>
          </a:p>
        </p:txBody>
      </p:sp>
    </p:spTree>
    <p:extLst>
      <p:ext uri="{BB962C8B-B14F-4D97-AF65-F5344CB8AC3E}">
        <p14:creationId xmlns:p14="http://schemas.microsoft.com/office/powerpoint/2010/main" val="315170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Topical Route</a:t>
            </a:r>
            <a:endParaRPr lang="en-US" dirty="0"/>
          </a:p>
        </p:txBody>
      </p:sp>
      <p:sp>
        <p:nvSpPr>
          <p:cNvPr id="3" name="Content Placeholder 2"/>
          <p:cNvSpPr>
            <a:spLocks noGrp="1"/>
          </p:cNvSpPr>
          <p:nvPr>
            <p:ph idx="1"/>
          </p:nvPr>
        </p:nvSpPr>
        <p:spPr>
          <a:xfrm>
            <a:off x="1451579" y="1435100"/>
            <a:ext cx="9603275" cy="4470400"/>
          </a:xfrm>
        </p:spPr>
        <p:txBody>
          <a:bodyPr>
            <a:normAutofit/>
          </a:bodyPr>
          <a:lstStyle/>
          <a:p>
            <a:r>
              <a:rPr lang="en-US" sz="2400" dirty="0" smtClean="0"/>
              <a:t>The administration of Medications to the skin or mucous membranes.</a:t>
            </a:r>
          </a:p>
          <a:p>
            <a:pPr lvl="1"/>
            <a:r>
              <a:rPr lang="en-US" sz="2400" dirty="0" smtClean="0"/>
              <a:t>Topically applied drugs have a local or systemic effect. Many achieve a direct effect on the tissue applied.</a:t>
            </a:r>
          </a:p>
          <a:p>
            <a:pPr lvl="2"/>
            <a:r>
              <a:rPr lang="en-US" sz="2400" dirty="0" smtClean="0"/>
              <a:t>Percutaneous Applications – Drugs rubbed into or placed in contact with the skin.  A </a:t>
            </a:r>
            <a:r>
              <a:rPr lang="en-US" sz="2400" dirty="0"/>
              <a:t>topical Preparation rubbed into the skin for administration of a medication (also called oils, lotions, creams). </a:t>
            </a:r>
            <a:endParaRPr lang="en-US" sz="2400" dirty="0" smtClean="0"/>
          </a:p>
          <a:p>
            <a:pPr lvl="3"/>
            <a:r>
              <a:rPr lang="en-US" sz="2400" dirty="0" smtClean="0"/>
              <a:t>Ointments</a:t>
            </a:r>
            <a:endParaRPr lang="en-US" sz="2400" dirty="0"/>
          </a:p>
          <a:p>
            <a:pPr lvl="3"/>
            <a:r>
              <a:rPr lang="en-US" sz="2400" dirty="0" smtClean="0"/>
              <a:t>Patches</a:t>
            </a:r>
          </a:p>
          <a:p>
            <a:pPr lvl="3"/>
            <a:r>
              <a:rPr lang="en-US" sz="2400" dirty="0" smtClean="0"/>
              <a:t>Pastes</a:t>
            </a:r>
          </a:p>
        </p:txBody>
      </p:sp>
    </p:spTree>
    <p:extLst>
      <p:ext uri="{BB962C8B-B14F-4D97-AF65-F5344CB8AC3E}">
        <p14:creationId xmlns:p14="http://schemas.microsoft.com/office/powerpoint/2010/main" val="137678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1"/>
            <a:ext cx="10515600" cy="850900"/>
          </a:xfrm>
        </p:spPr>
        <p:txBody>
          <a:bodyPr>
            <a:normAutofit/>
          </a:bodyPr>
          <a:lstStyle/>
          <a:p>
            <a:r>
              <a:rPr lang="en-US" dirty="0" smtClean="0"/>
              <a:t>Vaginal Application</a:t>
            </a:r>
            <a:endParaRPr lang="en-US" dirty="0"/>
          </a:p>
        </p:txBody>
      </p:sp>
      <p:sp>
        <p:nvSpPr>
          <p:cNvPr id="3" name="Content Placeholder 2"/>
          <p:cNvSpPr>
            <a:spLocks noGrp="1"/>
          </p:cNvSpPr>
          <p:nvPr>
            <p:ph idx="1"/>
          </p:nvPr>
        </p:nvSpPr>
        <p:spPr>
          <a:xfrm>
            <a:off x="838200" y="1143000"/>
            <a:ext cx="10515600" cy="5816600"/>
          </a:xfrm>
        </p:spPr>
        <p:txBody>
          <a:bodyPr>
            <a:normAutofit fontScale="85000" lnSpcReduction="20000"/>
          </a:bodyPr>
          <a:lstStyle/>
          <a:p>
            <a:r>
              <a:rPr lang="en-US" dirty="0" smtClean="0"/>
              <a:t>Obtain the form of medication for this type of application based on client preference.</a:t>
            </a:r>
          </a:p>
          <a:p>
            <a:r>
              <a:rPr lang="en-US" dirty="0" smtClean="0"/>
              <a:t>Instill the medication prior to bed. </a:t>
            </a:r>
            <a:r>
              <a:rPr lang="en-US" sz="3600" dirty="0" smtClean="0">
                <a:solidFill>
                  <a:srgbClr val="FF0000"/>
                </a:solidFill>
              </a:rPr>
              <a:t>WHY?</a:t>
            </a:r>
          </a:p>
          <a:p>
            <a:r>
              <a:rPr lang="en-US" dirty="0" smtClean="0"/>
              <a:t>Empty the bladder prior to instillation of the medication. </a:t>
            </a:r>
            <a:r>
              <a:rPr lang="en-US" sz="3600" dirty="0" smtClean="0">
                <a:solidFill>
                  <a:srgbClr val="FF0000"/>
                </a:solidFill>
              </a:rPr>
              <a:t>WHY?</a:t>
            </a:r>
          </a:p>
          <a:p>
            <a:r>
              <a:rPr lang="en-US" dirty="0" smtClean="0"/>
              <a:t>Place the vaginal drug in the applicator.</a:t>
            </a:r>
          </a:p>
          <a:p>
            <a:r>
              <a:rPr lang="en-US" dirty="0" smtClean="0"/>
              <a:t>Lubricate the tip of the applicator.</a:t>
            </a:r>
          </a:p>
          <a:p>
            <a:r>
              <a:rPr lang="en-US" dirty="0" smtClean="0"/>
              <a:t>Lie down, bend knees, spread the legs.</a:t>
            </a:r>
          </a:p>
          <a:p>
            <a:r>
              <a:rPr lang="en-US" dirty="0" smtClean="0"/>
              <a:t>Separate the labia and insert the applicator into the vagina to the length recommended by the package directions.</a:t>
            </a:r>
          </a:p>
          <a:p>
            <a:r>
              <a:rPr lang="en-US" dirty="0" smtClean="0"/>
              <a:t>Depress the plunger at proper distance within the vagina to insert the medication.</a:t>
            </a:r>
          </a:p>
          <a:p>
            <a:r>
              <a:rPr lang="en-US" dirty="0" smtClean="0"/>
              <a:t>Remove applicator, place on clean tissue, apply sanitary pad if client prefers.</a:t>
            </a:r>
          </a:p>
          <a:p>
            <a:r>
              <a:rPr lang="en-US" dirty="0" smtClean="0"/>
              <a:t>Remain recumbent for at least 30-60 minutes. </a:t>
            </a:r>
          </a:p>
          <a:p>
            <a:r>
              <a:rPr lang="en-US" dirty="0" smtClean="0"/>
              <a:t>Dispose of applicator if disposable, wash with soap and water if not.</a:t>
            </a:r>
          </a:p>
          <a:p>
            <a:r>
              <a:rPr lang="en-US" dirty="0" smtClean="0"/>
              <a:t>Notify MD if symptoms persist.</a:t>
            </a:r>
          </a:p>
        </p:txBody>
      </p:sp>
    </p:spTree>
    <p:extLst>
      <p:ext uri="{BB962C8B-B14F-4D97-AF65-F5344CB8AC3E}">
        <p14:creationId xmlns:p14="http://schemas.microsoft.com/office/powerpoint/2010/main" val="93460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Rectal Applications</a:t>
            </a:r>
            <a:endParaRPr lang="en-US" b="1" dirty="0"/>
          </a:p>
        </p:txBody>
      </p:sp>
      <p:sp>
        <p:nvSpPr>
          <p:cNvPr id="3" name="Content Placeholder 2"/>
          <p:cNvSpPr>
            <a:spLocks noGrp="1"/>
          </p:cNvSpPr>
          <p:nvPr>
            <p:ph idx="1"/>
          </p:nvPr>
        </p:nvSpPr>
        <p:spPr/>
        <p:txBody>
          <a:bodyPr/>
          <a:lstStyle/>
          <a:p>
            <a:r>
              <a:rPr lang="en-US" dirty="0" smtClean="0"/>
              <a:t>Drugs administered rectally are usually in the form of suppositories, but creams and ointments may also be prescribed.</a:t>
            </a:r>
          </a:p>
          <a:p>
            <a:r>
              <a:rPr lang="en-US" dirty="0" smtClean="0"/>
              <a:t>The technique for using a rectal applicator is similar to using a vaginal applicator.</a:t>
            </a:r>
          </a:p>
          <a:p>
            <a:pPr lvl="1"/>
            <a:r>
              <a:rPr lang="en-US" sz="2800" dirty="0" smtClean="0"/>
              <a:t>Gerontologic Consideration:</a:t>
            </a:r>
          </a:p>
          <a:p>
            <a:pPr lvl="2"/>
            <a:r>
              <a:rPr lang="en-US" sz="2800" dirty="0" smtClean="0"/>
              <a:t>Elderly people may have difficulty reaching certain parts of the body.  Rheumatoid Arthritis and morbid obesity may cause difficulty reaching various body parts.</a:t>
            </a:r>
            <a:endParaRPr lang="en-US" sz="2800" dirty="0"/>
          </a:p>
        </p:txBody>
      </p:sp>
    </p:spTree>
    <p:extLst>
      <p:ext uri="{BB962C8B-B14F-4D97-AF65-F5344CB8AC3E}">
        <p14:creationId xmlns:p14="http://schemas.microsoft.com/office/powerpoint/2010/main" val="100993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Inhalant Route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Administers drugs to the lower airways. </a:t>
            </a:r>
          </a:p>
          <a:p>
            <a:pPr lvl="1"/>
            <a:r>
              <a:rPr lang="en-US" dirty="0" smtClean="0"/>
              <a:t>Effective as the lungs provide an extensive area from which the circulatory system can quickly absorb the drug.</a:t>
            </a:r>
          </a:p>
          <a:p>
            <a:pPr lvl="1"/>
            <a:r>
              <a:rPr lang="en-US" dirty="0" smtClean="0"/>
              <a:t>A quick way of administering inhalants is through an “Inhaler.” </a:t>
            </a:r>
          </a:p>
          <a:p>
            <a:pPr lvl="1"/>
            <a:r>
              <a:rPr lang="en-US" dirty="0" smtClean="0"/>
              <a:t>Two types of Inhalers:</a:t>
            </a:r>
          </a:p>
          <a:p>
            <a:pPr lvl="2"/>
            <a:r>
              <a:rPr lang="en-US" sz="2800" b="1" dirty="0" smtClean="0"/>
              <a:t>Dry Powder- </a:t>
            </a:r>
            <a:r>
              <a:rPr lang="en-US" sz="2800" dirty="0" smtClean="0"/>
              <a:t>Holds a reservoir of pulverized drug and a carrier substance. Depends on the client’s inspiratory effort.  </a:t>
            </a:r>
          </a:p>
          <a:p>
            <a:pPr lvl="2"/>
            <a:r>
              <a:rPr lang="en-US" sz="2800" b="1" dirty="0" smtClean="0"/>
              <a:t>Metered Dose- </a:t>
            </a:r>
            <a:r>
              <a:rPr lang="en-US" sz="2800" dirty="0" smtClean="0"/>
              <a:t>Delivers aerosol medication, which is a liquid drug forced through a narrow channel via a chemical propellant. Client education requires teaching the client to inhale and not swallow the drug. Inhaled drugs may leave an unpleasant taste in the mouth. Rinse the mouthpiece to remove drug residue.</a:t>
            </a:r>
          </a:p>
          <a:p>
            <a:pPr lvl="3"/>
            <a:r>
              <a:rPr lang="en-US" sz="2800" dirty="0" smtClean="0"/>
              <a:t>See page 785 Timby for example of different types of inhalants medications</a:t>
            </a:r>
            <a:endParaRPr lang="en-US" sz="2800" dirty="0"/>
          </a:p>
        </p:txBody>
      </p:sp>
    </p:spTree>
    <p:extLst>
      <p:ext uri="{BB962C8B-B14F-4D97-AF65-F5344CB8AC3E}">
        <p14:creationId xmlns:p14="http://schemas.microsoft.com/office/powerpoint/2010/main" val="92568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Inhalant Route (continued).</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When a client is taking more than one inhaler it is important to determine the type of medication as some inhalers should be given before others.</a:t>
            </a:r>
          </a:p>
          <a:p>
            <a:pPr lvl="1"/>
            <a:r>
              <a:rPr lang="en-US" sz="2800" b="1" dirty="0" smtClean="0"/>
              <a:t>Example: </a:t>
            </a:r>
            <a:r>
              <a:rPr lang="en-US" sz="2800" dirty="0" smtClean="0"/>
              <a:t>One drug may act to expand the bronchioles and would prove beneficial to be given before a medication that loosens secretions.</a:t>
            </a:r>
          </a:p>
          <a:p>
            <a:pPr lvl="1"/>
            <a:r>
              <a:rPr lang="en-US" sz="3200" dirty="0" smtClean="0">
                <a:solidFill>
                  <a:srgbClr val="FF0000"/>
                </a:solidFill>
              </a:rPr>
              <a:t>Monitor BP and Heart Rate as these drugs can cause tachycardia and hypertension.  These side effects can cause further complications in those individuals with underlying cardiovascular disease.</a:t>
            </a:r>
            <a:endParaRPr lang="en-US" sz="3200" dirty="0">
              <a:solidFill>
                <a:srgbClr val="FF0000"/>
              </a:solidFill>
            </a:endParaRPr>
          </a:p>
        </p:txBody>
      </p:sp>
    </p:spTree>
    <p:extLst>
      <p:ext uri="{BB962C8B-B14F-4D97-AF65-F5344CB8AC3E}">
        <p14:creationId xmlns:p14="http://schemas.microsoft.com/office/powerpoint/2010/main" val="3938226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875"/>
          </a:xfrm>
        </p:spPr>
        <p:txBody>
          <a:bodyPr/>
          <a:lstStyle/>
          <a:p>
            <a:r>
              <a:rPr lang="en-US" b="1" dirty="0" smtClean="0"/>
              <a:t>Using an Inhaler</a:t>
            </a:r>
            <a:endParaRPr lang="en-US" b="1" dirty="0"/>
          </a:p>
        </p:txBody>
      </p:sp>
      <p:sp>
        <p:nvSpPr>
          <p:cNvPr id="3" name="Content Placeholder 2"/>
          <p:cNvSpPr>
            <a:spLocks noGrp="1"/>
          </p:cNvSpPr>
          <p:nvPr>
            <p:ph idx="1"/>
          </p:nvPr>
        </p:nvSpPr>
        <p:spPr>
          <a:xfrm>
            <a:off x="838200" y="1206500"/>
            <a:ext cx="10515600" cy="5524500"/>
          </a:xfrm>
        </p:spPr>
        <p:txBody>
          <a:bodyPr>
            <a:noAutofit/>
          </a:bodyPr>
          <a:lstStyle/>
          <a:p>
            <a:r>
              <a:rPr lang="en-US" sz="3200" dirty="0" smtClean="0"/>
              <a:t>Insert the canister into the holder.</a:t>
            </a:r>
          </a:p>
          <a:p>
            <a:r>
              <a:rPr lang="en-US" sz="3200" dirty="0" smtClean="0"/>
              <a:t>Shake the canister to distribute the drug in the pressurized chamber.</a:t>
            </a:r>
          </a:p>
          <a:p>
            <a:r>
              <a:rPr lang="en-US" sz="3200" dirty="0" smtClean="0"/>
              <a:t>Remove the cap from the mouthpiece.</a:t>
            </a:r>
          </a:p>
          <a:p>
            <a:r>
              <a:rPr lang="en-US" sz="3200" dirty="0" smtClean="0"/>
              <a:t>Tilt your head back slightly and exhale slowly through pursed lips.</a:t>
            </a:r>
          </a:p>
          <a:p>
            <a:r>
              <a:rPr lang="en-US" sz="3200" dirty="0" smtClean="0"/>
              <a:t>Place the inhaler in your mouth and close your lips around the mouthpiece or place the inhaler 1 – 2 inches away.</a:t>
            </a:r>
          </a:p>
          <a:p>
            <a:r>
              <a:rPr lang="en-US" sz="3200" dirty="0" smtClean="0"/>
              <a:t>Press down on the canister once to release the medication.</a:t>
            </a:r>
          </a:p>
          <a:p>
            <a:r>
              <a:rPr lang="en-US" sz="3200" dirty="0" smtClean="0"/>
              <a:t>As the medication is being released, breathe in slowly through your mouth for approximately 3 -5 seconds. </a:t>
            </a:r>
            <a:endParaRPr lang="en-US" sz="3200" dirty="0"/>
          </a:p>
        </p:txBody>
      </p:sp>
    </p:spTree>
    <p:extLst>
      <p:ext uri="{BB962C8B-B14F-4D97-AF65-F5344CB8AC3E}">
        <p14:creationId xmlns:p14="http://schemas.microsoft.com/office/powerpoint/2010/main" val="3951989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an Inhaler</a:t>
            </a:r>
            <a:endParaRPr lang="en-US" b="1" dirty="0"/>
          </a:p>
        </p:txBody>
      </p:sp>
      <p:sp>
        <p:nvSpPr>
          <p:cNvPr id="3" name="Content Placeholder 2"/>
          <p:cNvSpPr>
            <a:spLocks noGrp="1"/>
          </p:cNvSpPr>
          <p:nvPr>
            <p:ph idx="1"/>
          </p:nvPr>
        </p:nvSpPr>
        <p:spPr>
          <a:xfrm>
            <a:off x="838200" y="1384300"/>
            <a:ext cx="10515600" cy="5080000"/>
          </a:xfrm>
        </p:spPr>
        <p:txBody>
          <a:bodyPr/>
          <a:lstStyle/>
          <a:p>
            <a:r>
              <a:rPr lang="en-US" dirty="0" smtClean="0"/>
              <a:t>Hold your breath for 10 seconds to let the medication reach your lungs.</a:t>
            </a:r>
          </a:p>
          <a:p>
            <a:r>
              <a:rPr lang="en-US" dirty="0" smtClean="0"/>
              <a:t>Exhale slowly through pursed lips.</a:t>
            </a:r>
          </a:p>
          <a:p>
            <a:r>
              <a:rPr lang="en-US" dirty="0" smtClean="0"/>
              <a:t>Wait one full minute before doing another inhalation if more than one ordered.</a:t>
            </a:r>
          </a:p>
          <a:p>
            <a:r>
              <a:rPr lang="en-US" dirty="0" smtClean="0"/>
              <a:t>Clean the inhaler (holder and mouthpiece) daily by rinsing it in warm water and weekly with mild soap and water.  Allow the inhaler to air dry. Have another inhaler available to use while the first is </a:t>
            </a:r>
            <a:r>
              <a:rPr lang="en-US" dirty="0"/>
              <a:t>drying. </a:t>
            </a:r>
            <a:endParaRPr lang="en-US" dirty="0" smtClean="0"/>
          </a:p>
          <a:p>
            <a:r>
              <a:rPr lang="en-US" dirty="0" smtClean="0">
                <a:hlinkClick r:id="rId2"/>
              </a:rPr>
              <a:t>https</a:t>
            </a:r>
            <a:r>
              <a:rPr lang="en-US" dirty="0">
                <a:hlinkClick r:id="rId2"/>
              </a:rPr>
              <a:t>://</a:t>
            </a:r>
            <a:r>
              <a:rPr lang="en-US" dirty="0" smtClean="0">
                <a:hlinkClick r:id="rId2"/>
              </a:rPr>
              <a:t>www.bing.com/videos/search?q=how+to+use+an+inhaler+correctly&amp;view=detail&amp;mid=0F0E6607C626DA7EDAD10F0E6607C626DA7EDAD1&amp;FORM=VIRE</a:t>
            </a:r>
            <a:r>
              <a:rPr lang="en-US" dirty="0" smtClean="0"/>
              <a:t> </a:t>
            </a:r>
          </a:p>
          <a:p>
            <a:pPr marL="0" indent="0">
              <a:buNone/>
            </a:pPr>
            <a:endParaRPr lang="en-US" dirty="0"/>
          </a:p>
          <a:p>
            <a:endParaRPr lang="en-US" dirty="0"/>
          </a:p>
        </p:txBody>
      </p:sp>
    </p:spTree>
    <p:extLst>
      <p:ext uri="{BB962C8B-B14F-4D97-AF65-F5344CB8AC3E}">
        <p14:creationId xmlns:p14="http://schemas.microsoft.com/office/powerpoint/2010/main" val="3647568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Inhalant Route</a:t>
            </a:r>
            <a:endParaRPr lang="en-US" b="1" dirty="0"/>
          </a:p>
        </p:txBody>
      </p:sp>
      <p:sp>
        <p:nvSpPr>
          <p:cNvPr id="3" name="Content Placeholder 2"/>
          <p:cNvSpPr>
            <a:spLocks noGrp="1"/>
          </p:cNvSpPr>
          <p:nvPr>
            <p:ph idx="1"/>
          </p:nvPr>
        </p:nvSpPr>
        <p:spPr/>
        <p:txBody>
          <a:bodyPr/>
          <a:lstStyle/>
          <a:p>
            <a:r>
              <a:rPr lang="en-US" dirty="0" smtClean="0"/>
              <a:t>A “Spacer” is used for the client who is having difficulty coordinating their breathing with the use of an inhaler.  This may result in reduced dosing.  </a:t>
            </a:r>
          </a:p>
          <a:p>
            <a:pPr lvl="6"/>
            <a:endParaRPr lang="en-US" sz="2400" dirty="0"/>
          </a:p>
          <a:p>
            <a:pPr lvl="6"/>
            <a:r>
              <a:rPr lang="en-US" sz="2400" dirty="0" smtClean="0"/>
              <a:t>Spacers provide a reservoir for the aerosol medication.  As the client continues to take additional breaths, the additional medication that is held in the reservoir is inhaled and absorbed.  The spacer prevents “drug loss.”  Prolonging inhalation can also reduce side effects such as tachycardia and tremulousness.</a:t>
            </a:r>
          </a:p>
          <a:p>
            <a:endParaRPr lang="en-US" dirty="0"/>
          </a:p>
          <a:p>
            <a:endParaRPr lang="en-US" dirty="0" smtClean="0"/>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09689" y="2820985"/>
            <a:ext cx="1787525" cy="2730503"/>
          </a:xfrm>
          <a:prstGeom prst="rect">
            <a:avLst/>
          </a:prstGeom>
        </p:spPr>
      </p:pic>
    </p:spTree>
    <p:extLst>
      <p:ext uri="{BB962C8B-B14F-4D97-AF65-F5344CB8AC3E}">
        <p14:creationId xmlns:p14="http://schemas.microsoft.com/office/powerpoint/2010/main" val="417858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Inhalant Route</a:t>
            </a:r>
            <a:endParaRPr lang="en-US" b="1" dirty="0"/>
          </a:p>
        </p:txBody>
      </p:sp>
      <p:sp>
        <p:nvSpPr>
          <p:cNvPr id="3" name="Content Placeholder 2"/>
          <p:cNvSpPr>
            <a:spLocks noGrp="1"/>
          </p:cNvSpPr>
          <p:nvPr>
            <p:ph idx="1"/>
          </p:nvPr>
        </p:nvSpPr>
        <p:spPr/>
        <p:txBody>
          <a:bodyPr/>
          <a:lstStyle/>
          <a:p>
            <a:r>
              <a:rPr lang="en-US" dirty="0" smtClean="0"/>
              <a:t>A “Nebulizer” sometimes called a breathing machine is a device that converts liquid medication to an aerosol using compressed air.  The aerosol is inhaled through a mouthpiece or a face mask over 10-20 minutes until the mist is no longer visible.  </a:t>
            </a:r>
          </a:p>
          <a:p>
            <a:r>
              <a:rPr lang="en-US" dirty="0" smtClean="0"/>
              <a:t>The components of the nebulizer are cleaned and allowed to air dry after each use.</a:t>
            </a:r>
          </a:p>
          <a:p>
            <a:r>
              <a:rPr lang="en-US" dirty="0">
                <a:hlinkClick r:id="rId2"/>
              </a:rPr>
              <a:t>https://</a:t>
            </a:r>
            <a:r>
              <a:rPr lang="en-US" dirty="0" smtClean="0">
                <a:hlinkClick r:id="rId2"/>
              </a:rPr>
              <a:t>www.bing.com/videos/search?q=how+to+use+a+nebulizer&amp;docid=608051552782192501&amp;mid=D368ABB62BF2E4F5C31FD368ABB62BF2E4F5C31F&amp;view=detail&amp;FORM=VIREHT</a:t>
            </a:r>
            <a:r>
              <a:rPr lang="en-US" dirty="0" smtClean="0"/>
              <a:t> </a:t>
            </a:r>
            <a:endParaRPr lang="en-US" dirty="0"/>
          </a:p>
        </p:txBody>
      </p:sp>
    </p:spTree>
    <p:extLst>
      <p:ext uri="{BB962C8B-B14F-4D97-AF65-F5344CB8AC3E}">
        <p14:creationId xmlns:p14="http://schemas.microsoft.com/office/powerpoint/2010/main" val="49257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a:t>
            </a:r>
            <a:endParaRPr lang="en-US" b="1" dirty="0"/>
          </a:p>
        </p:txBody>
      </p:sp>
      <p:sp>
        <p:nvSpPr>
          <p:cNvPr id="3" name="Content Placeholder 2"/>
          <p:cNvSpPr>
            <a:spLocks noGrp="1"/>
          </p:cNvSpPr>
          <p:nvPr>
            <p:ph idx="1"/>
          </p:nvPr>
        </p:nvSpPr>
        <p:spPr/>
        <p:txBody>
          <a:bodyPr>
            <a:normAutofit/>
          </a:bodyPr>
          <a:lstStyle/>
          <a:p>
            <a:r>
              <a:rPr lang="en-US" sz="4000" dirty="0" smtClean="0"/>
              <a:t>Before discharge from the hospital, a client who has had a heart attack says, “You nurses always put my nitroglycerin patches on my back.  How can I do that when I have to do that myself?” How would you respond?</a:t>
            </a:r>
            <a:endParaRPr lang="en-US" sz="4000" dirty="0"/>
          </a:p>
        </p:txBody>
      </p:sp>
    </p:spTree>
    <p:extLst>
      <p:ext uri="{BB962C8B-B14F-4D97-AF65-F5344CB8AC3E}">
        <p14:creationId xmlns:p14="http://schemas.microsoft.com/office/powerpoint/2010/main" val="3217119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a:t>
            </a:r>
            <a:endParaRPr lang="en-US" b="1" dirty="0"/>
          </a:p>
        </p:txBody>
      </p:sp>
      <p:sp>
        <p:nvSpPr>
          <p:cNvPr id="3" name="Content Placeholder 2"/>
          <p:cNvSpPr>
            <a:spLocks noGrp="1"/>
          </p:cNvSpPr>
          <p:nvPr>
            <p:ph idx="1"/>
          </p:nvPr>
        </p:nvSpPr>
        <p:spPr/>
        <p:txBody>
          <a:bodyPr>
            <a:normAutofit/>
          </a:bodyPr>
          <a:lstStyle/>
          <a:p>
            <a:r>
              <a:rPr lang="en-US" sz="4800" dirty="0" smtClean="0"/>
              <a:t>How might a nurse help a legally blind client identify two different containers of eye medication?</a:t>
            </a:r>
            <a:endParaRPr lang="en-US" sz="4800" dirty="0"/>
          </a:p>
        </p:txBody>
      </p:sp>
    </p:spTree>
    <p:extLst>
      <p:ext uri="{BB962C8B-B14F-4D97-AF65-F5344CB8AC3E}">
        <p14:creationId xmlns:p14="http://schemas.microsoft.com/office/powerpoint/2010/main" val="112944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Ointment Applications</a:t>
            </a:r>
            <a:endParaRPr lang="en-US" dirty="0"/>
          </a:p>
        </p:txBody>
      </p:sp>
      <p:sp>
        <p:nvSpPr>
          <p:cNvPr id="3" name="Content Placeholder 2"/>
          <p:cNvSpPr>
            <a:spLocks noGrp="1"/>
          </p:cNvSpPr>
          <p:nvPr>
            <p:ph idx="1"/>
          </p:nvPr>
        </p:nvSpPr>
        <p:spPr>
          <a:xfrm>
            <a:off x="1451579" y="1485900"/>
            <a:ext cx="9603275" cy="4432300"/>
          </a:xfrm>
        </p:spPr>
        <p:txBody>
          <a:bodyPr>
            <a:normAutofit/>
          </a:bodyPr>
          <a:lstStyle/>
          <a:p>
            <a:r>
              <a:rPr lang="en-US" dirty="0" smtClean="0"/>
              <a:t>Topical Medications come in various forms:</a:t>
            </a:r>
          </a:p>
          <a:p>
            <a:pPr lvl="1"/>
            <a:r>
              <a:rPr lang="en-US" sz="2400" dirty="0" smtClean="0"/>
              <a:t>Cutaneous - </a:t>
            </a:r>
          </a:p>
          <a:p>
            <a:pPr lvl="1"/>
            <a:r>
              <a:rPr lang="en-US" sz="2400" dirty="0" smtClean="0"/>
              <a:t>Ophthalmic - </a:t>
            </a:r>
          </a:p>
          <a:p>
            <a:pPr lvl="1"/>
            <a:r>
              <a:rPr lang="en-US" sz="2400" dirty="0" smtClean="0"/>
              <a:t>Otic</a:t>
            </a:r>
          </a:p>
          <a:p>
            <a:pPr lvl="1"/>
            <a:r>
              <a:rPr lang="en-US" sz="2400" dirty="0" smtClean="0"/>
              <a:t>Nasal</a:t>
            </a:r>
          </a:p>
          <a:p>
            <a:pPr lvl="1"/>
            <a:r>
              <a:rPr lang="en-US" sz="2400" dirty="0" smtClean="0"/>
              <a:t>Sublingual</a:t>
            </a:r>
          </a:p>
          <a:p>
            <a:pPr lvl="1"/>
            <a:r>
              <a:rPr lang="en-US" sz="2400" dirty="0" smtClean="0"/>
              <a:t>Buccal</a:t>
            </a:r>
          </a:p>
          <a:p>
            <a:pPr lvl="1"/>
            <a:r>
              <a:rPr lang="en-US" sz="2400" dirty="0" smtClean="0"/>
              <a:t>Vaginal</a:t>
            </a:r>
          </a:p>
          <a:p>
            <a:pPr lvl="1"/>
            <a:r>
              <a:rPr lang="en-US" sz="2400" dirty="0" smtClean="0"/>
              <a:t>Rectal</a:t>
            </a:r>
          </a:p>
        </p:txBody>
      </p:sp>
    </p:spTree>
    <p:extLst>
      <p:ext uri="{BB962C8B-B14F-4D97-AF65-F5344CB8AC3E}">
        <p14:creationId xmlns:p14="http://schemas.microsoft.com/office/powerpoint/2010/main" val="140925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a:t>
            </a:r>
            <a:endParaRPr lang="en-US" b="1" dirty="0"/>
          </a:p>
        </p:txBody>
      </p:sp>
      <p:sp>
        <p:nvSpPr>
          <p:cNvPr id="3" name="Content Placeholder 2"/>
          <p:cNvSpPr>
            <a:spLocks noGrp="1"/>
          </p:cNvSpPr>
          <p:nvPr>
            <p:ph idx="1"/>
          </p:nvPr>
        </p:nvSpPr>
        <p:spPr/>
        <p:txBody>
          <a:bodyPr>
            <a:normAutofit/>
          </a:bodyPr>
          <a:lstStyle/>
          <a:p>
            <a:r>
              <a:rPr lang="en-US" sz="6000" dirty="0" smtClean="0"/>
              <a:t>How can a nurse prevent eye drops from rolling down a client’s cheek?</a:t>
            </a:r>
            <a:endParaRPr lang="en-US" sz="6000" dirty="0"/>
          </a:p>
        </p:txBody>
      </p:sp>
    </p:spTree>
    <p:extLst>
      <p:ext uri="{BB962C8B-B14F-4D97-AF65-F5344CB8AC3E}">
        <p14:creationId xmlns:p14="http://schemas.microsoft.com/office/powerpoint/2010/main" val="35060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a:t>
            </a:r>
            <a:endParaRPr lang="en-US" b="1" dirty="0"/>
          </a:p>
        </p:txBody>
      </p:sp>
      <p:sp>
        <p:nvSpPr>
          <p:cNvPr id="3" name="Content Placeholder 2"/>
          <p:cNvSpPr>
            <a:spLocks noGrp="1"/>
          </p:cNvSpPr>
          <p:nvPr>
            <p:ph idx="1"/>
          </p:nvPr>
        </p:nvSpPr>
        <p:spPr/>
        <p:txBody>
          <a:bodyPr>
            <a:normAutofit/>
          </a:bodyPr>
          <a:lstStyle/>
          <a:p>
            <a:r>
              <a:rPr lang="en-US" sz="4400" dirty="0" smtClean="0"/>
              <a:t>What questions would be important to ask if a client’s symptoms persist after being treated for a vaginal infection with a regimen of self-administered medication?</a:t>
            </a:r>
            <a:endParaRPr lang="en-US" sz="4400" dirty="0"/>
          </a:p>
        </p:txBody>
      </p:sp>
    </p:spTree>
    <p:extLst>
      <p:ext uri="{BB962C8B-B14F-4D97-AF65-F5344CB8AC3E}">
        <p14:creationId xmlns:p14="http://schemas.microsoft.com/office/powerpoint/2010/main" val="127612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Transdermal  Applications</a:t>
            </a:r>
            <a:endParaRPr lang="en-US" dirty="0"/>
          </a:p>
        </p:txBody>
      </p:sp>
      <p:sp>
        <p:nvSpPr>
          <p:cNvPr id="3" name="Content Placeholder 2"/>
          <p:cNvSpPr>
            <a:spLocks noGrp="1"/>
          </p:cNvSpPr>
          <p:nvPr>
            <p:ph idx="1"/>
          </p:nvPr>
        </p:nvSpPr>
        <p:spPr>
          <a:xfrm>
            <a:off x="1451579" y="1485900"/>
            <a:ext cx="9603275" cy="4419600"/>
          </a:xfrm>
        </p:spPr>
        <p:txBody>
          <a:bodyPr/>
          <a:lstStyle/>
          <a:p>
            <a:r>
              <a:rPr lang="en-US" dirty="0" smtClean="0"/>
              <a:t>Drugs that are applied to and absorbed through the skin.  </a:t>
            </a:r>
          </a:p>
          <a:p>
            <a:pPr lvl="1"/>
            <a:r>
              <a:rPr lang="en-US" dirty="0" smtClean="0"/>
              <a:t>Example: Patches and Pastes</a:t>
            </a:r>
          </a:p>
          <a:p>
            <a:pPr lvl="2"/>
            <a:r>
              <a:rPr lang="en-US" b="1" dirty="0" smtClean="0"/>
              <a:t>Skin Patches – Drugs are bonded to an adhesive and applied to the skin.  The drug stays in place for a number of hours and the drug is delivered over time through the skin. </a:t>
            </a:r>
          </a:p>
          <a:p>
            <a:pPr lvl="3"/>
            <a:r>
              <a:rPr lang="en-US" sz="2000" b="1" dirty="0" smtClean="0"/>
              <a:t>Typically applied to the upper body, chest, upper arms, stomach. </a:t>
            </a:r>
            <a:endParaRPr lang="en-US" sz="2000" b="1" dirty="0"/>
          </a:p>
          <a:p>
            <a:pPr lvl="3"/>
            <a:r>
              <a:rPr lang="en-US" sz="2000" b="1" dirty="0" smtClean="0"/>
              <a:t>The patch is marked with date, time, initials, and documentation is completed in the MAR. </a:t>
            </a:r>
          </a:p>
          <a:p>
            <a:pPr lvl="3"/>
            <a:r>
              <a:rPr lang="en-US" sz="2000" b="1" dirty="0" smtClean="0"/>
              <a:t>Each time a patch is applied it is placed in a slightly different location.</a:t>
            </a:r>
          </a:p>
          <a:p>
            <a:pPr lvl="3"/>
            <a:r>
              <a:rPr lang="en-US" sz="2000" b="1" dirty="0" smtClean="0"/>
              <a:t>Clipping the hair on the chest may be necessary to be sure of adherence.</a:t>
            </a:r>
          </a:p>
          <a:p>
            <a:pPr lvl="3"/>
            <a:r>
              <a:rPr lang="en-US" sz="2000" b="1" dirty="0" smtClean="0"/>
              <a:t>When removing a patch, the patch should be closed with the adhesive patches together., preventing accidental exposure to others.</a:t>
            </a:r>
          </a:p>
          <a:p>
            <a:pPr lvl="3"/>
            <a:endParaRPr lang="en-US" dirty="0"/>
          </a:p>
        </p:txBody>
      </p:sp>
    </p:spTree>
    <p:extLst>
      <p:ext uri="{BB962C8B-B14F-4D97-AF65-F5344CB8AC3E}">
        <p14:creationId xmlns:p14="http://schemas.microsoft.com/office/powerpoint/2010/main" val="232470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19101"/>
            <a:ext cx="9603275" cy="1434654"/>
          </a:xfrm>
        </p:spPr>
        <p:txBody>
          <a:bodyPr/>
          <a:lstStyle/>
          <a:p>
            <a:r>
              <a:rPr lang="en-US" b="1" dirty="0" smtClean="0"/>
              <a:t>Applying Nitroglycerin Paste</a:t>
            </a:r>
            <a:endParaRPr lang="en-US" b="1" dirty="0"/>
          </a:p>
        </p:txBody>
      </p:sp>
      <p:sp>
        <p:nvSpPr>
          <p:cNvPr id="3" name="Content Placeholder 2"/>
          <p:cNvSpPr>
            <a:spLocks noGrp="1"/>
          </p:cNvSpPr>
          <p:nvPr>
            <p:ph idx="1"/>
          </p:nvPr>
        </p:nvSpPr>
        <p:spPr>
          <a:xfrm>
            <a:off x="1451579" y="1447800"/>
            <a:ext cx="9603275" cy="5143500"/>
          </a:xfrm>
        </p:spPr>
        <p:txBody>
          <a:bodyPr>
            <a:noAutofit/>
          </a:bodyPr>
          <a:lstStyle/>
          <a:p>
            <a:r>
              <a:rPr lang="en-US" sz="2000" b="1" dirty="0" smtClean="0"/>
              <a:t>Wash Hands/ Alcohol Rub</a:t>
            </a:r>
          </a:p>
          <a:p>
            <a:r>
              <a:rPr lang="en-US" sz="2000" b="1" dirty="0" smtClean="0"/>
              <a:t>Check client Identify</a:t>
            </a:r>
          </a:p>
          <a:p>
            <a:r>
              <a:rPr lang="en-US" sz="2000" b="1" dirty="0" smtClean="0"/>
              <a:t>Apply Clean Gloves</a:t>
            </a:r>
          </a:p>
          <a:p>
            <a:r>
              <a:rPr lang="en-US" sz="2000" b="1" dirty="0" smtClean="0"/>
              <a:t>Squeeze the required amount of paste from the tube onto an application paper.</a:t>
            </a:r>
          </a:p>
          <a:p>
            <a:r>
              <a:rPr lang="en-US" sz="2000" b="1" dirty="0" smtClean="0"/>
              <a:t>Fold the paper to spread the paste (This facilitates distributing the drug over a wide area for quick absorption). </a:t>
            </a:r>
          </a:p>
          <a:p>
            <a:r>
              <a:rPr lang="en-US" sz="2000" b="1" dirty="0" smtClean="0"/>
              <a:t>Place the application paper on a clean, non-hairy area of the skin</a:t>
            </a:r>
          </a:p>
          <a:p>
            <a:r>
              <a:rPr lang="en-US" sz="2000" b="1" dirty="0" smtClean="0"/>
              <a:t>Cover the paper with an transparent.</a:t>
            </a:r>
          </a:p>
          <a:p>
            <a:r>
              <a:rPr lang="en-US" sz="2000" b="1" dirty="0" smtClean="0"/>
              <a:t>Remove the first patch before applying the new one.</a:t>
            </a:r>
          </a:p>
          <a:p>
            <a:r>
              <a:rPr lang="en-US" sz="2000" b="1" dirty="0" smtClean="0"/>
              <a:t>Rotate the sites </a:t>
            </a:r>
          </a:p>
          <a:p>
            <a:r>
              <a:rPr lang="en-US" sz="2000" b="1" dirty="0" smtClean="0"/>
              <a:t>Remove the application if the client becomes weak, flushed, hypotensive, or develops a severe headache</a:t>
            </a:r>
            <a:r>
              <a:rPr lang="en-US" sz="2000" dirty="0" smtClean="0"/>
              <a:t>.</a:t>
            </a:r>
          </a:p>
          <a:p>
            <a:r>
              <a:rPr lang="en-US" sz="2000" dirty="0" smtClean="0"/>
              <a:t>NOTE; Nitroglycerin Paste has a shorter drug action than that supplied in a transdermal patch.  Application of paste is more frequent.</a:t>
            </a:r>
            <a:endParaRPr lang="en-US" sz="2000" dirty="0"/>
          </a:p>
        </p:txBody>
      </p:sp>
    </p:spTree>
    <p:extLst>
      <p:ext uri="{BB962C8B-B14F-4D97-AF65-F5344CB8AC3E}">
        <p14:creationId xmlns:p14="http://schemas.microsoft.com/office/powerpoint/2010/main" val="180236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sz="6000" dirty="0" smtClean="0"/>
              <a:t>The onset of topical drug action may be faster in the elderly. Why?</a:t>
            </a:r>
            <a:endParaRPr lang="en-US" sz="6000" dirty="0"/>
          </a:p>
        </p:txBody>
      </p:sp>
    </p:spTree>
    <p:extLst>
      <p:ext uri="{BB962C8B-B14F-4D97-AF65-F5344CB8AC3E}">
        <p14:creationId xmlns:p14="http://schemas.microsoft.com/office/powerpoint/2010/main" val="151610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sz="6000" dirty="0" smtClean="0"/>
              <a:t>Where should a transdermal patch be placed on the body of someone who is cognitively impaired?</a:t>
            </a:r>
            <a:endParaRPr lang="en-US" sz="6000" dirty="0"/>
          </a:p>
        </p:txBody>
      </p:sp>
    </p:spTree>
    <p:extLst>
      <p:ext uri="{BB962C8B-B14F-4D97-AF65-F5344CB8AC3E}">
        <p14:creationId xmlns:p14="http://schemas.microsoft.com/office/powerpoint/2010/main" val="61176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sz="5400" dirty="0" smtClean="0"/>
              <a:t>Clients prescribed nitroglycerin in any form should NEVER be prescribed medications, or herbal remedies for erectile dysfunction. Why?</a:t>
            </a:r>
            <a:endParaRPr lang="en-US" sz="5400" dirty="0"/>
          </a:p>
        </p:txBody>
      </p:sp>
    </p:spTree>
    <p:extLst>
      <p:ext uri="{BB962C8B-B14F-4D97-AF65-F5344CB8AC3E}">
        <p14:creationId xmlns:p14="http://schemas.microsoft.com/office/powerpoint/2010/main" val="292991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sz="6000" dirty="0" smtClean="0"/>
              <a:t>Always use gloves when applying patches or pastes? Why?</a:t>
            </a:r>
            <a:endParaRPr lang="en-US" sz="6000" dirty="0"/>
          </a:p>
        </p:txBody>
      </p:sp>
    </p:spTree>
    <p:extLst>
      <p:ext uri="{BB962C8B-B14F-4D97-AF65-F5344CB8AC3E}">
        <p14:creationId xmlns:p14="http://schemas.microsoft.com/office/powerpoint/2010/main" val="4107988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TotalTime>
  <Words>2020</Words>
  <Application>Microsoft Office PowerPoint</Application>
  <PresentationFormat>Widescreen</PresentationFormat>
  <Paragraphs>169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Topical and Inhalant Medications</vt:lpstr>
      <vt:lpstr>Topical Route</vt:lpstr>
      <vt:lpstr>Ointment Applications</vt:lpstr>
      <vt:lpstr>Transdermal  Applications</vt:lpstr>
      <vt:lpstr>Applying Nitroglycerin Paste</vt:lpstr>
      <vt:lpstr>Considerations</vt:lpstr>
      <vt:lpstr>Considerations</vt:lpstr>
      <vt:lpstr>Considerations</vt:lpstr>
      <vt:lpstr>Considerations</vt:lpstr>
      <vt:lpstr>Ophthalmic Applications</vt:lpstr>
      <vt:lpstr>Stop, think, Respond….</vt:lpstr>
      <vt:lpstr>Considerations</vt:lpstr>
      <vt:lpstr>Gerontologic Considerations</vt:lpstr>
      <vt:lpstr>Otic Applications</vt:lpstr>
      <vt:lpstr>Otic Applications</vt:lpstr>
      <vt:lpstr>Nasal Applications</vt:lpstr>
      <vt:lpstr>Sublingual and Buccal Applications</vt:lpstr>
      <vt:lpstr>Vaginal Applications</vt:lpstr>
      <vt:lpstr>Vaginal Application (continued)</vt:lpstr>
      <vt:lpstr>Vaginal Application</vt:lpstr>
      <vt:lpstr>Rectal Applications</vt:lpstr>
      <vt:lpstr>Inhalant Route</vt:lpstr>
      <vt:lpstr>Inhalant Route (continued).</vt:lpstr>
      <vt:lpstr>Using an Inhaler</vt:lpstr>
      <vt:lpstr>Using an Inhaler</vt:lpstr>
      <vt:lpstr>Inhalant Route</vt:lpstr>
      <vt:lpstr>Inhalant Route</vt:lpstr>
      <vt:lpstr>Critical Thinking</vt:lpstr>
      <vt:lpstr>Critical Thinking</vt:lpstr>
      <vt:lpstr>Critical Thinking</vt:lpstr>
      <vt:lpstr>Critical Thinking</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Topical and Inhalant Medications</dc:title>
  <dc:creator>User</dc:creator>
  <cp:lastModifiedBy>User</cp:lastModifiedBy>
  <cp:revision>37</cp:revision>
  <cp:lastPrinted>2017-09-06T13:47:13Z</cp:lastPrinted>
  <dcterms:created xsi:type="dcterms:W3CDTF">2017-09-06T12:49:17Z</dcterms:created>
  <dcterms:modified xsi:type="dcterms:W3CDTF">2017-09-20T13:05:07Z</dcterms:modified>
</cp:coreProperties>
</file>