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58" r:id="rId5"/>
    <p:sldId id="260" r:id="rId6"/>
    <p:sldId id="261" r:id="rId7"/>
    <p:sldId id="259" r:id="rId8"/>
    <p:sldId id="262" r:id="rId9"/>
    <p:sldId id="263" r:id="rId10"/>
    <p:sldId id="264" r:id="rId11"/>
    <p:sldId id="265" r:id="rId12"/>
    <p:sldId id="268" r:id="rId13"/>
    <p:sldId id="266" r:id="rId14"/>
    <p:sldId id="267" r:id="rId15"/>
    <p:sldId id="269" r:id="rId16"/>
    <p:sldId id="270" r:id="rId17"/>
    <p:sldId id="271" r:id="rId18"/>
    <p:sldId id="272"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5B7204-ABBC-4A04-AB29-BDC97CF8C209}"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1954410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5B7204-ABBC-4A04-AB29-BDC97CF8C209}"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1041805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5B7204-ABBC-4A04-AB29-BDC97CF8C209}"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176414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5B7204-ABBC-4A04-AB29-BDC97CF8C209}"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2384911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5B7204-ABBC-4A04-AB29-BDC97CF8C209}"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1418352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5B7204-ABBC-4A04-AB29-BDC97CF8C209}"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2497898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5B7204-ABBC-4A04-AB29-BDC97CF8C209}" type="datetimeFigureOut">
              <a:rPr lang="en-US" smtClean="0"/>
              <a:t>8/29/2017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3043550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85B7204-ABBC-4A04-AB29-BDC97CF8C209}" type="datetimeFigureOut">
              <a:rPr lang="en-US" smtClean="0"/>
              <a:t>8/29/2017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305246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B7204-ABBC-4A04-AB29-BDC97CF8C209}" type="datetimeFigureOut">
              <a:rPr lang="en-US" smtClean="0"/>
              <a:t>8/29/2017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133931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5B7204-ABBC-4A04-AB29-BDC97CF8C209}"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3788834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5B7204-ABBC-4A04-AB29-BDC97CF8C209}"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50026-28A0-4241-B575-38AB65D61BCA}" type="slidenum">
              <a:rPr lang="en-US" smtClean="0"/>
              <a:t>‹#›</a:t>
            </a:fld>
            <a:endParaRPr lang="en-US"/>
          </a:p>
        </p:txBody>
      </p:sp>
    </p:spTree>
    <p:extLst>
      <p:ext uri="{BB962C8B-B14F-4D97-AF65-F5344CB8AC3E}">
        <p14:creationId xmlns:p14="http://schemas.microsoft.com/office/powerpoint/2010/main" val="2036773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46000">
              <a:schemeClr val="bg2"/>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5B7204-ABBC-4A04-AB29-BDC97CF8C209}" type="datetimeFigureOut">
              <a:rPr lang="en-US" smtClean="0"/>
              <a:t>8/29/2017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750026-28A0-4241-B575-38AB65D61BCA}" type="slidenum">
              <a:rPr lang="en-US" smtClean="0"/>
              <a:t>‹#›</a:t>
            </a:fld>
            <a:endParaRPr lang="en-US"/>
          </a:p>
        </p:txBody>
      </p:sp>
    </p:spTree>
    <p:extLst>
      <p:ext uri="{BB962C8B-B14F-4D97-AF65-F5344CB8AC3E}">
        <p14:creationId xmlns:p14="http://schemas.microsoft.com/office/powerpoint/2010/main" val="29228410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om/url?sa=i&amp;rct=j&amp;q=&amp;esrc=s&amp;source=images&amp;cd=&amp;cad=rja&amp;uact=8&amp;ved=0ahUKEwj1x8P4nvvVAhWBSCYKHbDBBIIQjRwIBw&amp;url=http://www.picquery.com/barcode-medication-administration_O86LsCE2C7Gyg7FJk%7Ct%7CNHiUMH9bB1aK7EosSwlwOQAJQFd3GbuLuNpm5ZyLPiu1wlXd5TewuxQ9pr%7CIE3jz4w/&amp;psig=AFQjCNH6fQbZYyK9eDUDlKJttbHkHFeNug&amp;ust=150405480917460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Medication Administration</a:t>
            </a:r>
            <a:endParaRPr lang="en-US" dirty="0"/>
          </a:p>
        </p:txBody>
      </p:sp>
      <p:sp>
        <p:nvSpPr>
          <p:cNvPr id="3" name="Subtitle 2"/>
          <p:cNvSpPr>
            <a:spLocks noGrp="1"/>
          </p:cNvSpPr>
          <p:nvPr>
            <p:ph type="subTitle" idx="1"/>
          </p:nvPr>
        </p:nvSpPr>
        <p:spPr/>
        <p:txBody>
          <a:bodyPr>
            <a:normAutofit/>
          </a:bodyPr>
          <a:lstStyle/>
          <a:p>
            <a:r>
              <a:rPr lang="en-US" sz="4000" dirty="0" smtClean="0"/>
              <a:t>Oral Medications</a:t>
            </a:r>
          </a:p>
          <a:p>
            <a:r>
              <a:rPr lang="en-US" sz="4000" dirty="0" smtClean="0"/>
              <a:t>Karen Malt, MSN, RN</a:t>
            </a:r>
            <a:endParaRPr lang="en-US" sz="4000" dirty="0"/>
          </a:p>
        </p:txBody>
      </p:sp>
    </p:spTree>
    <p:extLst>
      <p:ext uri="{BB962C8B-B14F-4D97-AF65-F5344CB8AC3E}">
        <p14:creationId xmlns:p14="http://schemas.microsoft.com/office/powerpoint/2010/main" val="2238273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Calculating Dosages</a:t>
            </a:r>
            <a:endParaRPr lang="en-US" b="1" dirty="0"/>
          </a:p>
        </p:txBody>
      </p:sp>
      <p:sp>
        <p:nvSpPr>
          <p:cNvPr id="3" name="Content Placeholder 2"/>
          <p:cNvSpPr>
            <a:spLocks noGrp="1"/>
          </p:cNvSpPr>
          <p:nvPr>
            <p:ph idx="1"/>
          </p:nvPr>
        </p:nvSpPr>
        <p:spPr>
          <a:xfrm>
            <a:off x="838200" y="1690688"/>
            <a:ext cx="10515600" cy="4351338"/>
          </a:xfrm>
        </p:spPr>
        <p:txBody>
          <a:bodyPr/>
          <a:lstStyle/>
          <a:p>
            <a:r>
              <a:rPr lang="en-US" dirty="0" smtClean="0"/>
              <a:t>One of the Five Rights is preparing the correct dose of medication.</a:t>
            </a:r>
          </a:p>
          <a:p>
            <a:pPr lvl="1"/>
            <a:r>
              <a:rPr lang="en-US" dirty="0" smtClean="0"/>
              <a:t>Preparing the correct can sometimes require the nurse to covert doses within metric and household equivalents.  Once the suppled amounts are in the same measurements system the quantity can be easily calculated using a simple formula.</a:t>
            </a:r>
          </a:p>
          <a:p>
            <a:pPr lvl="1"/>
            <a:endParaRPr lang="en-US" dirty="0"/>
          </a:p>
          <a:p>
            <a:pPr marL="1828800" lvl="4" indent="0">
              <a:buNone/>
            </a:pPr>
            <a:r>
              <a:rPr lang="en-US" sz="3200" dirty="0" smtClean="0"/>
              <a:t>   </a:t>
            </a:r>
            <a:r>
              <a:rPr lang="en-US" sz="3200" u="sng" dirty="0" smtClean="0"/>
              <a:t>D</a:t>
            </a:r>
            <a:r>
              <a:rPr lang="en-US" sz="3200" dirty="0" smtClean="0"/>
              <a:t>                           </a:t>
            </a:r>
            <a:r>
              <a:rPr lang="en-US" sz="3200" u="sng" dirty="0" smtClean="0"/>
              <a:t>Desired Dose</a:t>
            </a:r>
          </a:p>
          <a:p>
            <a:pPr marL="1828800" lvl="4" indent="0">
              <a:buNone/>
            </a:pPr>
            <a:r>
              <a:rPr lang="en-US" sz="3200" dirty="0"/>
              <a:t> </a:t>
            </a:r>
            <a:r>
              <a:rPr lang="en-US" sz="3200" dirty="0" smtClean="0"/>
              <a:t>  H    x     Q  =         Dose on Hand      x     Quantity	</a:t>
            </a:r>
          </a:p>
          <a:p>
            <a:pPr marL="1828800" lvl="4" indent="0">
              <a:buNone/>
            </a:pPr>
            <a:r>
              <a:rPr lang="en-US" sz="3200" dirty="0"/>
              <a:t>	 </a:t>
            </a:r>
            <a:r>
              <a:rPr lang="en-US" sz="3200" dirty="0" smtClean="0"/>
              <a:t>                     (supplied dose)</a:t>
            </a:r>
            <a:endParaRPr lang="en-US" sz="3200" dirty="0"/>
          </a:p>
        </p:txBody>
      </p:sp>
    </p:spTree>
    <p:extLst>
      <p:ext uri="{BB962C8B-B14F-4D97-AF65-F5344CB8AC3E}">
        <p14:creationId xmlns:p14="http://schemas.microsoft.com/office/powerpoint/2010/main" val="1201292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lstStyle/>
          <a:p>
            <a:r>
              <a:rPr lang="en-US" sz="3600" dirty="0" smtClean="0"/>
              <a:t>Drug Order:</a:t>
            </a:r>
          </a:p>
          <a:p>
            <a:pPr lvl="1"/>
            <a:r>
              <a:rPr lang="en-US" sz="3600" dirty="0" smtClean="0"/>
              <a:t>Tetracycline 500mg (desired dose) </a:t>
            </a:r>
            <a:r>
              <a:rPr lang="en-US" sz="3600" dirty="0" err="1" smtClean="0"/>
              <a:t>po</a:t>
            </a:r>
            <a:r>
              <a:rPr lang="en-US" sz="3600" dirty="0" smtClean="0"/>
              <a:t> </a:t>
            </a:r>
            <a:r>
              <a:rPr lang="en-US" sz="3600" dirty="0" err="1" smtClean="0"/>
              <a:t>q.i.d</a:t>
            </a:r>
            <a:r>
              <a:rPr lang="en-US" sz="3600" dirty="0" smtClean="0"/>
              <a:t>.</a:t>
            </a:r>
          </a:p>
          <a:p>
            <a:pPr lvl="1"/>
            <a:endParaRPr lang="en-US" sz="3600" dirty="0"/>
          </a:p>
          <a:p>
            <a:pPr lvl="1"/>
            <a:r>
              <a:rPr lang="en-US" sz="3600" dirty="0" smtClean="0"/>
              <a:t>Dose supplied: 250mg (dose on hand) per 5ml (quantity)</a:t>
            </a:r>
          </a:p>
          <a:p>
            <a:pPr lvl="1"/>
            <a:endParaRPr lang="en-US" dirty="0"/>
          </a:p>
          <a:p>
            <a:pPr marL="457200" lvl="1" indent="0">
              <a:buNone/>
            </a:pPr>
            <a:endParaRPr lang="en-US" dirty="0"/>
          </a:p>
        </p:txBody>
      </p:sp>
    </p:spTree>
    <p:extLst>
      <p:ext uri="{BB962C8B-B14F-4D97-AF65-F5344CB8AC3E}">
        <p14:creationId xmlns:p14="http://schemas.microsoft.com/office/powerpoint/2010/main" val="524376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sz="4000" u="sng" dirty="0" smtClean="0"/>
              <a:t>500mg</a:t>
            </a:r>
            <a:r>
              <a:rPr lang="en-US" sz="4000" dirty="0" smtClean="0"/>
              <a:t>      x      5ml  =   10ml</a:t>
            </a:r>
            <a:endParaRPr lang="en-US" sz="4000" u="sng" dirty="0" smtClean="0"/>
          </a:p>
          <a:p>
            <a:r>
              <a:rPr lang="en-US" sz="4000" dirty="0" smtClean="0"/>
              <a:t>250mg</a:t>
            </a:r>
            <a:endParaRPr lang="en-US" sz="4000" dirty="0"/>
          </a:p>
        </p:txBody>
      </p:sp>
    </p:spTree>
    <p:extLst>
      <p:ext uri="{BB962C8B-B14F-4D97-AF65-F5344CB8AC3E}">
        <p14:creationId xmlns:p14="http://schemas.microsoft.com/office/powerpoint/2010/main" val="2552713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Calculate the following Dose</a:t>
            </a:r>
            <a:endParaRPr lang="en-US" dirty="0"/>
          </a:p>
        </p:txBody>
      </p:sp>
      <p:sp>
        <p:nvSpPr>
          <p:cNvPr id="3" name="Content Placeholder 2"/>
          <p:cNvSpPr>
            <a:spLocks noGrp="1"/>
          </p:cNvSpPr>
          <p:nvPr>
            <p:ph idx="1"/>
          </p:nvPr>
        </p:nvSpPr>
        <p:spPr/>
        <p:txBody>
          <a:bodyPr/>
          <a:lstStyle/>
          <a:p>
            <a:endParaRPr lang="en-US" dirty="0"/>
          </a:p>
          <a:p>
            <a:pPr marL="0" indent="0">
              <a:buNone/>
            </a:pPr>
            <a:endParaRPr lang="en-US" dirty="0"/>
          </a:p>
          <a:p>
            <a:pPr marL="0" indent="0">
              <a:buNone/>
            </a:pPr>
            <a:r>
              <a:rPr lang="en-US" sz="4000" dirty="0" smtClean="0"/>
              <a:t>Physician </a:t>
            </a:r>
            <a:r>
              <a:rPr lang="en-US" sz="4000" dirty="0"/>
              <a:t>orders 500 mg of ibuprofen (desired </a:t>
            </a:r>
            <a:r>
              <a:rPr lang="en-US" sz="4000" b="1" dirty="0"/>
              <a:t>D</a:t>
            </a:r>
            <a:r>
              <a:rPr lang="en-US" sz="4000" dirty="0"/>
              <a:t>ose) for a patient and you have 250 mg (Quantity on </a:t>
            </a:r>
            <a:r>
              <a:rPr lang="en-US" sz="4000" b="1" dirty="0"/>
              <a:t>H</a:t>
            </a:r>
            <a:r>
              <a:rPr lang="en-US" sz="4000" dirty="0"/>
              <a:t>and) tablets (</a:t>
            </a:r>
            <a:r>
              <a:rPr lang="en-US" sz="4000" b="1" dirty="0"/>
              <a:t>Q</a:t>
            </a:r>
            <a:r>
              <a:rPr lang="en-US" sz="4000" dirty="0"/>
              <a:t>uantity of solution) on hand. </a:t>
            </a:r>
          </a:p>
          <a:p>
            <a:pPr marL="0" indent="0">
              <a:buNone/>
            </a:pPr>
            <a:endParaRPr lang="en-US" dirty="0"/>
          </a:p>
        </p:txBody>
      </p:sp>
    </p:spTree>
    <p:extLst>
      <p:ext uri="{BB962C8B-B14F-4D97-AF65-F5344CB8AC3E}">
        <p14:creationId xmlns:p14="http://schemas.microsoft.com/office/powerpoint/2010/main" val="786241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Content Placeholder 2"/>
          <p:cNvSpPr>
            <a:spLocks noGrp="1"/>
          </p:cNvSpPr>
          <p:nvPr>
            <p:ph idx="1"/>
          </p:nvPr>
        </p:nvSpPr>
        <p:spPr/>
        <p:txBody>
          <a:bodyPr/>
          <a:lstStyle/>
          <a:p>
            <a:r>
              <a:rPr lang="en-US" dirty="0"/>
              <a:t>Solution: D ÷ H x Q = X 500mg ÷ 250 mg x 1 tablet = 2 tablets </a:t>
            </a:r>
          </a:p>
          <a:p>
            <a:r>
              <a:rPr lang="en-US" b="1" u="sng" dirty="0"/>
              <a:t>Answer: 2 tablets. </a:t>
            </a:r>
            <a:endParaRPr lang="en-US" dirty="0"/>
          </a:p>
          <a:p>
            <a:endParaRPr lang="en-US" dirty="0"/>
          </a:p>
        </p:txBody>
      </p:sp>
    </p:spTree>
    <p:extLst>
      <p:ext uri="{BB962C8B-B14F-4D97-AF65-F5344CB8AC3E}">
        <p14:creationId xmlns:p14="http://schemas.microsoft.com/office/powerpoint/2010/main" val="4284821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Thinking</a:t>
            </a:r>
            <a:endParaRPr lang="en-US" dirty="0"/>
          </a:p>
        </p:txBody>
      </p:sp>
      <p:sp>
        <p:nvSpPr>
          <p:cNvPr id="3" name="Content Placeholder 2"/>
          <p:cNvSpPr>
            <a:spLocks noGrp="1"/>
          </p:cNvSpPr>
          <p:nvPr>
            <p:ph idx="1"/>
          </p:nvPr>
        </p:nvSpPr>
        <p:spPr/>
        <p:txBody>
          <a:bodyPr>
            <a:normAutofit/>
          </a:bodyPr>
          <a:lstStyle/>
          <a:p>
            <a:r>
              <a:rPr lang="en-US" sz="4400" dirty="0" smtClean="0"/>
              <a:t>The Nurse is Administering mediations to a client. The client says, “I’ve never taken that little yellow pill before.” What action is appropriate next?</a:t>
            </a:r>
            <a:endParaRPr lang="en-US" sz="4400" dirty="0"/>
          </a:p>
        </p:txBody>
      </p:sp>
    </p:spTree>
    <p:extLst>
      <p:ext uri="{BB962C8B-B14F-4D97-AF65-F5344CB8AC3E}">
        <p14:creationId xmlns:p14="http://schemas.microsoft.com/office/powerpoint/2010/main" val="3456253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Thinking</a:t>
            </a:r>
            <a:endParaRPr lang="en-US" dirty="0"/>
          </a:p>
        </p:txBody>
      </p:sp>
      <p:sp>
        <p:nvSpPr>
          <p:cNvPr id="3" name="Content Placeholder 2"/>
          <p:cNvSpPr>
            <a:spLocks noGrp="1"/>
          </p:cNvSpPr>
          <p:nvPr>
            <p:ph idx="1"/>
          </p:nvPr>
        </p:nvSpPr>
        <p:spPr/>
        <p:txBody>
          <a:bodyPr>
            <a:normAutofit/>
          </a:bodyPr>
          <a:lstStyle/>
          <a:p>
            <a:r>
              <a:rPr lang="en-US" sz="4400" dirty="0" smtClean="0"/>
              <a:t>A client who lives alone says, “ You have to be a genius to keep all of these pills straight.” How could you help this client keep organize her medication regimen?</a:t>
            </a:r>
            <a:endParaRPr lang="en-US" sz="4400" dirty="0"/>
          </a:p>
        </p:txBody>
      </p:sp>
    </p:spTree>
    <p:extLst>
      <p:ext uri="{BB962C8B-B14F-4D97-AF65-F5344CB8AC3E}">
        <p14:creationId xmlns:p14="http://schemas.microsoft.com/office/powerpoint/2010/main" val="2136494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Thinking</a:t>
            </a:r>
            <a:endParaRPr lang="en-US" dirty="0"/>
          </a:p>
        </p:txBody>
      </p:sp>
      <p:sp>
        <p:nvSpPr>
          <p:cNvPr id="3" name="Content Placeholder 2"/>
          <p:cNvSpPr>
            <a:spLocks noGrp="1"/>
          </p:cNvSpPr>
          <p:nvPr>
            <p:ph idx="1"/>
          </p:nvPr>
        </p:nvSpPr>
        <p:spPr/>
        <p:txBody>
          <a:bodyPr>
            <a:normAutofit/>
          </a:bodyPr>
          <a:lstStyle/>
          <a:p>
            <a:r>
              <a:rPr lang="en-US" sz="4400" dirty="0" smtClean="0"/>
              <a:t>What actions are appropriate if a barcode medication administration system sounds an alert to a problem during the process of administering medication to a client?</a:t>
            </a:r>
            <a:endParaRPr lang="en-US" sz="4400" dirty="0"/>
          </a:p>
        </p:txBody>
      </p:sp>
    </p:spTree>
    <p:extLst>
      <p:ext uri="{BB962C8B-B14F-4D97-AF65-F5344CB8AC3E}">
        <p14:creationId xmlns:p14="http://schemas.microsoft.com/office/powerpoint/2010/main" val="4230093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Thinking</a:t>
            </a:r>
            <a:endParaRPr lang="en-US" dirty="0"/>
          </a:p>
        </p:txBody>
      </p:sp>
      <p:sp>
        <p:nvSpPr>
          <p:cNvPr id="3" name="Content Placeholder 2"/>
          <p:cNvSpPr>
            <a:spLocks noGrp="1"/>
          </p:cNvSpPr>
          <p:nvPr>
            <p:ph idx="1"/>
          </p:nvPr>
        </p:nvSpPr>
        <p:spPr/>
        <p:txBody>
          <a:bodyPr>
            <a:normAutofit/>
          </a:bodyPr>
          <a:lstStyle/>
          <a:p>
            <a:r>
              <a:rPr lang="en-US" sz="4400" dirty="0" smtClean="0"/>
              <a:t>What response would be appropriate if a nurse of long-standing asked you to document being a witness to a wasted controlled substance you did not observe being wasted?</a:t>
            </a:r>
            <a:endParaRPr lang="en-US" sz="4400" dirty="0"/>
          </a:p>
        </p:txBody>
      </p:sp>
    </p:spTree>
    <p:extLst>
      <p:ext uri="{BB962C8B-B14F-4D97-AF65-F5344CB8AC3E}">
        <p14:creationId xmlns:p14="http://schemas.microsoft.com/office/powerpoint/2010/main" val="3115742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Guidelines to Preparing Medications</a:t>
            </a:r>
            <a:endParaRPr lang="en-US" b="1" dirty="0"/>
          </a:p>
        </p:txBody>
      </p:sp>
      <p:sp>
        <p:nvSpPr>
          <p:cNvPr id="3" name="Content Placeholder 2"/>
          <p:cNvSpPr>
            <a:spLocks noGrp="1"/>
          </p:cNvSpPr>
          <p:nvPr>
            <p:ph idx="1"/>
          </p:nvPr>
        </p:nvSpPr>
        <p:spPr>
          <a:xfrm>
            <a:off x="838200" y="1498600"/>
            <a:ext cx="10515600" cy="5359399"/>
          </a:xfrm>
        </p:spPr>
        <p:txBody>
          <a:bodyPr>
            <a:normAutofit/>
          </a:bodyPr>
          <a:lstStyle/>
          <a:p>
            <a:r>
              <a:rPr lang="en-US" dirty="0" smtClean="0"/>
              <a:t>Be in a well lit environment</a:t>
            </a:r>
          </a:p>
          <a:p>
            <a:r>
              <a:rPr lang="en-US" dirty="0" smtClean="0"/>
              <a:t>Work alone without interruptions</a:t>
            </a:r>
          </a:p>
          <a:p>
            <a:r>
              <a:rPr lang="en-US" dirty="0" smtClean="0"/>
              <a:t>Avoid using medications from containers with a missing obliterated label. Return these medications with obscured labels to pharmacy.</a:t>
            </a:r>
          </a:p>
          <a:p>
            <a:r>
              <a:rPr lang="en-US" dirty="0" smtClean="0"/>
              <a:t>NEVER transfer medications from one container to another.</a:t>
            </a:r>
          </a:p>
          <a:p>
            <a:r>
              <a:rPr lang="en-US" dirty="0" smtClean="0"/>
              <a:t>Check expiration dates on all medications including liquid medications</a:t>
            </a:r>
          </a:p>
          <a:p>
            <a:r>
              <a:rPr lang="en-US" dirty="0" smtClean="0"/>
              <a:t>Inspect medications and dispose of any that look discolored, etc.</a:t>
            </a:r>
          </a:p>
          <a:p>
            <a:r>
              <a:rPr lang="en-US" dirty="0" smtClean="0"/>
              <a:t>Check the label of the drug three times</a:t>
            </a:r>
          </a:p>
          <a:p>
            <a:pPr lvl="1"/>
            <a:r>
              <a:rPr lang="en-US" dirty="0" smtClean="0"/>
              <a:t>When reaching for the medication</a:t>
            </a:r>
          </a:p>
          <a:p>
            <a:pPr lvl="1"/>
            <a:r>
              <a:rPr lang="en-US" dirty="0" smtClean="0"/>
              <a:t>Just prior to placing the medication into the cup</a:t>
            </a:r>
          </a:p>
          <a:p>
            <a:pPr lvl="1"/>
            <a:r>
              <a:rPr lang="en-US" dirty="0" smtClean="0"/>
              <a:t>When returning the medication to the client’s drawer</a:t>
            </a:r>
          </a:p>
          <a:p>
            <a:pPr marL="457200" lvl="1" indent="0">
              <a:buNone/>
            </a:pPr>
            <a:endParaRPr lang="en-US" dirty="0" smtClean="0"/>
          </a:p>
          <a:p>
            <a:pPr lvl="1"/>
            <a:endParaRPr lang="en-US" dirty="0"/>
          </a:p>
        </p:txBody>
      </p:sp>
    </p:spTree>
    <p:extLst>
      <p:ext uri="{BB962C8B-B14F-4D97-AF65-F5344CB8AC3E}">
        <p14:creationId xmlns:p14="http://schemas.microsoft.com/office/powerpoint/2010/main" val="3835903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Administering Oral Meds</a:t>
            </a:r>
            <a:endParaRPr lang="en-US" dirty="0"/>
          </a:p>
        </p:txBody>
      </p:sp>
      <p:sp>
        <p:nvSpPr>
          <p:cNvPr id="3" name="Content Placeholder 2"/>
          <p:cNvSpPr>
            <a:spLocks noGrp="1"/>
          </p:cNvSpPr>
          <p:nvPr>
            <p:ph idx="1"/>
          </p:nvPr>
        </p:nvSpPr>
        <p:spPr/>
        <p:txBody>
          <a:bodyPr/>
          <a:lstStyle/>
          <a:p>
            <a:r>
              <a:rPr lang="en-US" dirty="0" smtClean="0"/>
              <a:t>The Nurse will typically deliver medications to a client in a paper or plastic cup.  </a:t>
            </a:r>
          </a:p>
          <a:p>
            <a:pPr lvl="1"/>
            <a:r>
              <a:rPr lang="en-US" dirty="0" smtClean="0"/>
              <a:t>The nurse administers only those medications that he or she has </a:t>
            </a:r>
            <a:r>
              <a:rPr lang="en-US" b="1" dirty="0" smtClean="0">
                <a:solidFill>
                  <a:srgbClr val="FF0000"/>
                </a:solidFill>
              </a:rPr>
              <a:t>PERSONALLY </a:t>
            </a:r>
            <a:r>
              <a:rPr lang="en-US" dirty="0" smtClean="0"/>
              <a:t>prepared.  </a:t>
            </a:r>
            <a:r>
              <a:rPr lang="en-US" b="1" dirty="0" smtClean="0">
                <a:solidFill>
                  <a:srgbClr val="FF0000"/>
                </a:solidFill>
              </a:rPr>
              <a:t>NEVER</a:t>
            </a:r>
            <a:r>
              <a:rPr lang="en-US" dirty="0" smtClean="0"/>
              <a:t> give a medication to a client that someone else has prepared.  </a:t>
            </a:r>
          </a:p>
          <a:p>
            <a:pPr lvl="1"/>
            <a:endParaRPr lang="en-US" dirty="0"/>
          </a:p>
          <a:p>
            <a:pPr lvl="1"/>
            <a:r>
              <a:rPr lang="en-US" sz="3200" dirty="0" smtClean="0"/>
              <a:t>Critical Thinking</a:t>
            </a:r>
          </a:p>
          <a:p>
            <a:pPr lvl="2"/>
            <a:r>
              <a:rPr lang="en-US" sz="3200" dirty="0" smtClean="0"/>
              <a:t>Why is it important to stay with a client when they are taking their medications ?</a:t>
            </a:r>
            <a:endParaRPr lang="en-US" sz="3200" dirty="0"/>
          </a:p>
        </p:txBody>
      </p:sp>
    </p:spTree>
    <p:extLst>
      <p:ext uri="{BB962C8B-B14F-4D97-AF65-F5344CB8AC3E}">
        <p14:creationId xmlns:p14="http://schemas.microsoft.com/office/powerpoint/2010/main" val="27674910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Gerontologic</a:t>
            </a:r>
            <a:r>
              <a:rPr lang="en-US" b="1" dirty="0" smtClean="0"/>
              <a:t> Considerations</a:t>
            </a:r>
            <a:endParaRPr lang="en-US" b="1" dirty="0"/>
          </a:p>
        </p:txBody>
      </p:sp>
      <p:sp>
        <p:nvSpPr>
          <p:cNvPr id="3" name="Content Placeholder 2"/>
          <p:cNvSpPr>
            <a:spLocks noGrp="1"/>
          </p:cNvSpPr>
          <p:nvPr>
            <p:ph idx="1"/>
          </p:nvPr>
        </p:nvSpPr>
        <p:spPr>
          <a:xfrm>
            <a:off x="838200" y="1397000"/>
            <a:ext cx="10515600" cy="4779963"/>
          </a:xfrm>
        </p:spPr>
        <p:txBody>
          <a:bodyPr>
            <a:noAutofit/>
          </a:bodyPr>
          <a:lstStyle/>
          <a:p>
            <a:r>
              <a:rPr lang="en-US" dirty="0" smtClean="0"/>
              <a:t>Older </a:t>
            </a:r>
            <a:r>
              <a:rPr lang="en-US" dirty="0" err="1" smtClean="0"/>
              <a:t>indviduals</a:t>
            </a:r>
            <a:r>
              <a:rPr lang="en-US" dirty="0" smtClean="0"/>
              <a:t> who have experienced a stroke (CVA) or have middle to late stage dementia may have dysphagia (difficulty swallowing).</a:t>
            </a:r>
          </a:p>
          <a:p>
            <a:r>
              <a:rPr lang="en-US" dirty="0" smtClean="0"/>
              <a:t>Speech Therapists are helpful in evaluating dysphagia and recommend safe and effective methods of administering oral medications.</a:t>
            </a:r>
          </a:p>
          <a:p>
            <a:r>
              <a:rPr lang="en-US" dirty="0" smtClean="0"/>
              <a:t>Some older adults have diminished salivary gland secretions and develop </a:t>
            </a:r>
            <a:r>
              <a:rPr lang="en-US" b="1" i="1" dirty="0" smtClean="0">
                <a:solidFill>
                  <a:srgbClr val="FF0000"/>
                </a:solidFill>
              </a:rPr>
              <a:t>XEROSTOMIA</a:t>
            </a:r>
            <a:r>
              <a:rPr lang="en-US" dirty="0" smtClean="0"/>
              <a:t> (dry mouth). Giving a sip of water before giving medications or mixing medications with soft food (applesauce) may be helpful.</a:t>
            </a:r>
          </a:p>
          <a:p>
            <a:r>
              <a:rPr lang="en-US" dirty="0" smtClean="0"/>
              <a:t>Also, be sure to give medications as directed. Some medications need to be given with food, some on an empty stomach due to absorption results.</a:t>
            </a:r>
          </a:p>
          <a:p>
            <a:r>
              <a:rPr lang="en-US" sz="1800" b="1" i="1" u="sng" dirty="0" smtClean="0">
                <a:solidFill>
                  <a:srgbClr val="FF0000"/>
                </a:solidFill>
              </a:rPr>
              <a:t>READ </a:t>
            </a:r>
            <a:r>
              <a:rPr lang="en-US" sz="1800" b="1" i="1" u="sng" dirty="0" err="1" smtClean="0">
                <a:solidFill>
                  <a:srgbClr val="FF0000"/>
                </a:solidFill>
              </a:rPr>
              <a:t>Gerontologic</a:t>
            </a:r>
            <a:r>
              <a:rPr lang="en-US" sz="1800" b="1" i="1" u="sng" dirty="0" smtClean="0">
                <a:solidFill>
                  <a:srgbClr val="FF0000"/>
                </a:solidFill>
              </a:rPr>
              <a:t> Considerations on page 767 </a:t>
            </a:r>
            <a:r>
              <a:rPr lang="en-US" sz="1800" b="1" i="1" u="sng" dirty="0" err="1" smtClean="0">
                <a:solidFill>
                  <a:srgbClr val="FF0000"/>
                </a:solidFill>
              </a:rPr>
              <a:t>Timby</a:t>
            </a:r>
            <a:r>
              <a:rPr lang="en-US" sz="1800" b="1" i="1" u="sng" dirty="0" smtClean="0">
                <a:solidFill>
                  <a:srgbClr val="FF0000"/>
                </a:solidFill>
              </a:rPr>
              <a:t> for further information.</a:t>
            </a:r>
            <a:endParaRPr lang="en-US" sz="1800" b="1" i="1" u="sng" dirty="0">
              <a:solidFill>
                <a:srgbClr val="FF0000"/>
              </a:solidFill>
            </a:endParaRPr>
          </a:p>
        </p:txBody>
      </p:sp>
    </p:spTree>
    <p:extLst>
      <p:ext uri="{BB962C8B-B14F-4D97-AF65-F5344CB8AC3E}">
        <p14:creationId xmlns:p14="http://schemas.microsoft.com/office/powerpoint/2010/main" val="129595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Documentation in the Medication Administration Record (MAR)</a:t>
            </a:r>
            <a:endParaRPr lang="en-US" b="1" dirty="0"/>
          </a:p>
        </p:txBody>
      </p:sp>
      <p:sp>
        <p:nvSpPr>
          <p:cNvPr id="3" name="Content Placeholder 2"/>
          <p:cNvSpPr>
            <a:spLocks noGrp="1"/>
          </p:cNvSpPr>
          <p:nvPr>
            <p:ph idx="1"/>
          </p:nvPr>
        </p:nvSpPr>
        <p:spPr/>
        <p:txBody>
          <a:bodyPr>
            <a:normAutofit/>
          </a:bodyPr>
          <a:lstStyle/>
          <a:p>
            <a:r>
              <a:rPr lang="en-US" sz="3600" dirty="0" smtClean="0"/>
              <a:t>Once the nurse has obtained an official order, he/she must transcribe it in the MAR.  The MAR is a facility used form to document medications.</a:t>
            </a:r>
          </a:p>
          <a:p>
            <a:r>
              <a:rPr lang="en-US" sz="3600" dirty="0" smtClean="0"/>
              <a:t>Use of the MAR allows for timely and safe administration of medications. </a:t>
            </a:r>
          </a:p>
          <a:p>
            <a:r>
              <a:rPr lang="en-US" sz="3600" dirty="0" smtClean="0"/>
              <a:t>Exercise: Transcribe the medications from the handout given in previous lesson.</a:t>
            </a:r>
            <a:endParaRPr lang="en-US" sz="3600" dirty="0"/>
          </a:p>
        </p:txBody>
      </p:sp>
    </p:spTree>
    <p:extLst>
      <p:ext uri="{BB962C8B-B14F-4D97-AF65-F5344CB8AC3E}">
        <p14:creationId xmlns:p14="http://schemas.microsoft.com/office/powerpoint/2010/main" val="149117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Methods of Supplying Medications</a:t>
            </a:r>
            <a:endParaRPr lang="en-US" b="1" dirty="0"/>
          </a:p>
        </p:txBody>
      </p:sp>
      <p:sp>
        <p:nvSpPr>
          <p:cNvPr id="3" name="Content Placeholder 2"/>
          <p:cNvSpPr>
            <a:spLocks noGrp="1"/>
          </p:cNvSpPr>
          <p:nvPr>
            <p:ph idx="1"/>
          </p:nvPr>
        </p:nvSpPr>
        <p:spPr/>
        <p:txBody>
          <a:bodyPr/>
          <a:lstStyle/>
          <a:p>
            <a:r>
              <a:rPr lang="en-US" dirty="0" smtClean="0"/>
              <a:t>After  transcribing the medication to the MAR, the nurse requests the drug from the pharmacy either via paper request, computer, or fax transmission. </a:t>
            </a:r>
          </a:p>
          <a:p>
            <a:r>
              <a:rPr lang="en-US" dirty="0" smtClean="0"/>
              <a:t>Drugs are dispensed or supplied in 3 major ways:</a:t>
            </a:r>
          </a:p>
          <a:p>
            <a:pPr lvl="1"/>
            <a:r>
              <a:rPr lang="en-US" u="sng" dirty="0" smtClean="0"/>
              <a:t>Individual supply- </a:t>
            </a:r>
            <a:r>
              <a:rPr lang="en-US" dirty="0" smtClean="0"/>
              <a:t>a container with enough of the prescribed drug to last a few days or weeks (common in LTC). </a:t>
            </a:r>
          </a:p>
          <a:p>
            <a:pPr lvl="1"/>
            <a:r>
              <a:rPr lang="en-US" u="sng" dirty="0" smtClean="0"/>
              <a:t>Unit Dose</a:t>
            </a:r>
            <a:r>
              <a:rPr lang="en-US" dirty="0" smtClean="0"/>
              <a:t> – A self contained packet that contains one tablet or capsule. Common in acute care. Single doses of drugs may be packaged in blister packages also (common in LTC).</a:t>
            </a:r>
          </a:p>
          <a:p>
            <a:pPr lvl="1"/>
            <a:r>
              <a:rPr lang="en-US" u="sng" dirty="0" smtClean="0"/>
              <a:t>Stock Supply </a:t>
            </a:r>
            <a:r>
              <a:rPr lang="en-US" dirty="0" smtClean="0"/>
              <a:t>– Large number of stored drugs which remains on the nursing unit so delay is not taken in an emergency.</a:t>
            </a:r>
            <a:endParaRPr lang="en-US" dirty="0"/>
          </a:p>
        </p:txBody>
      </p:sp>
    </p:spTree>
    <p:extLst>
      <p:ext uri="{BB962C8B-B14F-4D97-AF65-F5344CB8AC3E}">
        <p14:creationId xmlns:p14="http://schemas.microsoft.com/office/powerpoint/2010/main" val="2849999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Methods of Supplying Medications (continued)</a:t>
            </a:r>
            <a:endParaRPr lang="en-US" b="1" dirty="0"/>
          </a:p>
        </p:txBody>
      </p:sp>
      <p:sp>
        <p:nvSpPr>
          <p:cNvPr id="3" name="Content Placeholder 2"/>
          <p:cNvSpPr>
            <a:spLocks noGrp="1"/>
          </p:cNvSpPr>
          <p:nvPr>
            <p:ph idx="1"/>
          </p:nvPr>
        </p:nvSpPr>
        <p:spPr/>
        <p:txBody>
          <a:bodyPr>
            <a:noAutofit/>
          </a:bodyPr>
          <a:lstStyle/>
          <a:p>
            <a:r>
              <a:rPr lang="en-US" sz="3200" b="1" u="sng" dirty="0" smtClean="0"/>
              <a:t>Automated Medication Dispensing Systems </a:t>
            </a:r>
            <a:r>
              <a:rPr lang="en-US" sz="3200" dirty="0" smtClean="0"/>
              <a:t>– The nurse accesses the system by using a password then selects the appropriate choice from a computerized menu.  </a:t>
            </a:r>
          </a:p>
          <a:p>
            <a:pPr lvl="1"/>
            <a:r>
              <a:rPr lang="en-US" sz="2800" dirty="0" smtClean="0"/>
              <a:t>Note: This type of drug dispensing system keeps track of medications and records the password, user name, and title.  </a:t>
            </a:r>
          </a:p>
          <a:p>
            <a:pPr lvl="1"/>
            <a:r>
              <a:rPr lang="en-US" sz="2800" dirty="0" smtClean="0"/>
              <a:t>To avoid “</a:t>
            </a:r>
            <a:r>
              <a:rPr lang="en-US" sz="2800" b="1" u="sng" dirty="0" smtClean="0"/>
              <a:t>Drug Diversion</a:t>
            </a:r>
            <a:r>
              <a:rPr lang="en-US" sz="2800" dirty="0" smtClean="0"/>
              <a:t>” a term used by the DEA (Drug Enforcement Administration)  when referring to the theft or possession of drugs usually controlled substances, prescribed for someone else, </a:t>
            </a:r>
            <a:r>
              <a:rPr lang="en-US" sz="2800" b="1" dirty="0" smtClean="0">
                <a:solidFill>
                  <a:srgbClr val="FF0000"/>
                </a:solidFill>
              </a:rPr>
              <a:t>NEVER</a:t>
            </a:r>
            <a:r>
              <a:rPr lang="en-US" sz="2800" dirty="0" smtClean="0"/>
              <a:t> share your password with someone.</a:t>
            </a:r>
            <a:endParaRPr lang="en-US" sz="2800" dirty="0"/>
          </a:p>
        </p:txBody>
      </p:sp>
    </p:spTree>
    <p:extLst>
      <p:ext uri="{BB962C8B-B14F-4D97-AF65-F5344CB8AC3E}">
        <p14:creationId xmlns:p14="http://schemas.microsoft.com/office/powerpoint/2010/main" val="956779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Storing Medications</a:t>
            </a:r>
            <a:endParaRPr lang="en-US" b="1" dirty="0"/>
          </a:p>
        </p:txBody>
      </p:sp>
      <p:sp>
        <p:nvSpPr>
          <p:cNvPr id="3" name="Content Placeholder 2"/>
          <p:cNvSpPr>
            <a:spLocks noGrp="1"/>
          </p:cNvSpPr>
          <p:nvPr>
            <p:ph idx="1"/>
          </p:nvPr>
        </p:nvSpPr>
        <p:spPr>
          <a:xfrm>
            <a:off x="838200" y="1463039"/>
            <a:ext cx="10515600" cy="4713923"/>
          </a:xfrm>
        </p:spPr>
        <p:txBody>
          <a:bodyPr/>
          <a:lstStyle/>
          <a:p>
            <a:r>
              <a:rPr lang="en-US" dirty="0" smtClean="0"/>
              <a:t>Each facility has a specific place designated to “store” medications.  </a:t>
            </a:r>
          </a:p>
          <a:p>
            <a:pPr lvl="1"/>
            <a:r>
              <a:rPr lang="en-US" dirty="0" smtClean="0"/>
              <a:t>Examples; Stored Cart, Medication room</a:t>
            </a:r>
          </a:p>
          <a:p>
            <a:pPr lvl="1"/>
            <a:endParaRPr lang="en-US" dirty="0"/>
          </a:p>
          <a:p>
            <a:pPr lvl="1"/>
            <a:r>
              <a:rPr lang="en-US" dirty="0" smtClean="0"/>
              <a:t>Each client has a separate cubicle or space to hold their medications.</a:t>
            </a:r>
          </a:p>
          <a:p>
            <a:pPr lvl="1"/>
            <a:endParaRPr lang="en-US" dirty="0"/>
          </a:p>
          <a:p>
            <a:pPr lvl="1"/>
            <a:r>
              <a:rPr lang="en-US" dirty="0" smtClean="0"/>
              <a:t>Medication carts, rooms, cabinets etc. </a:t>
            </a:r>
            <a:r>
              <a:rPr lang="en-US" b="1" dirty="0" smtClean="0"/>
              <a:t>MUST</a:t>
            </a:r>
            <a:r>
              <a:rPr lang="en-US" dirty="0" smtClean="0"/>
              <a:t> remain </a:t>
            </a:r>
            <a:r>
              <a:rPr lang="en-US" dirty="0" smtClean="0">
                <a:solidFill>
                  <a:srgbClr val="FF0000"/>
                </a:solidFill>
              </a:rPr>
              <a:t>LOCKED</a:t>
            </a:r>
            <a:r>
              <a:rPr lang="en-US" dirty="0" smtClean="0"/>
              <a:t> until medications are dispensed.</a:t>
            </a:r>
            <a:endParaRPr lang="en-US" dirty="0"/>
          </a:p>
        </p:txBody>
      </p:sp>
      <p:pic>
        <p:nvPicPr>
          <p:cNvPr id="5" name="Picture 4"/>
          <p:cNvPicPr>
            <a:picLocks noChangeAspect="1"/>
          </p:cNvPicPr>
          <p:nvPr/>
        </p:nvPicPr>
        <p:blipFill>
          <a:blip r:embed="rId2"/>
          <a:stretch>
            <a:fillRect/>
          </a:stretch>
        </p:blipFill>
        <p:spPr>
          <a:xfrm>
            <a:off x="6096000" y="4000500"/>
            <a:ext cx="2857500" cy="2857500"/>
          </a:xfrm>
          <a:prstGeom prst="rect">
            <a:avLst/>
          </a:prstGeom>
        </p:spPr>
      </p:pic>
    </p:spTree>
    <p:extLst>
      <p:ext uri="{BB962C8B-B14F-4D97-AF65-F5344CB8AC3E}">
        <p14:creationId xmlns:p14="http://schemas.microsoft.com/office/powerpoint/2010/main" val="4037024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Accounting for Controlled Substances</a:t>
            </a:r>
            <a:endParaRPr lang="en-US" b="1" dirty="0"/>
          </a:p>
        </p:txBody>
      </p:sp>
      <p:sp>
        <p:nvSpPr>
          <p:cNvPr id="3" name="Content Placeholder 2"/>
          <p:cNvSpPr>
            <a:spLocks noGrp="1"/>
          </p:cNvSpPr>
          <p:nvPr>
            <p:ph idx="1"/>
          </p:nvPr>
        </p:nvSpPr>
        <p:spPr/>
        <p:txBody>
          <a:bodyPr/>
          <a:lstStyle/>
          <a:p>
            <a:r>
              <a:rPr lang="en-US" dirty="0" smtClean="0"/>
              <a:t>Controlled Substances- Drugs for which federal law regulates their possession and administration.  </a:t>
            </a:r>
            <a:endParaRPr lang="en-US" dirty="0"/>
          </a:p>
          <a:p>
            <a:pPr lvl="1"/>
            <a:r>
              <a:rPr lang="en-US" dirty="0" smtClean="0"/>
              <a:t>Facilities keep controlled substances in a double locked drawer, box, room, or automated dispensing unit.  </a:t>
            </a:r>
          </a:p>
          <a:p>
            <a:pPr lvl="2"/>
            <a:r>
              <a:rPr lang="en-US" sz="2400" b="1" dirty="0" smtClean="0"/>
              <a:t>Controlled substances are delivered by stock supply, so nurses are responsible for an accurate account of their use.  A record of each drug used is kept from the stock supply.  Any narcotic that is wasted must be witnessed and co-signed by another licensed practitioner. </a:t>
            </a:r>
          </a:p>
          <a:p>
            <a:pPr lvl="2"/>
            <a:r>
              <a:rPr lang="en-US" sz="2400" b="1" dirty="0" smtClean="0"/>
              <a:t>Nurses count controlled substances at the end of each shift.  The count of narcotics must be accurate at the end of a shift or the facility administration must be notified.</a:t>
            </a:r>
            <a:endParaRPr lang="en-US" sz="2400" b="1" dirty="0"/>
          </a:p>
        </p:txBody>
      </p:sp>
    </p:spTree>
    <p:extLst>
      <p:ext uri="{BB962C8B-B14F-4D97-AF65-F5344CB8AC3E}">
        <p14:creationId xmlns:p14="http://schemas.microsoft.com/office/powerpoint/2010/main" val="818922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Medication Administration</a:t>
            </a:r>
            <a:endParaRPr lang="en-US" b="1" dirty="0"/>
          </a:p>
        </p:txBody>
      </p:sp>
      <p:sp>
        <p:nvSpPr>
          <p:cNvPr id="3" name="Content Placeholder 2"/>
          <p:cNvSpPr>
            <a:spLocks noGrp="1"/>
          </p:cNvSpPr>
          <p:nvPr>
            <p:ph idx="1"/>
          </p:nvPr>
        </p:nvSpPr>
        <p:spPr>
          <a:xfrm>
            <a:off x="838200" y="1825624"/>
            <a:ext cx="10515600" cy="5032375"/>
          </a:xfrm>
        </p:spPr>
        <p:txBody>
          <a:bodyPr>
            <a:normAutofit/>
          </a:bodyPr>
          <a:lstStyle/>
          <a:p>
            <a:r>
              <a:rPr lang="en-US" dirty="0" smtClean="0"/>
              <a:t>SAFETY is the Main Concern when dispensing medications.</a:t>
            </a:r>
          </a:p>
          <a:p>
            <a:r>
              <a:rPr lang="en-US" dirty="0" smtClean="0"/>
              <a:t>Apply precautions prior to administration of medications ensures safe practice.  One of those precautions includes:</a:t>
            </a:r>
          </a:p>
          <a:p>
            <a:pPr lvl="1"/>
            <a:r>
              <a:rPr lang="en-US" sz="3600" b="1" dirty="0" smtClean="0">
                <a:solidFill>
                  <a:srgbClr val="FF0000"/>
                </a:solidFill>
              </a:rPr>
              <a:t>The FIVE “Rights”</a:t>
            </a:r>
          </a:p>
          <a:p>
            <a:pPr lvl="2"/>
            <a:r>
              <a:rPr lang="en-US" sz="3200" b="1" dirty="0" smtClean="0"/>
              <a:t>1. The Right Drug</a:t>
            </a:r>
          </a:p>
          <a:p>
            <a:pPr lvl="2"/>
            <a:r>
              <a:rPr lang="en-US" sz="3200" b="1" dirty="0" smtClean="0"/>
              <a:t>2. The Right Dose</a:t>
            </a:r>
          </a:p>
          <a:p>
            <a:pPr lvl="2"/>
            <a:r>
              <a:rPr lang="en-US" sz="3200" b="1" dirty="0" smtClean="0"/>
              <a:t>3. The Right Route</a:t>
            </a:r>
          </a:p>
          <a:p>
            <a:pPr lvl="2"/>
            <a:r>
              <a:rPr lang="en-US" sz="3200" b="1" dirty="0" smtClean="0"/>
              <a:t>4. The Right Time</a:t>
            </a:r>
          </a:p>
          <a:p>
            <a:pPr lvl="2"/>
            <a:r>
              <a:rPr lang="en-US" sz="3200" b="1" dirty="0" smtClean="0"/>
              <a:t>5. The Right Client</a:t>
            </a:r>
            <a:endParaRPr lang="en-US" sz="3200" b="1" dirty="0"/>
          </a:p>
        </p:txBody>
      </p:sp>
    </p:spTree>
    <p:extLst>
      <p:ext uri="{BB962C8B-B14F-4D97-AF65-F5344CB8AC3E}">
        <p14:creationId xmlns:p14="http://schemas.microsoft.com/office/powerpoint/2010/main" val="775913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Bar–Code Administration System</a:t>
            </a:r>
            <a:endParaRPr lang="en-US" b="1" dirty="0"/>
          </a:p>
        </p:txBody>
      </p:sp>
      <p:sp>
        <p:nvSpPr>
          <p:cNvPr id="3" name="Content Placeholder 2"/>
          <p:cNvSpPr>
            <a:spLocks noGrp="1"/>
          </p:cNvSpPr>
          <p:nvPr>
            <p:ph idx="1"/>
          </p:nvPr>
        </p:nvSpPr>
        <p:spPr>
          <a:xfrm>
            <a:off x="838200" y="1589649"/>
            <a:ext cx="10515600" cy="5268351"/>
          </a:xfrm>
        </p:spPr>
        <p:txBody>
          <a:bodyPr/>
          <a:lstStyle/>
          <a:p>
            <a:r>
              <a:rPr lang="en-US" dirty="0" smtClean="0"/>
              <a:t>A point-of-care software that verifies the name of the medication, the administration time, the dosage, the drug form, and the client for whom the drug is prescribed; That is the “Five Rights” to ensure accuracy by scanning a bar code on the client’s name band.  </a:t>
            </a:r>
          </a:p>
          <a:p>
            <a:r>
              <a:rPr lang="en-US" dirty="0" smtClean="0"/>
              <a:t>This software also documents the name of the nurse who administered the drug.</a:t>
            </a:r>
            <a:endParaRPr lang="en-US" dirty="0"/>
          </a:p>
        </p:txBody>
      </p:sp>
      <p:sp>
        <p:nvSpPr>
          <p:cNvPr id="4" name="AutoShape 2" descr="Image result for barcode medication administration">
            <a:hlinkClick r:id="rId2"/>
          </p:cNvPr>
          <p:cNvSpPr>
            <a:spLocks noChangeAspect="1" noChangeArrowheads="1"/>
          </p:cNvSpPr>
          <p:nvPr/>
        </p:nvSpPr>
        <p:spPr bwMode="auto">
          <a:xfrm>
            <a:off x="4402138" y="-461963"/>
            <a:ext cx="2857500" cy="2381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3"/>
          <a:stretch>
            <a:fillRect/>
          </a:stretch>
        </p:blipFill>
        <p:spPr>
          <a:xfrm>
            <a:off x="5332388" y="4223824"/>
            <a:ext cx="2343150" cy="1952625"/>
          </a:xfrm>
          <a:prstGeom prst="rect">
            <a:avLst/>
          </a:prstGeom>
        </p:spPr>
      </p:pic>
    </p:spTree>
    <p:extLst>
      <p:ext uri="{BB962C8B-B14F-4D97-AF65-F5344CB8AC3E}">
        <p14:creationId xmlns:p14="http://schemas.microsoft.com/office/powerpoint/2010/main" val="22328367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183</TotalTime>
  <Words>1152</Words>
  <Application>Microsoft Office PowerPoint</Application>
  <PresentationFormat>Widescreen</PresentationFormat>
  <Paragraphs>96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Medication Administration</vt:lpstr>
      <vt:lpstr>Administering Oral Meds</vt:lpstr>
      <vt:lpstr>Documentation in the Medication Administration Record (MAR)</vt:lpstr>
      <vt:lpstr>Methods of Supplying Medications</vt:lpstr>
      <vt:lpstr>Methods of Supplying Medications (continued)</vt:lpstr>
      <vt:lpstr>Storing Medications</vt:lpstr>
      <vt:lpstr>Accounting for Controlled Substances</vt:lpstr>
      <vt:lpstr>Medication Administration</vt:lpstr>
      <vt:lpstr>Bar–Code Administration System</vt:lpstr>
      <vt:lpstr>Calculating Dosages</vt:lpstr>
      <vt:lpstr>Example: </vt:lpstr>
      <vt:lpstr>Answer</vt:lpstr>
      <vt:lpstr>Calculate the following Dose</vt:lpstr>
      <vt:lpstr>Answer</vt:lpstr>
      <vt:lpstr>Critical Thinking</vt:lpstr>
      <vt:lpstr>Critical Thinking</vt:lpstr>
      <vt:lpstr>Critical Thinking</vt:lpstr>
      <vt:lpstr>Critical Thinking</vt:lpstr>
      <vt:lpstr>Guidelines to Preparing Medications</vt:lpstr>
      <vt:lpstr>Gerontologic Considerations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Medication Administration</dc:title>
  <dc:creator>User</dc:creator>
  <cp:lastModifiedBy>User</cp:lastModifiedBy>
  <cp:revision>23</cp:revision>
  <dcterms:created xsi:type="dcterms:W3CDTF">2017-08-28T23:40:50Z</dcterms:created>
  <dcterms:modified xsi:type="dcterms:W3CDTF">2017-08-29T13:58:46Z</dcterms:modified>
</cp:coreProperties>
</file>