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Fundamentals of Oral Medications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Karen Malt, MSN, 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228600"/>
            <a:ext cx="9550400" cy="6451600"/>
          </a:xfrm>
        </p:spPr>
      </p:pic>
    </p:spTree>
    <p:extLst>
      <p:ext uri="{BB962C8B-B14F-4D97-AF65-F5344CB8AC3E}">
        <p14:creationId xmlns:p14="http://schemas.microsoft.com/office/powerpoint/2010/main" val="1882382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Mrs. Jane Smith has terminal cancer.  The chemotherapy has caused a decrease in her White blood cells, so the physician ordered </a:t>
            </a:r>
            <a:r>
              <a:rPr lang="en-US" dirty="0" smtClean="0"/>
              <a:t>Neulasta</a:t>
            </a:r>
            <a:r>
              <a:rPr lang="en-US" dirty="0" smtClean="0"/>
              <a:t>.  The nurse assigned to her care administered </a:t>
            </a:r>
            <a:r>
              <a:rPr lang="en-US" dirty="0" smtClean="0"/>
              <a:t>Lunesta</a:t>
            </a:r>
            <a:r>
              <a:rPr lang="en-US" dirty="0"/>
              <a:t> </a:t>
            </a:r>
            <a:r>
              <a:rPr lang="en-US" dirty="0" smtClean="0"/>
              <a:t>a drug used to enhance sleep instead of </a:t>
            </a:r>
            <a:r>
              <a:rPr lang="en-US" dirty="0" smtClean="0"/>
              <a:t>Neulasta</a:t>
            </a:r>
            <a:r>
              <a:rPr lang="en-US" dirty="0" smtClean="0"/>
              <a:t>.  A facility incident report was filled out and all of the appropriate parties notified of the error.  </a:t>
            </a:r>
          </a:p>
          <a:p>
            <a:r>
              <a:rPr lang="en-US" dirty="0" smtClean="0"/>
              <a:t>What simple measures could have been taken to avoid this error?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15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384300"/>
            <a:ext cx="7796540" cy="4665644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Dose</a:t>
            </a:r>
            <a:r>
              <a:rPr lang="en-US" dirty="0" smtClean="0"/>
              <a:t>- The amount of drug to be given.  The dose is administered using the metric system. Some drugs are also prescribed in units, </a:t>
            </a:r>
            <a:r>
              <a:rPr lang="en-US" dirty="0" smtClean="0"/>
              <a:t>milliunits</a:t>
            </a:r>
            <a:r>
              <a:rPr lang="en-US" dirty="0" smtClean="0"/>
              <a:t>, international units, and </a:t>
            </a:r>
            <a:r>
              <a:rPr lang="en-US" dirty="0" smtClean="0"/>
              <a:t>milliequivalents</a:t>
            </a:r>
            <a:r>
              <a:rPr lang="en-US" dirty="0" smtClean="0"/>
              <a:t> (</a:t>
            </a:r>
            <a:r>
              <a:rPr lang="en-US" dirty="0" smtClean="0"/>
              <a:t>mEq</a:t>
            </a:r>
            <a:r>
              <a:rPr lang="en-US" dirty="0" smtClean="0"/>
              <a:t>). This is a unique measurement used primarily for chemical compounds such as Potassium Chloride.</a:t>
            </a:r>
          </a:p>
          <a:p>
            <a:pPr lvl="1"/>
            <a:r>
              <a:rPr lang="en-US" dirty="0" smtClean="0"/>
              <a:t>See Handout from Joint Commission; “Do Not Use Abbreviations”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7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of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How the Drug is Given or Administered</a:t>
            </a:r>
          </a:p>
          <a:p>
            <a:pPr lvl="1"/>
            <a:r>
              <a:rPr lang="en-US" sz="2400" b="1" dirty="0" smtClean="0"/>
              <a:t>Oral</a:t>
            </a:r>
          </a:p>
          <a:p>
            <a:pPr lvl="1"/>
            <a:r>
              <a:rPr lang="en-US" sz="2400" b="1" dirty="0" smtClean="0"/>
              <a:t>Topical</a:t>
            </a:r>
          </a:p>
          <a:p>
            <a:pPr lvl="1"/>
            <a:r>
              <a:rPr lang="en-US" sz="2400" b="1" dirty="0" smtClean="0"/>
              <a:t>Inhalant</a:t>
            </a:r>
          </a:p>
          <a:p>
            <a:pPr lvl="1"/>
            <a:r>
              <a:rPr lang="en-US" sz="2400" b="1" dirty="0" smtClean="0"/>
              <a:t>Parenteral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44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292101"/>
            <a:ext cx="7958331" cy="571500"/>
          </a:xfrm>
        </p:spPr>
        <p:txBody>
          <a:bodyPr/>
          <a:lstStyle/>
          <a:p>
            <a:r>
              <a:rPr lang="en-US" dirty="0" smtClean="0"/>
              <a:t>Route of Administration (</a:t>
            </a:r>
            <a:r>
              <a:rPr lang="en-US" sz="2800" dirty="0" smtClean="0"/>
              <a:t>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685800"/>
            <a:ext cx="7796540" cy="60071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Oral Route- </a:t>
            </a:r>
            <a:r>
              <a:rPr lang="en-US" sz="1600" dirty="0" smtClean="0"/>
              <a:t>the administration of drugs by swallowing or instillation through the GI tract. </a:t>
            </a:r>
          </a:p>
          <a:p>
            <a:pPr lvl="1"/>
            <a:r>
              <a:rPr lang="en-US" dirty="0" smtClean="0"/>
              <a:t>The most common route of administration, due to its safety, more economical, and more comfortable.</a:t>
            </a:r>
          </a:p>
          <a:p>
            <a:pPr lvl="2"/>
            <a:r>
              <a:rPr lang="en-US" dirty="0" smtClean="0"/>
              <a:t>Drugs administered via oral route come in solid and liquid forms.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Solid Medications</a:t>
            </a:r>
            <a:r>
              <a:rPr lang="en-US" dirty="0" smtClean="0"/>
              <a:t>; Tablets and Capsules</a:t>
            </a:r>
          </a:p>
          <a:p>
            <a:pPr lvl="4"/>
            <a:r>
              <a:rPr lang="en-US" sz="1400" dirty="0" smtClean="0">
                <a:solidFill>
                  <a:srgbClr val="00B0F0"/>
                </a:solidFill>
              </a:rPr>
              <a:t>Scored Tablet </a:t>
            </a:r>
            <a:r>
              <a:rPr lang="en-US" sz="1400" dirty="0" smtClean="0"/>
              <a:t>– A groove for splitting in the center of the tablet</a:t>
            </a:r>
          </a:p>
          <a:p>
            <a:pPr lvl="4"/>
            <a:r>
              <a:rPr lang="en-US" sz="1400" dirty="0" smtClean="0">
                <a:solidFill>
                  <a:srgbClr val="00B0F0"/>
                </a:solidFill>
              </a:rPr>
              <a:t>Enteric Coated Tablet; </a:t>
            </a:r>
            <a:r>
              <a:rPr lang="en-US" sz="1400" dirty="0" smtClean="0"/>
              <a:t>A solid drug covered with a coating that dissolves beyond the stomach. Enteric coated tablets are </a:t>
            </a:r>
            <a:r>
              <a:rPr lang="en-US" sz="1400" dirty="0" smtClean="0">
                <a:solidFill>
                  <a:srgbClr val="FF0000"/>
                </a:solidFill>
              </a:rPr>
              <a:t>NEVER</a:t>
            </a:r>
            <a:r>
              <a:rPr lang="en-US" sz="1400" dirty="0" smtClean="0"/>
              <a:t> cut, crushed, chewed. </a:t>
            </a:r>
          </a:p>
          <a:p>
            <a:pPr lvl="4"/>
            <a:r>
              <a:rPr lang="en-US" sz="1400" dirty="0" smtClean="0">
                <a:solidFill>
                  <a:srgbClr val="00B0F0"/>
                </a:solidFill>
              </a:rPr>
              <a:t>Sustained Release (SR) , or Extended Release (ER) (XR) (XL), or Continuous Release (CR) </a:t>
            </a:r>
            <a:r>
              <a:rPr lang="en-US" sz="1400" dirty="0" smtClean="0"/>
              <a:t>– These drugs are designed to be released slowly and over time. NEVER CRUSH this drug!!! 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Liquids</a:t>
            </a:r>
            <a:r>
              <a:rPr lang="en-US" dirty="0" smtClean="0"/>
              <a:t> – a form of an oral drug that includes syrups, elixirs, and suspensions. Nurses measure and administer liquid medications in calibrated cups, droppers, syringes, or with a dosing spoon.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6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Effects of Reduced Organ Function on Drugs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Changes in organ systems directly affects drug absorption, drug distribution, drug metabolism, and drug excretion.</a:t>
            </a:r>
          </a:p>
          <a:p>
            <a:pPr lvl="1"/>
            <a:r>
              <a:rPr lang="en-US" dirty="0" smtClean="0"/>
              <a:t>See Table 32:3 Page 762 in Fundamentals Text (</a:t>
            </a:r>
            <a:r>
              <a:rPr lang="en-US" dirty="0" smtClean="0"/>
              <a:t>Timby</a:t>
            </a:r>
            <a:r>
              <a:rPr lang="en-US" dirty="0" smtClean="0"/>
              <a:t>, 2017).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39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612900"/>
            <a:ext cx="7796540" cy="443704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Frequency</a:t>
            </a:r>
            <a:r>
              <a:rPr lang="en-US" dirty="0" smtClean="0"/>
              <a:t>- Refers to how often and how regularly the medication is to be given. </a:t>
            </a:r>
          </a:p>
          <a:p>
            <a:pPr lvl="1"/>
            <a:r>
              <a:rPr lang="en-US" dirty="0" smtClean="0"/>
              <a:t>STAT – Immediately	      q4h – every 4 hours	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.i.d</a:t>
            </a:r>
            <a:r>
              <a:rPr lang="en-US" dirty="0" smtClean="0"/>
              <a:t>. – twice a day		       </a:t>
            </a:r>
            <a:r>
              <a:rPr lang="en-US" dirty="0" smtClean="0"/>
              <a:t>p.r.n</a:t>
            </a:r>
            <a:r>
              <a:rPr lang="en-US" dirty="0" smtClean="0"/>
              <a:t>. – as needed</a:t>
            </a:r>
          </a:p>
          <a:p>
            <a:pPr lvl="1"/>
            <a:r>
              <a:rPr lang="en-US" dirty="0" smtClean="0"/>
              <a:t>t.i.d</a:t>
            </a:r>
            <a:r>
              <a:rPr lang="en-US" dirty="0" smtClean="0"/>
              <a:t>. – three times a day</a:t>
            </a:r>
          </a:p>
          <a:p>
            <a:pPr lvl="1"/>
            <a:r>
              <a:rPr lang="en-US" dirty="0" smtClean="0"/>
              <a:t>q.i.d</a:t>
            </a:r>
            <a:r>
              <a:rPr lang="en-US" dirty="0" smtClean="0"/>
              <a:t>. – four times a day</a:t>
            </a:r>
          </a:p>
          <a:p>
            <a:pPr lvl="1"/>
            <a:r>
              <a:rPr lang="en-US" dirty="0" smtClean="0"/>
              <a:t>q.h</a:t>
            </a:r>
            <a:r>
              <a:rPr lang="en-US" dirty="0" smtClean="0"/>
              <a:t>. – hourly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NOTE</a:t>
            </a:r>
            <a:r>
              <a:rPr lang="en-US" dirty="0" smtClean="0"/>
              <a:t>; The facility will predetermine a timetable for drug administration, or hours of administration.  For example; if a drug is ordered </a:t>
            </a:r>
            <a:r>
              <a:rPr lang="en-US" dirty="0" smtClean="0"/>
              <a:t>q.i.d</a:t>
            </a:r>
            <a:r>
              <a:rPr lang="en-US" dirty="0" smtClean="0"/>
              <a:t>, it may be given at 6am, 12N, 6 pm, and 12 MN.</a:t>
            </a:r>
          </a:p>
        </p:txBody>
      </p:sp>
    </p:spTree>
    <p:extLst>
      <p:ext uri="{BB962C8B-B14F-4D97-AF65-F5344CB8AC3E}">
        <p14:creationId xmlns:p14="http://schemas.microsoft.com/office/powerpoint/2010/main" val="1682321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and Telephone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Verbal Orders- </a:t>
            </a:r>
            <a:r>
              <a:rPr lang="en-US" dirty="0" smtClean="0"/>
              <a:t>Given during face-to-face conversation.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Telephone Orders- </a:t>
            </a:r>
            <a:r>
              <a:rPr lang="en-US" dirty="0" smtClean="0"/>
              <a:t>obtained from a physician during a telephone conversation.</a:t>
            </a:r>
          </a:p>
          <a:p>
            <a:pPr lvl="1"/>
            <a:r>
              <a:rPr lang="en-US" dirty="0" smtClean="0"/>
              <a:t>NOTE; Both types of these orders are more likely to result in misinterpretation. </a:t>
            </a:r>
          </a:p>
          <a:p>
            <a:pPr lvl="1"/>
            <a:r>
              <a:rPr lang="en-US" dirty="0" smtClean="0"/>
              <a:t>Review circumstances when a verbal/telephone order is justified. Page 762 </a:t>
            </a:r>
            <a:r>
              <a:rPr lang="en-US" dirty="0" smtClean="0"/>
              <a:t>Timby</a:t>
            </a:r>
            <a:r>
              <a:rPr lang="en-US" dirty="0" smtClean="0"/>
              <a:t> 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69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Telephone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524000"/>
            <a:ext cx="7796540" cy="4525944"/>
          </a:xfrm>
        </p:spPr>
        <p:txBody>
          <a:bodyPr>
            <a:noAutofit/>
          </a:bodyPr>
          <a:lstStyle/>
          <a:p>
            <a:r>
              <a:rPr lang="en-US" sz="1600" dirty="0" smtClean="0"/>
              <a:t>Always Identify yourself, agency, and unit you are working.</a:t>
            </a:r>
          </a:p>
          <a:p>
            <a:r>
              <a:rPr lang="en-US" sz="1600" dirty="0" smtClean="0"/>
              <a:t>Identify the client, situation, history, pertinent assessment, recommendation concerning care (SBAR).  SBAR is the Joint Commission’s recommended practice for spoken communication among health care providers.</a:t>
            </a:r>
          </a:p>
          <a:p>
            <a:r>
              <a:rPr lang="en-US" sz="1600" dirty="0" smtClean="0"/>
              <a:t>Verify the Identify of the prescriber with a callback telephone number.  </a:t>
            </a:r>
          </a:p>
          <a:p>
            <a:r>
              <a:rPr lang="en-US" sz="1600" dirty="0" smtClean="0"/>
              <a:t>Have another nurse listen on another line as a witness to the communication.</a:t>
            </a:r>
          </a:p>
          <a:p>
            <a:r>
              <a:rPr lang="en-US" sz="1600" dirty="0" smtClean="0"/>
              <a:t>Record the date and time for the drug order exactly how it is received on the MAR (Medication Administration Record).  </a:t>
            </a:r>
          </a:p>
          <a:p>
            <a:r>
              <a:rPr lang="en-US" sz="1600" b="1" dirty="0" smtClean="0">
                <a:solidFill>
                  <a:srgbClr val="FFFF00"/>
                </a:solidFill>
              </a:rPr>
              <a:t>See Nursing Guidelines for Complete Details Table 32-1 page 762 </a:t>
            </a:r>
            <a:r>
              <a:rPr lang="en-US" sz="1600" b="1" dirty="0" smtClean="0">
                <a:solidFill>
                  <a:srgbClr val="FFFF00"/>
                </a:solidFill>
              </a:rPr>
              <a:t>Timby</a:t>
            </a:r>
            <a:r>
              <a:rPr lang="en-US" sz="1600" b="1" dirty="0" smtClean="0">
                <a:solidFill>
                  <a:srgbClr val="FFFF00"/>
                </a:solidFill>
              </a:rPr>
              <a:t> (2017).</a:t>
            </a:r>
            <a:endParaRPr lang="en-US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72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Telephone Order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384300"/>
            <a:ext cx="7796540" cy="4665644"/>
          </a:xfrm>
        </p:spPr>
        <p:txBody>
          <a:bodyPr>
            <a:normAutofit/>
          </a:bodyPr>
          <a:lstStyle/>
          <a:p>
            <a:r>
              <a:rPr lang="en-US" dirty="0" smtClean="0"/>
              <a:t>1. Make sure to include the essential components.</a:t>
            </a:r>
          </a:p>
          <a:p>
            <a:r>
              <a:rPr lang="en-US" dirty="0" smtClean="0"/>
              <a:t>2. Clarify or spell drug names especially those that sound similar</a:t>
            </a:r>
          </a:p>
          <a:p>
            <a:r>
              <a:rPr lang="en-US" dirty="0" smtClean="0"/>
              <a:t>3. Spell or repeat numbers to avoid </a:t>
            </a:r>
            <a:r>
              <a:rPr lang="en-US" dirty="0" smtClean="0"/>
              <a:t>miniterpretation</a:t>
            </a:r>
            <a:r>
              <a:rPr lang="en-US" dirty="0" smtClean="0"/>
              <a:t> such as 15 (one, five).</a:t>
            </a:r>
          </a:p>
          <a:p>
            <a:r>
              <a:rPr lang="en-US" dirty="0" smtClean="0"/>
              <a:t>4. Read back the written information</a:t>
            </a:r>
          </a:p>
          <a:p>
            <a:r>
              <a:rPr lang="en-US" dirty="0" smtClean="0"/>
              <a:t>5. Use the abbreviation T.O. at the end of the order</a:t>
            </a:r>
          </a:p>
          <a:p>
            <a:r>
              <a:rPr lang="en-US" dirty="0" smtClean="0"/>
              <a:t>6. Write the prescriber’s name and cosign with your name</a:t>
            </a:r>
          </a:p>
          <a:p>
            <a:r>
              <a:rPr lang="en-US" dirty="0" smtClean="0"/>
              <a:t>7. Remind the prescriber that the order must be signed ASAP according to the agencies policies.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0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177801"/>
            <a:ext cx="7958331" cy="6477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320800"/>
            <a:ext cx="7796540" cy="5321300"/>
          </a:xfrm>
        </p:spPr>
        <p:txBody>
          <a:bodyPr>
            <a:normAutofit/>
          </a:bodyPr>
          <a:lstStyle/>
          <a:p>
            <a:r>
              <a:rPr lang="en-US" dirty="0" smtClean="0"/>
              <a:t>Define Medication</a:t>
            </a:r>
          </a:p>
          <a:p>
            <a:r>
              <a:rPr lang="en-US" dirty="0" smtClean="0"/>
              <a:t>Name the Seven Components of a Drug Order</a:t>
            </a:r>
          </a:p>
          <a:p>
            <a:r>
              <a:rPr lang="en-US" dirty="0" smtClean="0"/>
              <a:t>Explain the Difference between Trade and Generic drug Names</a:t>
            </a:r>
          </a:p>
          <a:p>
            <a:r>
              <a:rPr lang="en-US" dirty="0" smtClean="0"/>
              <a:t>Name Four Common Routes for Drug Administration</a:t>
            </a:r>
          </a:p>
          <a:p>
            <a:r>
              <a:rPr lang="en-US" dirty="0" smtClean="0"/>
              <a:t>Describe the Oral Route and Two General Forms of Medication administered this way</a:t>
            </a:r>
          </a:p>
          <a:p>
            <a:r>
              <a:rPr lang="en-US" dirty="0" smtClean="0"/>
              <a:t>Explain the Purpose of a Medication Record</a:t>
            </a:r>
          </a:p>
          <a:p>
            <a:r>
              <a:rPr lang="en-US" dirty="0" smtClean="0"/>
              <a:t>Name three Ways that drugs are supplied</a:t>
            </a:r>
          </a:p>
          <a:p>
            <a:r>
              <a:rPr lang="en-US" dirty="0" smtClean="0"/>
              <a:t>Discuss two nursing responsibilities that apply to the administration of opioids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8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</a:t>
            </a:r>
            <a:r>
              <a:rPr lang="en-US" sz="2000" dirty="0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Name the “Five Rights” of medication administration</a:t>
            </a:r>
          </a:p>
          <a:p>
            <a:r>
              <a:rPr lang="en-US" dirty="0"/>
              <a:t>Give the formula for calculating a drug dose</a:t>
            </a:r>
          </a:p>
          <a:p>
            <a:r>
              <a:rPr lang="en-US" dirty="0"/>
              <a:t>Discuss at least one guideline that applies to the safe administration of medications</a:t>
            </a:r>
          </a:p>
          <a:p>
            <a:r>
              <a:rPr lang="en-US" dirty="0"/>
              <a:t>Discuss one point to stress when teaching clients about taking medications</a:t>
            </a:r>
          </a:p>
          <a:p>
            <a:r>
              <a:rPr lang="en-US" dirty="0"/>
              <a:t>Explain the circumstances involved in giving oral medications by enteral tube and one commonly associated problem.</a:t>
            </a:r>
          </a:p>
          <a:p>
            <a:r>
              <a:rPr lang="en-US" dirty="0"/>
              <a:t>Describe three appropriate actions in the event of a mediation error.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0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Medication</a:t>
            </a:r>
            <a:r>
              <a:rPr lang="en-US" dirty="0" smtClean="0"/>
              <a:t>- Defined; Chemical substances that change body functions. </a:t>
            </a:r>
          </a:p>
          <a:p>
            <a:pPr lvl="1"/>
            <a:r>
              <a:rPr lang="en-US" dirty="0" smtClean="0"/>
              <a:t>The term medications and drugs can and is used synonymously.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0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“Medication Order” lists the drug name and directions for its administration. </a:t>
            </a:r>
          </a:p>
          <a:p>
            <a:pPr lvl="1"/>
            <a:r>
              <a:rPr lang="en-US" dirty="0" smtClean="0"/>
              <a:t>Either Physician/Dentists provide Medication Orders either written or signed electronically via a secure computer system.</a:t>
            </a:r>
          </a:p>
          <a:p>
            <a:pPr lvl="2"/>
            <a:r>
              <a:rPr lang="en-US" dirty="0" smtClean="0"/>
              <a:t>Depending by State Regulations, Advanced Practice Nurses and Physician’s Assistants can write medication orders.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4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Medication Order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346200"/>
            <a:ext cx="7796540" cy="52705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Medication Orders MUST have Seven Components</a:t>
            </a:r>
          </a:p>
          <a:p>
            <a:pPr lvl="1"/>
            <a:r>
              <a:rPr lang="en-US" dirty="0" smtClean="0"/>
              <a:t>1. The client’s name</a:t>
            </a:r>
          </a:p>
          <a:p>
            <a:pPr lvl="1"/>
            <a:r>
              <a:rPr lang="en-US" dirty="0" smtClean="0"/>
              <a:t>2. The Date and Time the Order is written</a:t>
            </a:r>
          </a:p>
          <a:p>
            <a:pPr lvl="1"/>
            <a:r>
              <a:rPr lang="en-US" dirty="0" smtClean="0"/>
              <a:t>3. The Drug Name</a:t>
            </a:r>
          </a:p>
          <a:p>
            <a:pPr lvl="1"/>
            <a:r>
              <a:rPr lang="en-US" dirty="0" smtClean="0"/>
              <a:t>4. The Dose to be Administered</a:t>
            </a:r>
          </a:p>
          <a:p>
            <a:pPr lvl="1"/>
            <a:r>
              <a:rPr lang="en-US" dirty="0" smtClean="0"/>
              <a:t>5. The Route of Administration</a:t>
            </a:r>
          </a:p>
          <a:p>
            <a:pPr lvl="1"/>
            <a:r>
              <a:rPr lang="en-US" dirty="0" smtClean="0"/>
              <a:t>6. The Frequency of Administration</a:t>
            </a:r>
          </a:p>
          <a:p>
            <a:pPr lvl="1"/>
            <a:r>
              <a:rPr lang="en-US" dirty="0" smtClean="0"/>
              <a:t>7. The Signature of the Person ordering the drug</a:t>
            </a:r>
          </a:p>
          <a:p>
            <a:pPr marL="457200" lvl="1" indent="0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NOTE: IF ANY OF THESE COMPONENTS ARE ABSENT FROM THE ORDER, THE NURSE MUST WITHHOLD ADMINSITERING THE DRUG UNTIL HE OR SHE HAS OBTAINED THE INFORMATION NECESSARY TO CARRY OUT THE ORDER.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48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635000"/>
            <a:ext cx="7958331" cy="101599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What’s Missing From this Mediation Order?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-228600"/>
            <a:ext cx="7796540" cy="6278544"/>
          </a:xfrm>
        </p:spPr>
        <p:txBody>
          <a:bodyPr/>
          <a:lstStyle/>
          <a:p>
            <a:pPr marL="0" indent="0" algn="ctr">
              <a:buNone/>
            </a:pPr>
            <a:endParaRPr lang="en-US" u="sng" dirty="0" smtClean="0"/>
          </a:p>
          <a:p>
            <a:pPr marL="0" indent="0" algn="ctr">
              <a:buNone/>
            </a:pPr>
            <a:endParaRPr lang="en-US" u="sng" dirty="0" smtClean="0"/>
          </a:p>
          <a:p>
            <a:pPr marL="0" indent="0" algn="ctr">
              <a:buNone/>
            </a:pPr>
            <a:endParaRPr lang="en-US" u="sng" dirty="0"/>
          </a:p>
          <a:p>
            <a:pPr marL="0" indent="0" algn="ctr">
              <a:buNone/>
            </a:pPr>
            <a:r>
              <a:rPr lang="en-US" u="sng" dirty="0" smtClean="0"/>
              <a:t>St. Luke’s Manor</a:t>
            </a:r>
          </a:p>
          <a:p>
            <a:pPr marL="0" indent="0" algn="ctr">
              <a:buNone/>
            </a:pPr>
            <a:endParaRPr lang="en-US" u="sng" dirty="0" smtClean="0"/>
          </a:p>
          <a:p>
            <a:r>
              <a:rPr lang="en-US" dirty="0" smtClean="0"/>
              <a:t>Mr. Donald Duck				8/25/16    3:03 PM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Digoxin 0.125mg daily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latin typeface="Rage Italic" panose="03070502040507070304" pitchFamily="66" charset="0"/>
              </a:rPr>
              <a:t>Mary Jones, MD</a:t>
            </a:r>
          </a:p>
        </p:txBody>
      </p:sp>
    </p:spTree>
    <p:extLst>
      <p:ext uri="{BB962C8B-B14F-4D97-AF65-F5344CB8AC3E}">
        <p14:creationId xmlns:p14="http://schemas.microsoft.com/office/powerpoint/2010/main" val="59248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Trade Name (Brand Name or Proprietary Name) </a:t>
            </a:r>
            <a:r>
              <a:rPr lang="en-US" dirty="0"/>
              <a:t>-</a:t>
            </a:r>
            <a:r>
              <a:rPr lang="en-US" dirty="0" smtClean="0"/>
              <a:t>The name by which a Pharmaceutical Company identifies its drug.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Generic Name (Chemical Name) </a:t>
            </a:r>
            <a:r>
              <a:rPr lang="en-US" dirty="0" smtClean="0"/>
              <a:t>-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Example: Demerol </a:t>
            </a:r>
            <a:r>
              <a:rPr lang="en-US" dirty="0" smtClean="0"/>
              <a:t>(Trade Name) Meperidine Hydrochloride (</a:t>
            </a:r>
            <a:r>
              <a:rPr lang="en-US" dirty="0"/>
              <a:t>C</a:t>
            </a:r>
            <a:r>
              <a:rPr lang="en-US" dirty="0" smtClean="0"/>
              <a:t>hemical </a:t>
            </a:r>
            <a:r>
              <a:rPr lang="en-US" dirty="0"/>
              <a:t>N</a:t>
            </a:r>
            <a:r>
              <a:rPr lang="en-US" dirty="0" smtClean="0"/>
              <a:t>ame).</a:t>
            </a:r>
          </a:p>
          <a:p>
            <a:pPr lvl="1"/>
            <a:r>
              <a:rPr lang="en-US" dirty="0" smtClean="0"/>
              <a:t>NOTE: THE NCLEX EXAM IS USING GENERIC NAMES AND OMITTING TRADE NAMES IN THE CURRENT TEST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86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Look Alike and Sound Alike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Since 2014, the Joint Commission’s Medication Management Standards, requires hospitals to develop a list of look-alike sound alike medications it stores and dispenses, or administers to prevent mediation errors.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2731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189</TotalTime>
  <Words>1079</Words>
  <Application>Microsoft Office PowerPoint</Application>
  <PresentationFormat>Widescreen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MS Shell Dlg 2</vt:lpstr>
      <vt:lpstr>Rage Italic</vt:lpstr>
      <vt:lpstr>Wingdings</vt:lpstr>
      <vt:lpstr>Wingdings 3</vt:lpstr>
      <vt:lpstr>Madison</vt:lpstr>
      <vt:lpstr>Fundamentals of Oral Medications</vt:lpstr>
      <vt:lpstr>Objectives</vt:lpstr>
      <vt:lpstr>Objectives (continued)</vt:lpstr>
      <vt:lpstr>Introduction</vt:lpstr>
      <vt:lpstr>Medication Orders</vt:lpstr>
      <vt:lpstr>Components of a Medication Order </vt:lpstr>
      <vt:lpstr>What’s Missing From this Mediation Order?</vt:lpstr>
      <vt:lpstr>Drug Name</vt:lpstr>
      <vt:lpstr>Look Alike and Sound Alike Drugs</vt:lpstr>
      <vt:lpstr>PowerPoint Presentation</vt:lpstr>
      <vt:lpstr>Critical Thinking</vt:lpstr>
      <vt:lpstr>Drug Dose</vt:lpstr>
      <vt:lpstr>Route of Administration</vt:lpstr>
      <vt:lpstr>Route of Administration (continued)</vt:lpstr>
      <vt:lpstr>Effects of Reduced Organ Function on Drugs</vt:lpstr>
      <vt:lpstr>Frequency of Administration</vt:lpstr>
      <vt:lpstr>Verbal and Telephone Orders</vt:lpstr>
      <vt:lpstr>Obtaining Telephone Orders</vt:lpstr>
      <vt:lpstr>Obtaining Telephone Order (continued)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Oral Medications</dc:title>
  <dc:creator>User</dc:creator>
  <cp:lastModifiedBy>User</cp:lastModifiedBy>
  <cp:revision>22</cp:revision>
  <dcterms:created xsi:type="dcterms:W3CDTF">2017-08-27T16:33:24Z</dcterms:created>
  <dcterms:modified xsi:type="dcterms:W3CDTF">2017-08-27T19:42:30Z</dcterms:modified>
</cp:coreProperties>
</file>