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ng.com/videos/search?q=youtube+video+chest+percussion&amp;view=detail&amp;mid=52540029EA5BBE98DB4C52540029EA5BBE98DB4C&amp;FORM=VIRE" TargetMode="External"/><Relationship Id="rId2" Type="http://schemas.openxmlformats.org/officeDocument/2006/relationships/hyperlink" Target="https://www.bing.com/videos/search?q=youtube+video+postural+drainage&amp;view=detail&amp;mid=29FD7E2BAF170E75DB3F29FD7E2BAF170E75DB3F&amp;FORM=VIR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bing.com/videos/search?q=youtube+inserting+an+oral+airway&amp;view=detail&amp;mid=D902E15DCF7C67A726D8D902E15DCF7C67A726D8&amp;FORM=VIR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gtKc9pe9HCw"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Airway Management</a:t>
            </a:r>
            <a:endParaRPr lang="en-US" dirty="0"/>
          </a:p>
        </p:txBody>
      </p:sp>
      <p:sp>
        <p:nvSpPr>
          <p:cNvPr id="3" name="Subtitle 2"/>
          <p:cNvSpPr>
            <a:spLocks noGrp="1"/>
          </p:cNvSpPr>
          <p:nvPr>
            <p:ph type="subTitle" idx="1"/>
          </p:nvPr>
        </p:nvSpPr>
        <p:spPr/>
        <p:txBody>
          <a:bodyPr/>
          <a:lstStyle/>
          <a:p>
            <a:r>
              <a:rPr lang="en-US" dirty="0" smtClean="0"/>
              <a:t>Karen Malt, MSN, RN</a:t>
            </a:r>
            <a:endParaRPr lang="en-US" dirty="0"/>
          </a:p>
        </p:txBody>
      </p:sp>
    </p:spTree>
    <p:extLst>
      <p:ext uri="{BB962C8B-B14F-4D97-AF65-F5344CB8AC3E}">
        <p14:creationId xmlns:p14="http://schemas.microsoft.com/office/powerpoint/2010/main" val="525678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Mobilizing Secretions</a:t>
            </a:r>
            <a:endParaRPr lang="en-US" dirty="0"/>
          </a:p>
        </p:txBody>
      </p:sp>
      <p:sp>
        <p:nvSpPr>
          <p:cNvPr id="3" name="Content Placeholder 2"/>
          <p:cNvSpPr>
            <a:spLocks noGrp="1"/>
          </p:cNvSpPr>
          <p:nvPr>
            <p:ph idx="1"/>
          </p:nvPr>
        </p:nvSpPr>
        <p:spPr>
          <a:xfrm>
            <a:off x="2589212" y="1193800"/>
            <a:ext cx="8915400" cy="5765800"/>
          </a:xfrm>
        </p:spPr>
        <p:txBody>
          <a:bodyPr>
            <a:normAutofit/>
          </a:bodyPr>
          <a:lstStyle/>
          <a:p>
            <a:r>
              <a:rPr lang="en-US" dirty="0" smtClean="0"/>
              <a:t>Chest Physiotherapy- Helps clients mobilize secretions from distal airway.  </a:t>
            </a:r>
            <a:r>
              <a:rPr lang="en-US" dirty="0"/>
              <a:t>U</a:t>
            </a:r>
            <a:r>
              <a:rPr lang="en-US" dirty="0" smtClean="0"/>
              <a:t>sually indicated for clients with chronic respiratory disease who have difficulty coughing or raising mucus.</a:t>
            </a:r>
          </a:p>
          <a:p>
            <a:pPr lvl="1"/>
            <a:r>
              <a:rPr lang="en-US" b="1" dirty="0" smtClean="0"/>
              <a:t>Postural Drainage </a:t>
            </a:r>
            <a:r>
              <a:rPr lang="en-US" dirty="0" smtClean="0"/>
              <a:t>– a positioning technique that promotes the drainage from various lobes or segments of the lungs with the use of gravity.  Respiratory therapists are usually responsible for this in acute care.  In long-term care nurses may be teaching this technique to the </a:t>
            </a:r>
            <a:r>
              <a:rPr lang="en-US" dirty="0"/>
              <a:t>client/family. </a:t>
            </a:r>
            <a:endParaRPr lang="en-US" dirty="0" smtClean="0"/>
          </a:p>
          <a:p>
            <a:pPr lvl="1"/>
            <a:r>
              <a:rPr lang="en-US" dirty="0" smtClean="0">
                <a:hlinkClick r:id="rId2"/>
              </a:rPr>
              <a:t>https</a:t>
            </a:r>
            <a:r>
              <a:rPr lang="en-US" dirty="0">
                <a:hlinkClick r:id="rId2"/>
              </a:rPr>
              <a:t>://</a:t>
            </a:r>
            <a:r>
              <a:rPr lang="en-US" dirty="0" smtClean="0">
                <a:hlinkClick r:id="rId2"/>
              </a:rPr>
              <a:t>www.bing.com/videos/search?q=youtube+video+postural+drainage&amp;view=detail&amp;mid=29FD7E2BAF170E75DB3F29FD7E2BAF170E75DB3F&amp;FORM=VIRE</a:t>
            </a:r>
            <a:r>
              <a:rPr lang="en-US" dirty="0" smtClean="0"/>
              <a:t> </a:t>
            </a:r>
          </a:p>
          <a:p>
            <a:pPr lvl="1"/>
            <a:r>
              <a:rPr lang="en-US" b="1" dirty="0" smtClean="0"/>
              <a:t>Percussion</a:t>
            </a:r>
            <a:r>
              <a:rPr lang="en-US" dirty="0" smtClean="0"/>
              <a:t> – Rhythmic striking of the chest wall.  Helps to dislodge respiratory secretions that adhere to the bronchial wall.  The nurse cups the hands, keeping the fingers and the thumb together as if carrying  water.  He or she then applies the cupped hands to the client’s chest as if trapping air between them and the thoracic wall.  Percussion is performed for 3-5 minutes in each postural drainage position.</a:t>
            </a:r>
          </a:p>
          <a:p>
            <a:pPr lvl="1"/>
            <a:r>
              <a:rPr lang="en-US" dirty="0">
                <a:hlinkClick r:id="rId3"/>
              </a:rPr>
              <a:t>https://</a:t>
            </a:r>
            <a:r>
              <a:rPr lang="en-US" dirty="0" smtClean="0">
                <a:hlinkClick r:id="rId3"/>
              </a:rPr>
              <a:t>www.bing.com/videos/search?q=youtube+video+chest+percussion&amp;view=detail&amp;mid=52540029EA5BBE98DB4C52540029EA5BBE98DB4C&amp;FORM=VIRE</a:t>
            </a:r>
            <a:endParaRPr lang="en-US" dirty="0" smtClean="0"/>
          </a:p>
          <a:p>
            <a:pPr lvl="1"/>
            <a:r>
              <a:rPr lang="en-US" b="1" dirty="0" smtClean="0"/>
              <a:t>Vibration</a:t>
            </a:r>
            <a:r>
              <a:rPr lang="en-US" dirty="0" smtClean="0"/>
              <a:t> – The palms of the hands are used to shake underlying tissue and loosen retained secretions.  Vibration is used as an alternative to percussion for frail clients.</a:t>
            </a:r>
            <a:endParaRPr lang="en-US" dirty="0"/>
          </a:p>
        </p:txBody>
      </p:sp>
    </p:spTree>
    <p:extLst>
      <p:ext uri="{BB962C8B-B14F-4D97-AF65-F5344CB8AC3E}">
        <p14:creationId xmlns:p14="http://schemas.microsoft.com/office/powerpoint/2010/main" val="3216675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Suctioning Secretions</a:t>
            </a:r>
            <a:endParaRPr lang="en-US" dirty="0"/>
          </a:p>
        </p:txBody>
      </p:sp>
      <p:sp>
        <p:nvSpPr>
          <p:cNvPr id="3" name="Content Placeholder 2"/>
          <p:cNvSpPr>
            <a:spLocks noGrp="1"/>
          </p:cNvSpPr>
          <p:nvPr>
            <p:ph idx="1"/>
          </p:nvPr>
        </p:nvSpPr>
        <p:spPr>
          <a:xfrm>
            <a:off x="2589212" y="1358900"/>
            <a:ext cx="8915400" cy="5334000"/>
          </a:xfrm>
        </p:spPr>
        <p:txBody>
          <a:bodyPr/>
          <a:lstStyle/>
          <a:p>
            <a:r>
              <a:rPr lang="en-US" sz="2000" dirty="0" smtClean="0"/>
              <a:t>Suctioning relies on negative (vacuum) pressure to remove liquid secretions with a catheter.  The amount of negative pressure varies depending on the client and the type of suction equipment.  Nurses may suction the upper airway, lower airway or both.</a:t>
            </a:r>
          </a:p>
          <a:p>
            <a:pPr lvl="1"/>
            <a:r>
              <a:rPr lang="en-US" sz="2000" b="1" dirty="0" smtClean="0"/>
              <a:t>Nasopharyngeal suctioning </a:t>
            </a:r>
            <a:r>
              <a:rPr lang="en-US" sz="2000" dirty="0" smtClean="0"/>
              <a:t>– removes secretions from the throat through a nasally inserted catheter.</a:t>
            </a:r>
          </a:p>
          <a:p>
            <a:pPr lvl="1"/>
            <a:r>
              <a:rPr lang="en-US" sz="2000" b="1" dirty="0" smtClean="0"/>
              <a:t>Nasotracheal</a:t>
            </a:r>
            <a:r>
              <a:rPr lang="en-US" sz="2000" b="1" dirty="0" smtClean="0"/>
              <a:t> Suctioning- </a:t>
            </a:r>
            <a:r>
              <a:rPr lang="en-US" sz="2000" dirty="0" smtClean="0"/>
              <a:t>Removing secretions from the upper portion of the lower airway through a nasally inserted catheter.  A nasopharyngeal airway, sometimes called a trumpet, can be used to protect the nostril if frequent suctioning is necessary.</a:t>
            </a:r>
          </a:p>
          <a:p>
            <a:pPr lvl="1"/>
            <a:r>
              <a:rPr lang="en-US" sz="2000" b="1" dirty="0" smtClean="0"/>
              <a:t>Oropharyngeal Suctioning </a:t>
            </a:r>
            <a:r>
              <a:rPr lang="en-US" sz="2000" dirty="0" smtClean="0"/>
              <a:t>– removing secretions from the throat through an orally inserted catheter.</a:t>
            </a:r>
          </a:p>
          <a:p>
            <a:pPr lvl="1"/>
            <a:r>
              <a:rPr lang="en-US" sz="2000" b="1" dirty="0" smtClean="0"/>
              <a:t>Oral suctioning </a:t>
            </a:r>
            <a:r>
              <a:rPr lang="en-US" sz="2000" dirty="0" smtClean="0"/>
              <a:t>– removing secretions from the mouth with a catheter called a </a:t>
            </a:r>
            <a:r>
              <a:rPr lang="en-US" sz="2000" dirty="0" smtClean="0"/>
              <a:t>Yankauer</a:t>
            </a:r>
            <a:r>
              <a:rPr lang="en-US" sz="2000" dirty="0" smtClean="0"/>
              <a:t>-tip or tonsil tip catheter.</a:t>
            </a:r>
          </a:p>
          <a:p>
            <a:pPr lvl="1"/>
            <a:endParaRPr lang="en-US" dirty="0"/>
          </a:p>
        </p:txBody>
      </p:sp>
    </p:spTree>
    <p:extLst>
      <p:ext uri="{BB962C8B-B14F-4D97-AF65-F5344CB8AC3E}">
        <p14:creationId xmlns:p14="http://schemas.microsoft.com/office/powerpoint/2010/main" val="1212565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Variations in Suction Pressure</a:t>
            </a:r>
            <a:endParaRPr lang="en-US" dirty="0"/>
          </a:p>
        </p:txBody>
      </p:sp>
      <p:sp>
        <p:nvSpPr>
          <p:cNvPr id="3" name="Content Placeholder 2"/>
          <p:cNvSpPr>
            <a:spLocks noGrp="1"/>
          </p:cNvSpPr>
          <p:nvPr>
            <p:ph idx="1"/>
          </p:nvPr>
        </p:nvSpPr>
        <p:spPr>
          <a:xfrm>
            <a:off x="2589212" y="1676400"/>
            <a:ext cx="8915400" cy="4234822"/>
          </a:xfrm>
        </p:spPr>
        <p:txBody>
          <a:bodyPr/>
          <a:lstStyle/>
          <a:p>
            <a:r>
              <a:rPr lang="en-US" b="1" u="sng" dirty="0" smtClean="0"/>
              <a:t>Age				Wall Suction					Portable Suction</a:t>
            </a:r>
          </a:p>
          <a:p>
            <a:pPr marL="0" indent="0">
              <a:buNone/>
            </a:pPr>
            <a:r>
              <a:rPr lang="en-US" dirty="0"/>
              <a:t> </a:t>
            </a:r>
            <a:r>
              <a:rPr lang="en-US" dirty="0" smtClean="0"/>
              <a:t>    Adults			100-140						10-15</a:t>
            </a:r>
          </a:p>
          <a:p>
            <a:pPr marL="0" indent="0">
              <a:buNone/>
            </a:pPr>
            <a:r>
              <a:rPr lang="en-US" dirty="0" smtClean="0"/>
              <a:t>     Children			95 – 100						5 – 10</a:t>
            </a:r>
          </a:p>
          <a:p>
            <a:pPr marL="0" indent="0">
              <a:buNone/>
            </a:pPr>
            <a:r>
              <a:rPr lang="en-US" dirty="0"/>
              <a:t> </a:t>
            </a:r>
            <a:r>
              <a:rPr lang="en-US" dirty="0" smtClean="0"/>
              <a:t>    Infants     			50 – 95 						2 – 5</a:t>
            </a:r>
          </a:p>
          <a:p>
            <a:pPr marL="0" indent="0">
              <a:buNone/>
            </a:pPr>
            <a:endParaRPr lang="en-US" dirty="0"/>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51944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a:t>
            </a:r>
            <a:endParaRPr lang="en-US" dirty="0"/>
          </a:p>
        </p:txBody>
      </p:sp>
      <p:sp>
        <p:nvSpPr>
          <p:cNvPr id="3" name="Content Placeholder 2"/>
          <p:cNvSpPr>
            <a:spLocks noGrp="1"/>
          </p:cNvSpPr>
          <p:nvPr>
            <p:ph idx="1"/>
          </p:nvPr>
        </p:nvSpPr>
        <p:spPr/>
        <p:txBody>
          <a:bodyPr>
            <a:normAutofit/>
          </a:bodyPr>
          <a:lstStyle/>
          <a:p>
            <a:r>
              <a:rPr lang="en-US" sz="4000" dirty="0" smtClean="0"/>
              <a:t>In addition to an SpO2 less than 90%, what signs or symptoms does a person with hypoxia have?</a:t>
            </a:r>
            <a:endParaRPr lang="en-US" sz="4000" dirty="0"/>
          </a:p>
        </p:txBody>
      </p:sp>
    </p:spTree>
    <p:extLst>
      <p:ext uri="{BB962C8B-B14F-4D97-AF65-F5344CB8AC3E}">
        <p14:creationId xmlns:p14="http://schemas.microsoft.com/office/powerpoint/2010/main" val="2999403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Artificial Airway Management</a:t>
            </a:r>
            <a:endParaRPr lang="en-US" dirty="0"/>
          </a:p>
        </p:txBody>
      </p:sp>
      <p:sp>
        <p:nvSpPr>
          <p:cNvPr id="3" name="Content Placeholder 2"/>
          <p:cNvSpPr>
            <a:spLocks noGrp="1"/>
          </p:cNvSpPr>
          <p:nvPr>
            <p:ph idx="1"/>
          </p:nvPr>
        </p:nvSpPr>
        <p:spPr>
          <a:xfrm>
            <a:off x="2589212" y="1546413"/>
            <a:ext cx="8915400" cy="5123328"/>
          </a:xfrm>
        </p:spPr>
        <p:txBody>
          <a:bodyPr>
            <a:normAutofit lnSpcReduction="10000"/>
          </a:bodyPr>
          <a:lstStyle/>
          <a:p>
            <a:r>
              <a:rPr lang="en-US" b="1" u="sng" dirty="0" smtClean="0"/>
              <a:t>Two common types of airway management:</a:t>
            </a:r>
          </a:p>
          <a:p>
            <a:pPr lvl="1"/>
            <a:r>
              <a:rPr lang="en-US" sz="1800" b="1" u="sng" dirty="0" smtClean="0"/>
              <a:t>Oral Airway- </a:t>
            </a:r>
            <a:r>
              <a:rPr lang="en-US" sz="1800" dirty="0" smtClean="0"/>
              <a:t>a curved device that keeps a relaxed tongue positioned  forward within the mouth, preventing the tongue from obstructing the airway.</a:t>
            </a:r>
          </a:p>
          <a:p>
            <a:pPr lvl="2"/>
            <a:r>
              <a:rPr lang="en-US" sz="1800" dirty="0" smtClean="0"/>
              <a:t>Commonly used in unconscious clients and cannot protect their own airway, such as those recovering from anesthesia or a seizure.  Nurses can insert oral airway, which are usually in place for a short </a:t>
            </a:r>
            <a:r>
              <a:rPr lang="en-US" sz="1800" dirty="0"/>
              <a:t>time. </a:t>
            </a:r>
            <a:r>
              <a:rPr lang="en-US" sz="1800" dirty="0">
                <a:hlinkClick r:id="rId2"/>
              </a:rPr>
              <a:t>https://</a:t>
            </a:r>
            <a:r>
              <a:rPr lang="en-US" sz="1800" dirty="0" smtClean="0">
                <a:hlinkClick r:id="rId2"/>
              </a:rPr>
              <a:t>www.bing.com/videos/search?q=youtube+inserting+an+oral+airway&amp;view=detail&amp;mid=D902E15DCF7C67A726D8D902E15DCF7C67A726D8&amp;FORM=VIRE</a:t>
            </a:r>
            <a:r>
              <a:rPr lang="en-US" sz="1800" dirty="0" smtClean="0"/>
              <a:t> </a:t>
            </a:r>
            <a:endParaRPr lang="en-US" sz="1800" dirty="0"/>
          </a:p>
          <a:p>
            <a:pPr marL="914400" lvl="2" indent="0">
              <a:buNone/>
            </a:pPr>
            <a:endParaRPr lang="en-US" sz="1800" dirty="0" smtClean="0"/>
          </a:p>
          <a:p>
            <a:pPr lvl="1"/>
            <a:r>
              <a:rPr lang="en-US" sz="1800" b="1" u="sng" dirty="0" smtClean="0"/>
              <a:t>Tracheostomy</a:t>
            </a:r>
            <a:r>
              <a:rPr lang="en-US" sz="1800" dirty="0" smtClean="0"/>
              <a:t>- Clients who are less stable or have an upper airway obstruction or who require prolonged mechanical ventilation and oxygen are more likely to be a candidate for a tracheostomy (a surgical opening into the trachea.) A tube is inserted through the opening to maintain the airway and provide a new route for ventilation.</a:t>
            </a:r>
            <a:endParaRPr lang="en-US" sz="1800" dirty="0"/>
          </a:p>
        </p:txBody>
      </p:sp>
    </p:spTree>
    <p:extLst>
      <p:ext uri="{BB962C8B-B14F-4D97-AF65-F5344CB8AC3E}">
        <p14:creationId xmlns:p14="http://schemas.microsoft.com/office/powerpoint/2010/main" val="1011460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Tracheostomy Tube</a:t>
            </a:r>
            <a:endParaRPr lang="en-US" dirty="0"/>
          </a:p>
        </p:txBody>
      </p:sp>
      <p:sp>
        <p:nvSpPr>
          <p:cNvPr id="3" name="Content Placeholder 2"/>
          <p:cNvSpPr>
            <a:spLocks noGrp="1"/>
          </p:cNvSpPr>
          <p:nvPr>
            <p:ph idx="1"/>
          </p:nvPr>
        </p:nvSpPr>
        <p:spPr>
          <a:xfrm>
            <a:off x="2589212" y="1492623"/>
            <a:ext cx="8915400" cy="4814047"/>
          </a:xfrm>
        </p:spPr>
        <p:txBody>
          <a:bodyPr/>
          <a:lstStyle/>
          <a:p>
            <a:r>
              <a:rPr lang="en-US" sz="2000" dirty="0" smtClean="0"/>
              <a:t>A </a:t>
            </a:r>
            <a:r>
              <a:rPr lang="en-US" sz="2000" b="1" dirty="0" smtClean="0"/>
              <a:t>tracheostomy tube </a:t>
            </a:r>
            <a:r>
              <a:rPr lang="en-US" sz="2000" dirty="0" smtClean="0"/>
              <a:t>is also called a cannula.  Older tracheostomy tubes have larger been replaced with silicone or polyvinyl types that soften to body temperature.</a:t>
            </a:r>
          </a:p>
          <a:p>
            <a:r>
              <a:rPr lang="en-US" sz="2000" b="1" dirty="0" smtClean="0"/>
              <a:t>Tracheostomy Tube Parts:</a:t>
            </a:r>
          </a:p>
          <a:p>
            <a:pPr lvl="1"/>
            <a:r>
              <a:rPr lang="en-US" sz="2000" b="1" dirty="0" smtClean="0"/>
              <a:t>Inner Cannula</a:t>
            </a:r>
            <a:r>
              <a:rPr lang="en-US" sz="2000" dirty="0" smtClean="0"/>
              <a:t> – Cleaned periodically for cleaning</a:t>
            </a:r>
          </a:p>
          <a:p>
            <a:pPr lvl="1"/>
            <a:r>
              <a:rPr lang="en-US" sz="2000" b="1" dirty="0" smtClean="0"/>
              <a:t>Outer Cannula </a:t>
            </a:r>
            <a:r>
              <a:rPr lang="en-US" sz="2000" dirty="0" smtClean="0"/>
              <a:t>– Remains in place until the entire tube is replaced .  It has a flange that accommodates cloth ties that keep the tube in place  as well as a locking mechanism that retains the inner cannula.</a:t>
            </a:r>
          </a:p>
          <a:p>
            <a:pPr lvl="1"/>
            <a:r>
              <a:rPr lang="en-US" sz="2000" b="1" dirty="0" smtClean="0"/>
              <a:t>Obturator </a:t>
            </a:r>
            <a:r>
              <a:rPr lang="en-US" sz="2000" dirty="0" smtClean="0"/>
              <a:t>– a curved guide with a bullet- shaped tip.  Used at the time of tube insertion to prevent the edge of the cannula from traumatizing tracheal tissue.  Once the tube is in place, the obturator is left at the bedside for accidental </a:t>
            </a:r>
            <a:r>
              <a:rPr lang="en-US" sz="2000" dirty="0" smtClean="0"/>
              <a:t>extubation</a:t>
            </a:r>
            <a:r>
              <a:rPr lang="en-US" sz="2000" dirty="0" smtClean="0"/>
              <a:t>.</a:t>
            </a:r>
            <a:endParaRPr lang="en-US" sz="2000" dirty="0"/>
          </a:p>
          <a:p>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628649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Tracheostomy Tube (cont.)</a:t>
            </a:r>
            <a:endParaRPr lang="en-US" dirty="0"/>
          </a:p>
        </p:txBody>
      </p:sp>
      <p:sp>
        <p:nvSpPr>
          <p:cNvPr id="3" name="Content Placeholder 2"/>
          <p:cNvSpPr>
            <a:spLocks noGrp="1"/>
          </p:cNvSpPr>
          <p:nvPr>
            <p:ph idx="1"/>
          </p:nvPr>
        </p:nvSpPr>
        <p:spPr>
          <a:xfrm>
            <a:off x="2589212" y="1438835"/>
            <a:ext cx="8915400" cy="4472387"/>
          </a:xfrm>
        </p:spPr>
        <p:txBody>
          <a:bodyPr>
            <a:normAutofit/>
          </a:bodyPr>
          <a:lstStyle/>
          <a:p>
            <a:r>
              <a:rPr lang="en-US" sz="2400" dirty="0" smtClean="0"/>
              <a:t>The tracheostomy tube is below the level of the larynx, so the client cannot speak.</a:t>
            </a:r>
          </a:p>
          <a:p>
            <a:pPr lvl="1"/>
            <a:r>
              <a:rPr lang="en-US" sz="2400" dirty="0" smtClean="0"/>
              <a:t>One exception is if the client has a </a:t>
            </a:r>
            <a:r>
              <a:rPr lang="en-US" sz="2400" b="1" i="1" dirty="0" smtClean="0"/>
              <a:t>fenestrated tracheostomy tube </a:t>
            </a:r>
            <a:r>
              <a:rPr lang="en-US" sz="2400" dirty="0" smtClean="0"/>
              <a:t>(one with holes in the outer cannula) which allows air to pass through the vocal cords allowing speech.</a:t>
            </a:r>
          </a:p>
          <a:p>
            <a:pPr lvl="1"/>
            <a:r>
              <a:rPr lang="en-US" sz="2400" b="1" i="1" dirty="0" smtClean="0"/>
              <a:t>Speaking Valve </a:t>
            </a:r>
            <a:r>
              <a:rPr lang="en-US" sz="2400" dirty="0" smtClean="0"/>
              <a:t>– a device that directs exhaled air through the upper airway.  In the majority of cases, communication involves writing or reading the client’s lips. The nurse should check the client frequently do to the inability to vocalize.</a:t>
            </a:r>
            <a:endParaRPr lang="en-US" sz="2400" b="1" i="1" dirty="0"/>
          </a:p>
        </p:txBody>
      </p:sp>
    </p:spTree>
    <p:extLst>
      <p:ext uri="{BB962C8B-B14F-4D97-AF65-F5344CB8AC3E}">
        <p14:creationId xmlns:p14="http://schemas.microsoft.com/office/powerpoint/2010/main" val="52132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Tracheostomy Suctioning</a:t>
            </a:r>
            <a:endParaRPr lang="en-US" dirty="0"/>
          </a:p>
        </p:txBody>
      </p:sp>
      <p:sp>
        <p:nvSpPr>
          <p:cNvPr id="3" name="Content Placeholder 2"/>
          <p:cNvSpPr>
            <a:spLocks noGrp="1"/>
          </p:cNvSpPr>
          <p:nvPr>
            <p:ph idx="1"/>
          </p:nvPr>
        </p:nvSpPr>
        <p:spPr>
          <a:xfrm>
            <a:off x="2589212" y="1506071"/>
            <a:ext cx="8915400" cy="4854388"/>
          </a:xfrm>
        </p:spPr>
        <p:txBody>
          <a:bodyPr>
            <a:normAutofit fontScale="92500" lnSpcReduction="20000"/>
          </a:bodyPr>
          <a:lstStyle/>
          <a:p>
            <a:r>
              <a:rPr lang="en-US" sz="2400" dirty="0" smtClean="0"/>
              <a:t>Most clients with a tracheostomy;</a:t>
            </a:r>
          </a:p>
          <a:p>
            <a:pPr lvl="1"/>
            <a:r>
              <a:rPr lang="en-US" sz="2400" dirty="0" smtClean="0"/>
              <a:t>Require frequent suctioning due to:</a:t>
            </a:r>
          </a:p>
          <a:p>
            <a:pPr lvl="2"/>
            <a:r>
              <a:rPr lang="en-US" sz="2400" dirty="0" smtClean="0"/>
              <a:t>The trach irritating the tracheal tissue</a:t>
            </a:r>
          </a:p>
          <a:p>
            <a:pPr lvl="2"/>
            <a:r>
              <a:rPr lang="en-US" sz="2400" dirty="0" smtClean="0"/>
              <a:t>Inhaled air is not humidified as it is during normal breathing.</a:t>
            </a:r>
          </a:p>
          <a:p>
            <a:r>
              <a:rPr lang="en-US" sz="2400" dirty="0"/>
              <a:t>Catheter insertion is through the tracheostomy tube rather than the nose.</a:t>
            </a:r>
          </a:p>
          <a:p>
            <a:r>
              <a:rPr lang="en-US" sz="2400" dirty="0"/>
              <a:t>The nurse inserts the catheter a shorter distance (about 4 – 5 inches) or until resistance is felt because the tube already lies in the trachea. The resistance is caused by the contact between the catheter tip and the carina, the ridge at the lower end of the tracheal cartilage where the bronchi branch into each lung.  The nurse then raises the catheter about ).5 inch and applies suction. </a:t>
            </a:r>
          </a:p>
          <a:p>
            <a:endParaRPr lang="en-US" sz="2400" dirty="0"/>
          </a:p>
          <a:p>
            <a:pPr marL="914400" lvl="2" indent="0">
              <a:buNone/>
            </a:pPr>
            <a:endParaRPr lang="en-US" sz="2400" dirty="0" smtClean="0"/>
          </a:p>
          <a:p>
            <a:pPr marL="914400" lvl="2" indent="0">
              <a:buNone/>
            </a:pPr>
            <a:endParaRPr lang="en-US" dirty="0"/>
          </a:p>
        </p:txBody>
      </p:sp>
    </p:spTree>
    <p:extLst>
      <p:ext uri="{BB962C8B-B14F-4D97-AF65-F5344CB8AC3E}">
        <p14:creationId xmlns:p14="http://schemas.microsoft.com/office/powerpoint/2010/main" val="1040986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Tracheostomy Care</a:t>
            </a:r>
            <a:endParaRPr lang="en-US" dirty="0"/>
          </a:p>
        </p:txBody>
      </p:sp>
      <p:sp>
        <p:nvSpPr>
          <p:cNvPr id="3" name="Content Placeholder 2"/>
          <p:cNvSpPr>
            <a:spLocks noGrp="1"/>
          </p:cNvSpPr>
          <p:nvPr>
            <p:ph idx="1"/>
          </p:nvPr>
        </p:nvSpPr>
        <p:spPr/>
        <p:txBody>
          <a:bodyPr/>
          <a:lstStyle/>
          <a:p>
            <a:r>
              <a:rPr lang="en-US" dirty="0" smtClean="0"/>
              <a:t>Cleaning the skin around the stoma, changing the dressing, and cleaning the inner cannula.  Nurses perform trach care at least every eight hours or prn.   They may do tracheal suctioning separately or simultaneously.</a:t>
            </a:r>
          </a:p>
          <a:p>
            <a:r>
              <a:rPr lang="en-US" dirty="0">
                <a:hlinkClick r:id="rId2"/>
              </a:rPr>
              <a:t>https://</a:t>
            </a:r>
            <a:r>
              <a:rPr lang="en-US" dirty="0" smtClean="0">
                <a:hlinkClick r:id="rId2"/>
              </a:rPr>
              <a:t>www.youtube.com/watch?v=gtKc9pe9HCw</a:t>
            </a:r>
            <a:endParaRPr lang="en-US" dirty="0" smtClean="0"/>
          </a:p>
          <a:p>
            <a:r>
              <a:rPr lang="en-US" dirty="0" smtClean="0"/>
              <a:t>Nursing Implications;</a:t>
            </a:r>
          </a:p>
          <a:p>
            <a:pPr lvl="1"/>
            <a:r>
              <a:rPr lang="en-US" dirty="0" smtClean="0"/>
              <a:t>Maintaining an open airway is priority.</a:t>
            </a:r>
          </a:p>
          <a:p>
            <a:pPr lvl="1"/>
            <a:r>
              <a:rPr lang="en-US" dirty="0" smtClean="0"/>
              <a:t>Lack of oxygen for 4 – 6 minutes can result in permanent brain damage.</a:t>
            </a:r>
            <a:endParaRPr lang="en-US" dirty="0"/>
          </a:p>
          <a:p>
            <a:pPr marL="0" indent="0">
              <a:buNone/>
            </a:pPr>
            <a:endParaRPr lang="en-US" dirty="0"/>
          </a:p>
        </p:txBody>
      </p:sp>
    </p:spTree>
    <p:extLst>
      <p:ext uri="{BB962C8B-B14F-4D97-AF65-F5344CB8AC3E}">
        <p14:creationId xmlns:p14="http://schemas.microsoft.com/office/powerpoint/2010/main" val="2573804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a:t>
            </a:r>
            <a:endParaRPr lang="en-US" dirty="0"/>
          </a:p>
        </p:txBody>
      </p:sp>
      <p:sp>
        <p:nvSpPr>
          <p:cNvPr id="3" name="Content Placeholder 2"/>
          <p:cNvSpPr>
            <a:spLocks noGrp="1"/>
          </p:cNvSpPr>
          <p:nvPr>
            <p:ph idx="1"/>
          </p:nvPr>
        </p:nvSpPr>
        <p:spPr/>
        <p:txBody>
          <a:bodyPr>
            <a:normAutofit/>
          </a:bodyPr>
          <a:lstStyle/>
          <a:p>
            <a:r>
              <a:rPr lang="en-US" sz="4400" dirty="0" smtClean="0"/>
              <a:t>What suggestions would you offer an individual to discourage him/her from cigarette smoking?</a:t>
            </a:r>
            <a:endParaRPr lang="en-US" sz="4400" dirty="0"/>
          </a:p>
        </p:txBody>
      </p:sp>
    </p:spTree>
    <p:extLst>
      <p:ext uri="{BB962C8B-B14F-4D97-AF65-F5344CB8AC3E}">
        <p14:creationId xmlns:p14="http://schemas.microsoft.com/office/powerpoint/2010/main" val="3153467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Airway Management</a:t>
            </a:r>
            <a:endParaRPr lang="en-US" dirty="0"/>
          </a:p>
        </p:txBody>
      </p:sp>
      <p:sp>
        <p:nvSpPr>
          <p:cNvPr id="3" name="Content Placeholder 2"/>
          <p:cNvSpPr>
            <a:spLocks noGrp="1"/>
          </p:cNvSpPr>
          <p:nvPr>
            <p:ph idx="1"/>
          </p:nvPr>
        </p:nvSpPr>
        <p:spPr>
          <a:xfrm>
            <a:off x="2589212" y="1270000"/>
            <a:ext cx="8915400" cy="5283200"/>
          </a:xfrm>
        </p:spPr>
        <p:txBody>
          <a:bodyPr>
            <a:normAutofit/>
          </a:bodyPr>
          <a:lstStyle/>
          <a:p>
            <a:r>
              <a:rPr lang="en-US" sz="2000" b="1" dirty="0" smtClean="0"/>
              <a:t>The Primary function of the respiratory system is to permit ventilation (the movement of air in and out of the lungs) for an appropriate exchange of oxygen and carbon dioxide at the cellular level.</a:t>
            </a:r>
          </a:p>
          <a:p>
            <a:pPr lvl="1"/>
            <a:r>
              <a:rPr lang="en-US" sz="2000" dirty="0" smtClean="0"/>
              <a:t>Factors that compromise airway patency:</a:t>
            </a:r>
          </a:p>
          <a:p>
            <a:pPr lvl="2"/>
            <a:r>
              <a:rPr lang="en-US" sz="2000" dirty="0" smtClean="0"/>
              <a:t>Increased amount of mucus (a mixture of water, mucin, white blood cells, electrolytes, and cells that have been shed through the natural process of tissue replacement.)</a:t>
            </a:r>
          </a:p>
          <a:p>
            <a:pPr lvl="2"/>
            <a:r>
              <a:rPr lang="en-US" sz="2000" dirty="0" smtClean="0"/>
              <a:t>Thick mucus</a:t>
            </a:r>
          </a:p>
          <a:p>
            <a:pPr lvl="2"/>
            <a:r>
              <a:rPr lang="en-US" sz="2000" dirty="0" smtClean="0"/>
              <a:t>Fatigue or weakness</a:t>
            </a:r>
          </a:p>
          <a:p>
            <a:pPr lvl="2"/>
            <a:r>
              <a:rPr lang="en-US" sz="2000" dirty="0" smtClean="0"/>
              <a:t>A decreased level of consciousness</a:t>
            </a:r>
          </a:p>
          <a:p>
            <a:pPr lvl="2"/>
            <a:r>
              <a:rPr lang="en-US" sz="2000" dirty="0" smtClean="0"/>
              <a:t>An ineffective cough</a:t>
            </a:r>
          </a:p>
          <a:p>
            <a:pPr lvl="2"/>
            <a:r>
              <a:rPr lang="en-US" sz="2000" dirty="0" smtClean="0"/>
              <a:t>An impaired airway</a:t>
            </a:r>
            <a:endParaRPr lang="en-US" sz="2000" dirty="0"/>
          </a:p>
        </p:txBody>
      </p:sp>
    </p:spTree>
    <p:extLst>
      <p:ext uri="{BB962C8B-B14F-4D97-AF65-F5344CB8AC3E}">
        <p14:creationId xmlns:p14="http://schemas.microsoft.com/office/powerpoint/2010/main" val="321347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NCLEX Style Questions</a:t>
            </a:r>
            <a:endParaRPr lang="en-US" dirty="0"/>
          </a:p>
        </p:txBody>
      </p:sp>
      <p:sp>
        <p:nvSpPr>
          <p:cNvPr id="3" name="Content Placeholder 2"/>
          <p:cNvSpPr>
            <a:spLocks noGrp="1"/>
          </p:cNvSpPr>
          <p:nvPr>
            <p:ph idx="1"/>
          </p:nvPr>
        </p:nvSpPr>
        <p:spPr/>
        <p:txBody>
          <a:bodyPr>
            <a:normAutofit/>
          </a:bodyPr>
          <a:lstStyle/>
          <a:p>
            <a:r>
              <a:rPr lang="en-US" sz="3200" dirty="0" smtClean="0"/>
              <a:t>Review the questions at the end of chapter 36 Airway Management. Discuss rationale for answer.</a:t>
            </a:r>
            <a:endParaRPr lang="en-US" sz="3200" dirty="0"/>
          </a:p>
        </p:txBody>
      </p:sp>
    </p:spTree>
    <p:extLst>
      <p:ext uri="{BB962C8B-B14F-4D97-AF65-F5344CB8AC3E}">
        <p14:creationId xmlns:p14="http://schemas.microsoft.com/office/powerpoint/2010/main" val="3466940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Airway Management: </a:t>
            </a:r>
            <a:br>
              <a:rPr lang="en-US" dirty="0" smtClean="0"/>
            </a:br>
            <a:r>
              <a:rPr lang="en-US" dirty="0" smtClean="0"/>
              <a:t>Gerontologic</a:t>
            </a:r>
            <a:r>
              <a:rPr lang="en-US" dirty="0" smtClean="0"/>
              <a:t> Considerations</a:t>
            </a:r>
            <a:endParaRPr lang="en-US" dirty="0"/>
          </a:p>
        </p:txBody>
      </p:sp>
      <p:sp>
        <p:nvSpPr>
          <p:cNvPr id="3" name="Content Placeholder 2"/>
          <p:cNvSpPr>
            <a:spLocks noGrp="1"/>
          </p:cNvSpPr>
          <p:nvPr>
            <p:ph idx="1"/>
          </p:nvPr>
        </p:nvSpPr>
        <p:spPr>
          <a:xfrm>
            <a:off x="2589212" y="2133600"/>
            <a:ext cx="8915400" cy="4343400"/>
          </a:xfrm>
        </p:spPr>
        <p:txBody>
          <a:bodyPr>
            <a:normAutofit/>
          </a:bodyPr>
          <a:lstStyle/>
          <a:p>
            <a:r>
              <a:rPr lang="en-US" sz="2000" b="1" dirty="0" smtClean="0"/>
              <a:t>Conditions affecting the respiratory system are among the most common life-threatening disorders that older adults experience.</a:t>
            </a:r>
          </a:p>
          <a:p>
            <a:r>
              <a:rPr lang="en-US" sz="2000" b="1" dirty="0" smtClean="0"/>
              <a:t>Many older adults with pathologic lung disease have a history of cigarette smoking since their youth, occupations where they have inhaled pollutants, or living in an area with toxic emissions.</a:t>
            </a:r>
          </a:p>
          <a:p>
            <a:r>
              <a:rPr lang="en-US" sz="2000" b="1" dirty="0" smtClean="0"/>
              <a:t>The nurse needs to inquire about the current history of coughing, determining how long the cough has been present, and observing and describing any sputum are important when assessing older adults.</a:t>
            </a:r>
          </a:p>
          <a:p>
            <a:r>
              <a:rPr lang="en-US" sz="2000" b="1" dirty="0" smtClean="0"/>
              <a:t>If a cough is not resolved in a timely fashion, a cough, which is persistent, can consume the older adult’s energy and result in fatigue.</a:t>
            </a:r>
            <a:endParaRPr lang="en-US" sz="2000" b="1" dirty="0"/>
          </a:p>
        </p:txBody>
      </p:sp>
    </p:spTree>
    <p:extLst>
      <p:ext uri="{BB962C8B-B14F-4D97-AF65-F5344CB8AC3E}">
        <p14:creationId xmlns:p14="http://schemas.microsoft.com/office/powerpoint/2010/main" val="519010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Airway</a:t>
            </a:r>
            <a:endParaRPr lang="en-US" dirty="0"/>
          </a:p>
        </p:txBody>
      </p:sp>
      <p:sp>
        <p:nvSpPr>
          <p:cNvPr id="3" name="Content Placeholder 2"/>
          <p:cNvSpPr>
            <a:spLocks noGrp="1"/>
          </p:cNvSpPr>
          <p:nvPr>
            <p:ph idx="1"/>
          </p:nvPr>
        </p:nvSpPr>
        <p:spPr>
          <a:xfrm>
            <a:off x="2589212" y="1409700"/>
            <a:ext cx="8915400" cy="4559300"/>
          </a:xfrm>
        </p:spPr>
        <p:txBody>
          <a:bodyPr>
            <a:normAutofit/>
          </a:bodyPr>
          <a:lstStyle/>
          <a:p>
            <a:r>
              <a:rPr lang="en-US" sz="2000" b="1" dirty="0" smtClean="0"/>
              <a:t>The Upper airway consists of the:	</a:t>
            </a:r>
            <a:r>
              <a:rPr lang="en-US" sz="2000" b="1" dirty="0"/>
              <a:t> </a:t>
            </a:r>
            <a:r>
              <a:rPr lang="en-US" sz="2000" b="1" dirty="0" smtClean="0"/>
              <a:t> The Lower airway consists of the: </a:t>
            </a:r>
          </a:p>
          <a:p>
            <a:pPr lvl="1"/>
            <a:r>
              <a:rPr lang="en-US" sz="2000" dirty="0" smtClean="0"/>
              <a:t>Nose										Trachea</a:t>
            </a:r>
          </a:p>
          <a:p>
            <a:pPr lvl="1"/>
            <a:r>
              <a:rPr lang="en-US" sz="2000" dirty="0" smtClean="0"/>
              <a:t>Pharynx									Bronchi</a:t>
            </a:r>
          </a:p>
          <a:p>
            <a:pPr lvl="2"/>
            <a:r>
              <a:rPr lang="en-US" sz="2000" dirty="0" smtClean="0"/>
              <a:t>Nasopharynx</a:t>
            </a:r>
            <a:r>
              <a:rPr lang="en-US" sz="2000" dirty="0" smtClean="0"/>
              <a:t>							Bronchioles</a:t>
            </a:r>
          </a:p>
          <a:p>
            <a:pPr lvl="2"/>
            <a:r>
              <a:rPr lang="en-US" sz="2000" dirty="0" smtClean="0"/>
              <a:t>Oropharynx							Alveoli</a:t>
            </a:r>
          </a:p>
          <a:p>
            <a:pPr lvl="2"/>
            <a:r>
              <a:rPr lang="en-US" sz="2000" dirty="0" smtClean="0"/>
              <a:t>Laryngopharynx</a:t>
            </a:r>
          </a:p>
          <a:p>
            <a:pPr lvl="3"/>
            <a:r>
              <a:rPr lang="en-US" sz="1800" dirty="0" smtClean="0"/>
              <a:t>Gases travel through these structures to and from the blood.</a:t>
            </a:r>
          </a:p>
        </p:txBody>
      </p:sp>
    </p:spTree>
    <p:extLst>
      <p:ext uri="{BB962C8B-B14F-4D97-AF65-F5344CB8AC3E}">
        <p14:creationId xmlns:p14="http://schemas.microsoft.com/office/powerpoint/2010/main" val="2776950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Airway</a:t>
            </a:r>
            <a:endParaRPr lang="en-US" dirty="0"/>
          </a:p>
        </p:txBody>
      </p:sp>
      <p:sp>
        <p:nvSpPr>
          <p:cNvPr id="3" name="Content Placeholder 2"/>
          <p:cNvSpPr>
            <a:spLocks noGrp="1"/>
          </p:cNvSpPr>
          <p:nvPr>
            <p:ph idx="1"/>
          </p:nvPr>
        </p:nvSpPr>
        <p:spPr>
          <a:xfrm>
            <a:off x="2589212" y="1333500"/>
            <a:ext cx="8915400" cy="4577722"/>
          </a:xfrm>
        </p:spPr>
        <p:txBody>
          <a:bodyPr>
            <a:normAutofit/>
          </a:bodyPr>
          <a:lstStyle/>
          <a:p>
            <a:r>
              <a:rPr lang="en-US" sz="2000" b="1" dirty="0" smtClean="0"/>
              <a:t>Structures that protect the airway from a wide variety of inhaled substances include:</a:t>
            </a:r>
          </a:p>
          <a:p>
            <a:pPr lvl="1"/>
            <a:r>
              <a:rPr lang="en-US" sz="2000" b="1" dirty="0" smtClean="0"/>
              <a:t>Epiglottis- a lid that closes during swallowing.</a:t>
            </a:r>
          </a:p>
          <a:p>
            <a:pPr lvl="1"/>
            <a:r>
              <a:rPr lang="en-US" sz="2000" b="1" dirty="0" smtClean="0"/>
              <a:t>Tracheal Cartilage – ensures that the trachea remains open.</a:t>
            </a:r>
          </a:p>
          <a:p>
            <a:pPr lvl="1"/>
            <a:r>
              <a:rPr lang="en-US" sz="2000" b="1" dirty="0" smtClean="0"/>
              <a:t>Mucous membrane – a type of tissue which mucus is secreted, lines respiratory passages, and traps particles.</a:t>
            </a:r>
          </a:p>
          <a:p>
            <a:pPr lvl="1"/>
            <a:r>
              <a:rPr lang="en-US" sz="2000" b="1" dirty="0" smtClean="0"/>
              <a:t>Cilia – hair-like projections that beat debris that collects in the lower airway.</a:t>
            </a:r>
          </a:p>
          <a:p>
            <a:pPr lvl="1"/>
            <a:r>
              <a:rPr lang="en-US" sz="2000" b="1" dirty="0" smtClean="0"/>
              <a:t>Sneezing, and blowing the nose clears debris in nasal passages.  Coughing, expectoration, or swallowing clears sputum (mucus raised to the upper airways).</a:t>
            </a:r>
            <a:endParaRPr lang="en-US" sz="2000" b="1" dirty="0"/>
          </a:p>
        </p:txBody>
      </p:sp>
    </p:spTree>
    <p:extLst>
      <p:ext uri="{BB962C8B-B14F-4D97-AF65-F5344CB8AC3E}">
        <p14:creationId xmlns:p14="http://schemas.microsoft.com/office/powerpoint/2010/main" val="132237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Gerontologic</a:t>
            </a:r>
            <a:r>
              <a:rPr lang="en-US" dirty="0" smtClean="0"/>
              <a:t> Considerations</a:t>
            </a:r>
            <a:endParaRPr lang="en-US" dirty="0"/>
          </a:p>
        </p:txBody>
      </p:sp>
      <p:sp>
        <p:nvSpPr>
          <p:cNvPr id="3" name="Content Placeholder 2"/>
          <p:cNvSpPr>
            <a:spLocks noGrp="1"/>
          </p:cNvSpPr>
          <p:nvPr>
            <p:ph idx="1"/>
          </p:nvPr>
        </p:nvSpPr>
        <p:spPr>
          <a:xfrm>
            <a:off x="2589212" y="1612900"/>
            <a:ext cx="8915400" cy="4298322"/>
          </a:xfrm>
        </p:spPr>
        <p:txBody>
          <a:bodyPr>
            <a:normAutofit/>
          </a:bodyPr>
          <a:lstStyle/>
          <a:p>
            <a:r>
              <a:rPr lang="en-US" sz="2400" dirty="0" smtClean="0"/>
              <a:t>Elderly individuals lose the ability to clear their airway, due to diminished strength of accessory muscles for respiration, increased rigidity of the chest wall, and diminished cough reflex make it difficult for older adults to cough effectively.</a:t>
            </a:r>
            <a:endParaRPr lang="en-US" sz="2400" dirty="0"/>
          </a:p>
          <a:p>
            <a:r>
              <a:rPr lang="en-US" sz="2400" dirty="0" smtClean="0"/>
              <a:t>Older adults with dysphagia are more at risk for aspiration pneumonia.</a:t>
            </a:r>
          </a:p>
          <a:p>
            <a:r>
              <a:rPr lang="en-US" sz="2400" dirty="0" smtClean="0"/>
              <a:t>Older adults are at increased risk of pneumonia.</a:t>
            </a:r>
          </a:p>
          <a:p>
            <a:r>
              <a:rPr lang="en-US" sz="2400" dirty="0" smtClean="0"/>
              <a:t>Structures associated to the larynx tend to atrophy with age.</a:t>
            </a:r>
            <a:endParaRPr lang="en-US" sz="2400" dirty="0"/>
          </a:p>
        </p:txBody>
      </p:sp>
    </p:spTree>
    <p:extLst>
      <p:ext uri="{BB962C8B-B14F-4D97-AF65-F5344CB8AC3E}">
        <p14:creationId xmlns:p14="http://schemas.microsoft.com/office/powerpoint/2010/main" val="81523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Airway Management</a:t>
            </a:r>
            <a:endParaRPr lang="en-US" dirty="0"/>
          </a:p>
        </p:txBody>
      </p:sp>
      <p:sp>
        <p:nvSpPr>
          <p:cNvPr id="3" name="Content Placeholder 2"/>
          <p:cNvSpPr>
            <a:spLocks noGrp="1"/>
          </p:cNvSpPr>
          <p:nvPr>
            <p:ph idx="1"/>
          </p:nvPr>
        </p:nvSpPr>
        <p:spPr>
          <a:xfrm>
            <a:off x="2589212" y="1473200"/>
            <a:ext cx="8915400" cy="4438022"/>
          </a:xfrm>
        </p:spPr>
        <p:txBody>
          <a:bodyPr>
            <a:normAutofit/>
          </a:bodyPr>
          <a:lstStyle/>
          <a:p>
            <a:r>
              <a:rPr lang="en-US" sz="2800" dirty="0" smtClean="0"/>
              <a:t>Methods of maintaining the natural airway:</a:t>
            </a:r>
          </a:p>
          <a:p>
            <a:pPr lvl="1"/>
            <a:r>
              <a:rPr lang="en-US" sz="2800" dirty="0" smtClean="0"/>
              <a:t>Keep secretions liquefied</a:t>
            </a:r>
          </a:p>
          <a:p>
            <a:pPr lvl="1"/>
            <a:r>
              <a:rPr lang="en-US" sz="2800" dirty="0" smtClean="0"/>
              <a:t>Promote mobilization and expectoration with chest physiotherapy</a:t>
            </a:r>
          </a:p>
          <a:p>
            <a:pPr lvl="1"/>
            <a:r>
              <a:rPr lang="en-US" sz="2800" dirty="0" smtClean="0"/>
              <a:t>Mechanically clearing secretions with suction</a:t>
            </a:r>
            <a:endParaRPr lang="en-US" sz="2800" dirty="0"/>
          </a:p>
        </p:txBody>
      </p:sp>
    </p:spTree>
    <p:extLst>
      <p:ext uri="{BB962C8B-B14F-4D97-AF65-F5344CB8AC3E}">
        <p14:creationId xmlns:p14="http://schemas.microsoft.com/office/powerpoint/2010/main" val="2171592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Liquefying Secretions</a:t>
            </a:r>
            <a:endParaRPr lang="en-US" dirty="0"/>
          </a:p>
        </p:txBody>
      </p:sp>
      <p:sp>
        <p:nvSpPr>
          <p:cNvPr id="3" name="Content Placeholder 2"/>
          <p:cNvSpPr>
            <a:spLocks noGrp="1"/>
          </p:cNvSpPr>
          <p:nvPr>
            <p:ph idx="1"/>
          </p:nvPr>
        </p:nvSpPr>
        <p:spPr/>
        <p:txBody>
          <a:bodyPr>
            <a:normAutofit/>
          </a:bodyPr>
          <a:lstStyle/>
          <a:p>
            <a:r>
              <a:rPr lang="en-US" sz="2800" dirty="0" smtClean="0"/>
              <a:t>The body produces mucus continually.  The volume of water in the mucus affects its viscosity (thickness). </a:t>
            </a:r>
          </a:p>
          <a:p>
            <a:r>
              <a:rPr lang="en-US" sz="2800" dirty="0" smtClean="0"/>
              <a:t>Hydration- keeps mucus membranes moist and mucus thin.</a:t>
            </a:r>
          </a:p>
          <a:p>
            <a:r>
              <a:rPr lang="en-US" sz="2800" dirty="0" smtClean="0"/>
              <a:t>An </a:t>
            </a:r>
            <a:r>
              <a:rPr lang="en-US" sz="2800" b="1" i="1" u="sng" dirty="0" smtClean="0"/>
              <a:t>ESSENTIAL</a:t>
            </a:r>
            <a:r>
              <a:rPr lang="en-US" sz="2800" dirty="0" smtClean="0"/>
              <a:t> nursing activity is keeping clients hydrated. Also, nurses may assist with inhalation therapy.  </a:t>
            </a:r>
            <a:endParaRPr lang="en-US" sz="2800" dirty="0"/>
          </a:p>
        </p:txBody>
      </p:sp>
    </p:spTree>
    <p:extLst>
      <p:ext uri="{BB962C8B-B14F-4D97-AF65-F5344CB8AC3E}">
        <p14:creationId xmlns:p14="http://schemas.microsoft.com/office/powerpoint/2010/main" val="261223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Pharmacologic Considerations</a:t>
            </a:r>
            <a:endParaRPr lang="en-US" dirty="0"/>
          </a:p>
        </p:txBody>
      </p:sp>
      <p:sp>
        <p:nvSpPr>
          <p:cNvPr id="3" name="Content Placeholder 2"/>
          <p:cNvSpPr>
            <a:spLocks noGrp="1"/>
          </p:cNvSpPr>
          <p:nvPr>
            <p:ph idx="1"/>
          </p:nvPr>
        </p:nvSpPr>
        <p:spPr>
          <a:xfrm>
            <a:off x="2589212" y="1485900"/>
            <a:ext cx="8915400" cy="4425322"/>
          </a:xfrm>
        </p:spPr>
        <p:txBody>
          <a:bodyPr>
            <a:noAutofit/>
          </a:bodyPr>
          <a:lstStyle/>
          <a:p>
            <a:r>
              <a:rPr lang="en-US" sz="2800" dirty="0" smtClean="0"/>
              <a:t>Acute bronchospasm may cause airway constriction. Quick relief for this are inhaled short-acting-beta-2 agonists (SABA) and oral steroids.</a:t>
            </a:r>
          </a:p>
          <a:p>
            <a:r>
              <a:rPr lang="en-US" sz="2800" dirty="0" smtClean="0"/>
              <a:t>Albuterol, a rescue inhalant, is an example of a SABA.</a:t>
            </a:r>
          </a:p>
          <a:p>
            <a:r>
              <a:rPr lang="en-US" sz="2800" dirty="0" smtClean="0"/>
              <a:t>Long-acting bronchodilators, such as </a:t>
            </a:r>
            <a:r>
              <a:rPr lang="en-US" sz="2800" dirty="0" smtClean="0"/>
              <a:t>salmetrol</a:t>
            </a:r>
            <a:r>
              <a:rPr lang="en-US" sz="2800" dirty="0" smtClean="0"/>
              <a:t>, a drug in many inhalers used daily for preventing asthma attacks or exercise-induced bronchospasm, are not used in an emergency situation.</a:t>
            </a:r>
            <a:endParaRPr lang="en-US" sz="2800" dirty="0"/>
          </a:p>
        </p:txBody>
      </p:sp>
    </p:spTree>
    <p:extLst>
      <p:ext uri="{BB962C8B-B14F-4D97-AF65-F5344CB8AC3E}">
        <p14:creationId xmlns:p14="http://schemas.microsoft.com/office/powerpoint/2010/main" val="63235664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172</TotalTime>
  <Words>1464</Words>
  <Application>Microsoft Office PowerPoint</Application>
  <PresentationFormat>Widescreen</PresentationFormat>
  <Paragraphs>108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Wisp</vt:lpstr>
      <vt:lpstr>Airway Management</vt:lpstr>
      <vt:lpstr>Airway Management</vt:lpstr>
      <vt:lpstr>Airway Management:  Gerontologic Considerations</vt:lpstr>
      <vt:lpstr>The Airway</vt:lpstr>
      <vt:lpstr>The Airway</vt:lpstr>
      <vt:lpstr>Gerontologic Considerations</vt:lpstr>
      <vt:lpstr>Natural Airway Management</vt:lpstr>
      <vt:lpstr>Liquefying Secretions</vt:lpstr>
      <vt:lpstr>Pharmacologic Considerations</vt:lpstr>
      <vt:lpstr>Mobilizing Secretions</vt:lpstr>
      <vt:lpstr>Suctioning Secretions</vt:lpstr>
      <vt:lpstr>Variations in Suction Pressure</vt:lpstr>
      <vt:lpstr>Critical Thinking</vt:lpstr>
      <vt:lpstr>Artificial Airway Management</vt:lpstr>
      <vt:lpstr>Tracheostomy Tube</vt:lpstr>
      <vt:lpstr>Tracheostomy Tube (cont.)</vt:lpstr>
      <vt:lpstr>Tracheostomy Suctioning</vt:lpstr>
      <vt:lpstr>Tracheostomy Care</vt:lpstr>
      <vt:lpstr>Critical Thinking</vt:lpstr>
      <vt:lpstr>NCLEX Style Questions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Airway Management</dc:title>
  <dc:creator>User</dc:creator>
  <cp:lastModifiedBy>User</cp:lastModifiedBy>
  <cp:revision>28</cp:revision>
  <dcterms:created xsi:type="dcterms:W3CDTF">2017-10-30T21:49:38Z</dcterms:created>
  <dcterms:modified xsi:type="dcterms:W3CDTF">2017-10-31T00:48:55Z</dcterms:modified>
</cp:coreProperties>
</file>