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4"/>
  </p:sldMasterIdLst>
  <p:handoutMasterIdLst>
    <p:handoutMasterId r:id="rId53"/>
  </p:handoutMasterIdLst>
  <p:sldIdLst>
    <p:sldId id="256" r:id="rId5"/>
    <p:sldId id="257" r:id="rId6"/>
    <p:sldId id="259" r:id="rId7"/>
    <p:sldId id="260" r:id="rId8"/>
    <p:sldId id="261" r:id="rId9"/>
    <p:sldId id="264" r:id="rId10"/>
    <p:sldId id="265" r:id="rId11"/>
    <p:sldId id="266" r:id="rId12"/>
    <p:sldId id="262" r:id="rId13"/>
    <p:sldId id="263" r:id="rId14"/>
    <p:sldId id="305" r:id="rId15"/>
    <p:sldId id="267" r:id="rId16"/>
    <p:sldId id="268" r:id="rId17"/>
    <p:sldId id="269" r:id="rId18"/>
    <p:sldId id="270" r:id="rId19"/>
    <p:sldId id="273"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6B574C6-6ABB-428A-A0CC-BFF410704DCC}" type="datetimeFigureOut">
              <a:rPr lang="en-US" smtClean="0"/>
              <a:t>9/15/2021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00525C-B033-415B-9C9D-B088E1D3EAB0}" type="slidenum">
              <a:rPr lang="en-US" smtClean="0"/>
              <a:t>‹#›</a:t>
            </a:fld>
            <a:endParaRPr lang="en-US"/>
          </a:p>
        </p:txBody>
      </p:sp>
    </p:spTree>
    <p:extLst>
      <p:ext uri="{BB962C8B-B14F-4D97-AF65-F5344CB8AC3E}">
        <p14:creationId xmlns:p14="http://schemas.microsoft.com/office/powerpoint/2010/main" val="36298944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g4fDIJNQh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practicalnursing.org/lpn-lvn-histo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srn.org/journal-advanced-practice-nursing/1259-the-changing-role-of-todays-nurs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acode.com/secure/data/049/chapter21/subchapBtoc.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nursing-theory.org/theories-and-models/nightingale-environment-theory.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quizlet.com/205956878/nclex-fundamentals-of-nursing-culture-and-ethnicity-flash-card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pacode.com/secure/data/049/chapter21/s21.148.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dos.pa.gov/ProfessionalLicensing/BoardsCommissions/Nursing/Documents/Applications%20and%20Forms/Practical%20Nurse%20Law.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pals.pa.gov/#/page/defaul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t>Practical Vocational Nursing</a:t>
            </a:r>
            <a:endParaRPr lang="en-US" sz="4400" b="1" dirty="0"/>
          </a:p>
        </p:txBody>
      </p:sp>
      <p:sp>
        <p:nvSpPr>
          <p:cNvPr id="3" name="Subtitle 2"/>
          <p:cNvSpPr>
            <a:spLocks noGrp="1"/>
          </p:cNvSpPr>
          <p:nvPr>
            <p:ph type="subTitle" idx="1"/>
          </p:nvPr>
        </p:nvSpPr>
        <p:spPr/>
        <p:txBody>
          <a:bodyPr/>
          <a:lstStyle/>
          <a:p>
            <a:r>
              <a:rPr lang="en-US" dirty="0" smtClean="0"/>
              <a:t>Karen Malt, MSN, RN</a:t>
            </a:r>
            <a:endParaRPr lang="en-US" dirty="0"/>
          </a:p>
        </p:txBody>
      </p:sp>
    </p:spTree>
    <p:extLst>
      <p:ext uri="{BB962C8B-B14F-4D97-AF65-F5344CB8AC3E}">
        <p14:creationId xmlns:p14="http://schemas.microsoft.com/office/powerpoint/2010/main" val="118907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838200"/>
          </a:xfrm>
        </p:spPr>
        <p:txBody>
          <a:bodyPr/>
          <a:lstStyle/>
          <a:p>
            <a:r>
              <a:rPr lang="en-US" b="1" dirty="0" smtClean="0"/>
              <a:t>Critical Thinking Skills</a:t>
            </a:r>
            <a:endParaRPr lang="en-US" b="1" dirty="0"/>
          </a:p>
        </p:txBody>
      </p:sp>
      <p:sp>
        <p:nvSpPr>
          <p:cNvPr id="3" name="Content Placeholder 2"/>
          <p:cNvSpPr>
            <a:spLocks noGrp="1"/>
          </p:cNvSpPr>
          <p:nvPr>
            <p:ph idx="1"/>
          </p:nvPr>
        </p:nvSpPr>
        <p:spPr>
          <a:xfrm>
            <a:off x="2589212" y="1079500"/>
            <a:ext cx="8915400" cy="4831722"/>
          </a:xfrm>
        </p:spPr>
        <p:txBody>
          <a:bodyPr>
            <a:normAutofit/>
          </a:bodyPr>
          <a:lstStyle/>
          <a:p>
            <a:pPr marL="0" indent="0">
              <a:buNone/>
            </a:pPr>
            <a:r>
              <a:rPr lang="en-US" sz="3200" dirty="0" smtClean="0"/>
              <a:t>The Cognitive Levels used on the NCLEX-PN Examination based on Bloom’s Taxonomy </a:t>
            </a:r>
            <a:r>
              <a:rPr lang="en-US" sz="2400" dirty="0" smtClean="0"/>
              <a:t>(models </a:t>
            </a:r>
            <a:r>
              <a:rPr lang="en-US" sz="2400" dirty="0"/>
              <a:t>used to classify educational learning </a:t>
            </a:r>
            <a:r>
              <a:rPr lang="en-US" sz="2400" dirty="0" smtClean="0"/>
              <a:t>objectives)</a:t>
            </a:r>
            <a:r>
              <a:rPr lang="en-US" sz="3200" dirty="0" smtClean="0"/>
              <a:t>;</a:t>
            </a:r>
          </a:p>
          <a:p>
            <a:pPr marL="0" indent="0">
              <a:buNone/>
            </a:pPr>
            <a:r>
              <a:rPr lang="en-US" sz="3200" dirty="0"/>
              <a:t>	</a:t>
            </a:r>
            <a:r>
              <a:rPr lang="en-US" sz="3200" dirty="0" smtClean="0">
                <a:solidFill>
                  <a:srgbClr val="FF0000"/>
                </a:solidFill>
              </a:rPr>
              <a:t>Knowledge</a:t>
            </a:r>
            <a:r>
              <a:rPr lang="en-US" sz="3200" dirty="0" smtClean="0"/>
              <a:t> –</a:t>
            </a:r>
            <a:r>
              <a:rPr lang="en-US" sz="2800" dirty="0" smtClean="0"/>
              <a:t>recall, memorization</a:t>
            </a:r>
          </a:p>
          <a:p>
            <a:pPr marL="0" indent="0">
              <a:buNone/>
            </a:pPr>
            <a:r>
              <a:rPr lang="en-US" sz="3200" dirty="0"/>
              <a:t>	</a:t>
            </a:r>
            <a:r>
              <a:rPr lang="en-US" sz="3200" dirty="0" smtClean="0">
                <a:solidFill>
                  <a:srgbClr val="FF0000"/>
                </a:solidFill>
              </a:rPr>
              <a:t>Comprehension</a:t>
            </a:r>
            <a:r>
              <a:rPr lang="en-US" sz="3200" dirty="0" smtClean="0"/>
              <a:t> – </a:t>
            </a:r>
            <a:r>
              <a:rPr lang="en-US" sz="2400" dirty="0" smtClean="0"/>
              <a:t>recall and identify examples</a:t>
            </a:r>
          </a:p>
          <a:p>
            <a:pPr marL="0" indent="0">
              <a:buNone/>
            </a:pPr>
            <a:r>
              <a:rPr lang="en-US" sz="3200" dirty="0"/>
              <a:t>	</a:t>
            </a:r>
            <a:r>
              <a:rPr lang="en-US" sz="3200" dirty="0" smtClean="0">
                <a:solidFill>
                  <a:srgbClr val="FF0000"/>
                </a:solidFill>
              </a:rPr>
              <a:t>Application</a:t>
            </a:r>
            <a:r>
              <a:rPr lang="en-US" sz="3200" dirty="0" smtClean="0"/>
              <a:t> – </a:t>
            </a:r>
            <a:r>
              <a:rPr lang="en-US" sz="2400" dirty="0" smtClean="0"/>
              <a:t>learn in class, use in clinical</a:t>
            </a:r>
          </a:p>
          <a:p>
            <a:pPr marL="0" indent="0">
              <a:buNone/>
            </a:pPr>
            <a:r>
              <a:rPr lang="en-US" sz="3200" dirty="0"/>
              <a:t>	</a:t>
            </a:r>
            <a:r>
              <a:rPr lang="en-US" sz="3200" dirty="0" smtClean="0">
                <a:solidFill>
                  <a:srgbClr val="FF0000"/>
                </a:solidFill>
              </a:rPr>
              <a:t>Analysis</a:t>
            </a:r>
            <a:r>
              <a:rPr lang="en-US" sz="3200" dirty="0" smtClean="0"/>
              <a:t> – </a:t>
            </a:r>
            <a:r>
              <a:rPr lang="en-US" sz="2400" dirty="0" smtClean="0"/>
              <a:t>Organize and prioritize (most important to 	less importance)</a:t>
            </a:r>
          </a:p>
          <a:p>
            <a:pPr marL="0" indent="0">
              <a:buNone/>
            </a:pPr>
            <a:r>
              <a:rPr lang="en-US" dirty="0"/>
              <a:t>	</a:t>
            </a:r>
          </a:p>
        </p:txBody>
      </p:sp>
    </p:spTree>
    <p:extLst>
      <p:ext uri="{BB962C8B-B14F-4D97-AF65-F5344CB8AC3E}">
        <p14:creationId xmlns:p14="http://schemas.microsoft.com/office/powerpoint/2010/main" val="332186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Nursing Process; A systematic approach to data collection</a:t>
            </a:r>
            <a:endParaRPr lang="en-US" dirty="0"/>
          </a:p>
        </p:txBody>
      </p:sp>
      <p:sp>
        <p:nvSpPr>
          <p:cNvPr id="3" name="Content Placeholder 2"/>
          <p:cNvSpPr>
            <a:spLocks noGrp="1"/>
          </p:cNvSpPr>
          <p:nvPr>
            <p:ph idx="1"/>
          </p:nvPr>
        </p:nvSpPr>
        <p:spPr/>
        <p:txBody>
          <a:bodyPr/>
          <a:lstStyle/>
          <a:p>
            <a:r>
              <a:rPr lang="en-US" dirty="0">
                <a:hlinkClick r:id="rId2"/>
              </a:rPr>
              <a:t>https</a:t>
            </a:r>
            <a:r>
              <a:rPr lang="en-US">
                <a:hlinkClick r:id="rId2"/>
              </a:rPr>
              <a:t>://</a:t>
            </a:r>
            <a:r>
              <a:rPr lang="en-US" smtClean="0">
                <a:hlinkClick r:id="rId2"/>
              </a:rPr>
              <a:t>www.youtube.com/watch?v=Ug4fDIJNQhw</a:t>
            </a:r>
            <a:r>
              <a:rPr lang="en-US" smtClean="0"/>
              <a:t> </a:t>
            </a:r>
            <a:endParaRPr lang="en-US" dirty="0"/>
          </a:p>
        </p:txBody>
      </p:sp>
    </p:spTree>
    <p:extLst>
      <p:ext uri="{BB962C8B-B14F-4D97-AF65-F5344CB8AC3E}">
        <p14:creationId xmlns:p14="http://schemas.microsoft.com/office/powerpoint/2010/main" val="56341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4000"/>
            <a:ext cx="8911687" cy="800100"/>
          </a:xfrm>
        </p:spPr>
        <p:txBody>
          <a:bodyPr>
            <a:normAutofit/>
          </a:bodyPr>
          <a:lstStyle/>
          <a:p>
            <a:r>
              <a:rPr lang="en-US" b="1" dirty="0" smtClean="0"/>
              <a:t>Nursing Process- </a:t>
            </a:r>
            <a:r>
              <a:rPr lang="en-US" sz="2000" b="1" dirty="0" smtClean="0"/>
              <a:t>Systematic Way of </a:t>
            </a:r>
            <a:r>
              <a:rPr lang="en-US" sz="2000" b="1" smtClean="0"/>
              <a:t>Gathering Data</a:t>
            </a:r>
            <a:endParaRPr lang="en-US" sz="2000" b="1" dirty="0"/>
          </a:p>
        </p:txBody>
      </p:sp>
      <p:sp>
        <p:nvSpPr>
          <p:cNvPr id="3" name="Content Placeholder 2"/>
          <p:cNvSpPr>
            <a:spLocks noGrp="1"/>
          </p:cNvSpPr>
          <p:nvPr>
            <p:ph idx="1"/>
          </p:nvPr>
        </p:nvSpPr>
        <p:spPr>
          <a:xfrm>
            <a:off x="2589212" y="965200"/>
            <a:ext cx="8915400" cy="5638800"/>
          </a:xfrm>
        </p:spPr>
        <p:txBody>
          <a:bodyPr>
            <a:normAutofit fontScale="92500" lnSpcReduction="10000"/>
          </a:bodyPr>
          <a:lstStyle/>
          <a:p>
            <a:pPr marL="0" indent="0">
              <a:buNone/>
            </a:pPr>
            <a:r>
              <a:rPr lang="en-US" sz="2800" b="1" dirty="0" smtClean="0">
                <a:solidFill>
                  <a:srgbClr val="FF0000"/>
                </a:solidFill>
              </a:rPr>
              <a:t>1. Data Collection- </a:t>
            </a:r>
          </a:p>
          <a:p>
            <a:pPr marL="400050" lvl="1" indent="0">
              <a:buNone/>
            </a:pPr>
            <a:r>
              <a:rPr lang="en-US" sz="2600" b="1" dirty="0"/>
              <a:t>	</a:t>
            </a:r>
            <a:r>
              <a:rPr lang="en-US" sz="2600" dirty="0" smtClean="0"/>
              <a:t>	</a:t>
            </a:r>
            <a:r>
              <a:rPr lang="en-US" sz="2600" u="sng" dirty="0" smtClean="0"/>
              <a:t>Subjective Information</a:t>
            </a:r>
            <a:r>
              <a:rPr lang="en-US" sz="2600" dirty="0" smtClean="0"/>
              <a:t>- Based on the Patient’s opinion. Discomfort, anxiety, mental status.</a:t>
            </a:r>
          </a:p>
          <a:p>
            <a:pPr marL="400050" lvl="1" indent="0">
              <a:buNone/>
            </a:pPr>
            <a:r>
              <a:rPr lang="en-US" sz="2600" dirty="0"/>
              <a:t>	</a:t>
            </a:r>
            <a:r>
              <a:rPr lang="en-US" sz="2600" dirty="0" smtClean="0"/>
              <a:t>	</a:t>
            </a:r>
            <a:r>
              <a:rPr lang="en-US" sz="2600" u="sng" dirty="0" smtClean="0"/>
              <a:t>Objective Information </a:t>
            </a:r>
            <a:r>
              <a:rPr lang="en-US" sz="2600" dirty="0" smtClean="0"/>
              <a:t>– This is data that the nurse can verify.  Height, weight, vital signs, a rash.</a:t>
            </a:r>
          </a:p>
          <a:p>
            <a:pPr marL="400050" lvl="1" indent="0">
              <a:buNone/>
            </a:pPr>
            <a:endParaRPr lang="en-US" sz="2600" dirty="0" smtClean="0"/>
          </a:p>
          <a:p>
            <a:pPr marL="400050" lvl="1" indent="0">
              <a:buNone/>
            </a:pPr>
            <a:r>
              <a:rPr lang="en-US" sz="2600" dirty="0" smtClean="0"/>
              <a:t>Accuracy in data collection is vitally important; use all senses to gather data about the client.</a:t>
            </a:r>
          </a:p>
          <a:p>
            <a:pPr marL="400050" lvl="1" indent="0">
              <a:buNone/>
            </a:pPr>
            <a:endParaRPr lang="en-US" sz="2600" dirty="0"/>
          </a:p>
          <a:p>
            <a:pPr marL="400050" lvl="1" indent="0">
              <a:buNone/>
            </a:pPr>
            <a:r>
              <a:rPr lang="en-US" sz="2600" u="sng" dirty="0" smtClean="0"/>
              <a:t>Validation of information </a:t>
            </a:r>
            <a:r>
              <a:rPr lang="en-US" sz="2600" dirty="0" smtClean="0"/>
              <a:t>– vitally important, don’t ever assume. Decisions must be made on evidence, not assumptions. However, the client’s subjective comments are important. Example; a client may c/o “A feeling of Doom.” Check vitals!</a:t>
            </a:r>
            <a:endParaRPr lang="en-US" sz="2600" dirty="0"/>
          </a:p>
        </p:txBody>
      </p:sp>
    </p:spTree>
    <p:extLst>
      <p:ext uri="{BB962C8B-B14F-4D97-AF65-F5344CB8AC3E}">
        <p14:creationId xmlns:p14="http://schemas.microsoft.com/office/powerpoint/2010/main" val="384961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850900"/>
          </a:xfrm>
        </p:spPr>
        <p:txBody>
          <a:bodyPr/>
          <a:lstStyle/>
          <a:p>
            <a:r>
              <a:rPr lang="en-US" b="1" dirty="0" smtClean="0"/>
              <a:t>Nursing Process</a:t>
            </a:r>
            <a:endParaRPr lang="en-US" b="1" dirty="0"/>
          </a:p>
        </p:txBody>
      </p:sp>
      <p:sp>
        <p:nvSpPr>
          <p:cNvPr id="3" name="Content Placeholder 2"/>
          <p:cNvSpPr>
            <a:spLocks noGrp="1"/>
          </p:cNvSpPr>
          <p:nvPr>
            <p:ph idx="1"/>
          </p:nvPr>
        </p:nvSpPr>
        <p:spPr>
          <a:xfrm>
            <a:off x="2589212" y="927100"/>
            <a:ext cx="8915400" cy="4984122"/>
          </a:xfrm>
        </p:spPr>
        <p:txBody>
          <a:bodyPr>
            <a:normAutofit/>
          </a:bodyPr>
          <a:lstStyle/>
          <a:p>
            <a:pPr marL="0" indent="0">
              <a:buNone/>
            </a:pPr>
            <a:r>
              <a:rPr lang="en-US" sz="2800" b="1" dirty="0" smtClean="0">
                <a:solidFill>
                  <a:srgbClr val="FF0000"/>
                </a:solidFill>
              </a:rPr>
              <a:t>2. Planning</a:t>
            </a:r>
          </a:p>
          <a:p>
            <a:pPr marL="0" indent="0">
              <a:buNone/>
            </a:pPr>
            <a:r>
              <a:rPr lang="en-US" sz="2800" b="1" dirty="0">
                <a:solidFill>
                  <a:srgbClr val="FF0000"/>
                </a:solidFill>
              </a:rPr>
              <a:t>	</a:t>
            </a:r>
            <a:r>
              <a:rPr lang="en-US" sz="2800" b="1" dirty="0">
                <a:solidFill>
                  <a:schemeClr val="tx1"/>
                </a:solidFill>
              </a:rPr>
              <a:t>	</a:t>
            </a:r>
            <a:r>
              <a:rPr lang="en-US" sz="2800" b="1" dirty="0" smtClean="0">
                <a:solidFill>
                  <a:schemeClr val="tx1"/>
                </a:solidFill>
              </a:rPr>
              <a:t>Remember only the RN can develop the nursing diagnosis, goals, interventions, and plan of care. </a:t>
            </a:r>
          </a:p>
          <a:p>
            <a:pPr marL="0" indent="0">
              <a:buNone/>
            </a:pPr>
            <a:r>
              <a:rPr lang="en-US" sz="2800" b="1" dirty="0" smtClean="0">
                <a:solidFill>
                  <a:schemeClr val="tx1"/>
                </a:solidFill>
              </a:rPr>
              <a:t> </a:t>
            </a:r>
            <a:r>
              <a:rPr lang="en-US" sz="2800" b="1" dirty="0" smtClean="0">
                <a:solidFill>
                  <a:srgbClr val="FF0000"/>
                </a:solidFill>
              </a:rPr>
              <a:t> </a:t>
            </a:r>
            <a:r>
              <a:rPr lang="en-US" sz="2800" dirty="0">
                <a:solidFill>
                  <a:schemeClr val="tx1"/>
                </a:solidFill>
              </a:rPr>
              <a:t>The LPN assists the RN in collecting the client data or information</a:t>
            </a:r>
            <a:r>
              <a:rPr lang="en-US" sz="2800" dirty="0" smtClean="0">
                <a:solidFill>
                  <a:schemeClr val="tx1"/>
                </a:solidFill>
              </a:rPr>
              <a:t>.</a:t>
            </a:r>
          </a:p>
          <a:p>
            <a:pPr marL="0" indent="0">
              <a:buNone/>
            </a:pPr>
            <a:r>
              <a:rPr lang="en-US" sz="2800" dirty="0">
                <a:solidFill>
                  <a:schemeClr val="tx1"/>
                </a:solidFill>
              </a:rPr>
              <a:t>	</a:t>
            </a:r>
            <a:r>
              <a:rPr lang="en-US" sz="2800" dirty="0" smtClean="0">
                <a:solidFill>
                  <a:schemeClr val="tx1"/>
                </a:solidFill>
              </a:rPr>
              <a:t>The RN and LPN collaborate to create the plan of care for each client.</a:t>
            </a:r>
            <a:endParaRPr lang="en-US" sz="2800" dirty="0">
              <a:solidFill>
                <a:schemeClr val="tx1"/>
              </a:solidFill>
            </a:endParaRPr>
          </a:p>
          <a:p>
            <a:pPr marL="0" indent="0">
              <a:buNone/>
            </a:pPr>
            <a:endParaRPr lang="en-US" sz="2800" b="1" dirty="0">
              <a:solidFill>
                <a:srgbClr val="FF0000"/>
              </a:solidFill>
            </a:endParaRPr>
          </a:p>
        </p:txBody>
      </p:sp>
    </p:spTree>
    <p:extLst>
      <p:ext uri="{BB962C8B-B14F-4D97-AF65-F5344CB8AC3E}">
        <p14:creationId xmlns:p14="http://schemas.microsoft.com/office/powerpoint/2010/main" val="237557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723900"/>
          </a:xfrm>
        </p:spPr>
        <p:txBody>
          <a:bodyPr/>
          <a:lstStyle/>
          <a:p>
            <a:r>
              <a:rPr lang="en-US" b="1" dirty="0" smtClean="0">
                <a:solidFill>
                  <a:schemeClr val="tx1"/>
                </a:solidFill>
              </a:rPr>
              <a:t>Nursing Process</a:t>
            </a:r>
            <a:endParaRPr lang="en-US" b="1" dirty="0">
              <a:solidFill>
                <a:schemeClr val="tx1"/>
              </a:solidFill>
            </a:endParaRPr>
          </a:p>
        </p:txBody>
      </p:sp>
      <p:sp>
        <p:nvSpPr>
          <p:cNvPr id="3" name="Content Placeholder 2"/>
          <p:cNvSpPr>
            <a:spLocks noGrp="1"/>
          </p:cNvSpPr>
          <p:nvPr>
            <p:ph idx="1"/>
          </p:nvPr>
        </p:nvSpPr>
        <p:spPr>
          <a:xfrm>
            <a:off x="2589212" y="1054100"/>
            <a:ext cx="8915400" cy="4857122"/>
          </a:xfrm>
        </p:spPr>
        <p:txBody>
          <a:bodyPr>
            <a:normAutofit/>
          </a:bodyPr>
          <a:lstStyle/>
          <a:p>
            <a:pPr marL="0" indent="0">
              <a:buNone/>
            </a:pPr>
            <a:r>
              <a:rPr lang="en-US" sz="2800" b="1" dirty="0" smtClean="0">
                <a:solidFill>
                  <a:srgbClr val="FF0000"/>
                </a:solidFill>
              </a:rPr>
              <a:t>3. Implementation –</a:t>
            </a:r>
          </a:p>
          <a:p>
            <a:pPr marL="0" indent="0">
              <a:buNone/>
            </a:pPr>
            <a:r>
              <a:rPr lang="en-US" sz="2800" b="1" dirty="0">
                <a:solidFill>
                  <a:srgbClr val="FF0000"/>
                </a:solidFill>
              </a:rPr>
              <a:t>	</a:t>
            </a:r>
            <a:r>
              <a:rPr lang="en-US" sz="2800" dirty="0" smtClean="0">
                <a:solidFill>
                  <a:schemeClr val="tx1"/>
                </a:solidFill>
              </a:rPr>
              <a:t>Follow the established plan of care.</a:t>
            </a:r>
          </a:p>
          <a:p>
            <a:pPr marL="0" indent="0">
              <a:buNone/>
            </a:pPr>
            <a:r>
              <a:rPr lang="en-US" sz="2800" b="1" dirty="0">
                <a:solidFill>
                  <a:schemeClr val="tx1"/>
                </a:solidFill>
              </a:rPr>
              <a:t>	</a:t>
            </a:r>
            <a:r>
              <a:rPr lang="en-US" sz="2800" dirty="0" smtClean="0">
                <a:solidFill>
                  <a:schemeClr val="tx1"/>
                </a:solidFill>
              </a:rPr>
              <a:t>Maintain client safety</a:t>
            </a:r>
          </a:p>
          <a:p>
            <a:pPr marL="0" indent="0">
              <a:buNone/>
            </a:pPr>
            <a:r>
              <a:rPr lang="en-US" sz="2800" b="1" dirty="0">
                <a:solidFill>
                  <a:schemeClr val="tx1"/>
                </a:solidFill>
              </a:rPr>
              <a:t>	</a:t>
            </a:r>
            <a:r>
              <a:rPr lang="en-US" sz="2800" dirty="0" smtClean="0">
                <a:solidFill>
                  <a:schemeClr val="tx1"/>
                </a:solidFill>
              </a:rPr>
              <a:t>Initiate reaching that is within your role</a:t>
            </a:r>
          </a:p>
          <a:p>
            <a:pPr marL="0" indent="0">
              <a:buNone/>
            </a:pPr>
            <a:r>
              <a:rPr lang="en-US" sz="2800" b="1" dirty="0">
                <a:solidFill>
                  <a:schemeClr val="tx1"/>
                </a:solidFill>
              </a:rPr>
              <a:t>	</a:t>
            </a:r>
            <a:r>
              <a:rPr lang="en-US" sz="2800" dirty="0" smtClean="0">
                <a:solidFill>
                  <a:schemeClr val="tx1"/>
                </a:solidFill>
              </a:rPr>
              <a:t>Report any abnormal data</a:t>
            </a:r>
          </a:p>
          <a:p>
            <a:pPr marL="0" indent="0">
              <a:buNone/>
            </a:pPr>
            <a:r>
              <a:rPr lang="en-US" sz="2800" b="1" dirty="0">
                <a:solidFill>
                  <a:schemeClr val="tx1"/>
                </a:solidFill>
              </a:rPr>
              <a:t>	</a:t>
            </a:r>
            <a:r>
              <a:rPr lang="en-US" sz="2800" dirty="0" smtClean="0">
                <a:solidFill>
                  <a:schemeClr val="tx1"/>
                </a:solidFill>
              </a:rPr>
              <a:t>Document accurately </a:t>
            </a:r>
            <a:r>
              <a:rPr lang="en-US" sz="2800" b="1" dirty="0">
                <a:solidFill>
                  <a:schemeClr val="tx1"/>
                </a:solidFill>
              </a:rPr>
              <a:t>	</a:t>
            </a:r>
            <a:endParaRPr lang="en-US" sz="2800" b="1" dirty="0">
              <a:solidFill>
                <a:srgbClr val="FF0000"/>
              </a:solidFill>
            </a:endParaRPr>
          </a:p>
        </p:txBody>
      </p:sp>
    </p:spTree>
    <p:extLst>
      <p:ext uri="{BB962C8B-B14F-4D97-AF65-F5344CB8AC3E}">
        <p14:creationId xmlns:p14="http://schemas.microsoft.com/office/powerpoint/2010/main" val="62071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1000"/>
            <a:ext cx="8911687" cy="774700"/>
          </a:xfrm>
        </p:spPr>
        <p:txBody>
          <a:bodyPr/>
          <a:lstStyle/>
          <a:p>
            <a:r>
              <a:rPr lang="en-US" b="1" dirty="0" smtClean="0"/>
              <a:t>Nursing Process </a:t>
            </a:r>
            <a:endParaRPr lang="en-US" b="1" dirty="0"/>
          </a:p>
        </p:txBody>
      </p:sp>
      <p:sp>
        <p:nvSpPr>
          <p:cNvPr id="3" name="Content Placeholder 2"/>
          <p:cNvSpPr>
            <a:spLocks noGrp="1"/>
          </p:cNvSpPr>
          <p:nvPr>
            <p:ph idx="1"/>
          </p:nvPr>
        </p:nvSpPr>
        <p:spPr>
          <a:xfrm>
            <a:off x="2589212" y="1295400"/>
            <a:ext cx="8915400" cy="4615822"/>
          </a:xfrm>
        </p:spPr>
        <p:txBody>
          <a:bodyPr>
            <a:normAutofit/>
          </a:bodyPr>
          <a:lstStyle/>
          <a:p>
            <a:pPr marL="0" indent="0">
              <a:buNone/>
            </a:pPr>
            <a:r>
              <a:rPr lang="en-US" sz="2800" b="1" dirty="0" smtClean="0">
                <a:solidFill>
                  <a:srgbClr val="FF0000"/>
                </a:solidFill>
              </a:rPr>
              <a:t>4. Evaluation </a:t>
            </a:r>
          </a:p>
          <a:p>
            <a:pPr marL="0" indent="0">
              <a:buNone/>
            </a:pPr>
            <a:r>
              <a:rPr lang="en-US" sz="2800" b="1" dirty="0">
                <a:solidFill>
                  <a:srgbClr val="FF0000"/>
                </a:solidFill>
              </a:rPr>
              <a:t>	</a:t>
            </a:r>
            <a:r>
              <a:rPr lang="en-US" sz="2800" dirty="0" smtClean="0">
                <a:solidFill>
                  <a:schemeClr val="tx1"/>
                </a:solidFill>
              </a:rPr>
              <a:t>Ask yourself this question. </a:t>
            </a:r>
            <a:endParaRPr lang="en-US" sz="2800" dirty="0">
              <a:solidFill>
                <a:schemeClr val="tx1"/>
              </a:solidFill>
            </a:endParaRPr>
          </a:p>
          <a:p>
            <a:pPr marL="0" indent="0">
              <a:buNone/>
            </a:pPr>
            <a:r>
              <a:rPr lang="en-US" sz="2800" b="1" dirty="0" smtClean="0">
                <a:solidFill>
                  <a:schemeClr val="tx1"/>
                </a:solidFill>
              </a:rPr>
              <a:t>	</a:t>
            </a:r>
            <a:r>
              <a:rPr lang="en-US" sz="2800" dirty="0" smtClean="0">
                <a:solidFill>
                  <a:schemeClr val="tx1"/>
                </a:solidFill>
              </a:rPr>
              <a:t>Are the interventions for this client effective?</a:t>
            </a:r>
          </a:p>
          <a:p>
            <a:pPr marL="0" indent="0">
              <a:buNone/>
            </a:pPr>
            <a:r>
              <a:rPr lang="en-US" sz="2800" dirty="0">
                <a:solidFill>
                  <a:schemeClr val="tx1"/>
                </a:solidFill>
              </a:rPr>
              <a:t>	</a:t>
            </a:r>
            <a:r>
              <a:rPr lang="en-US" sz="2800" dirty="0" smtClean="0">
                <a:solidFill>
                  <a:schemeClr val="tx1"/>
                </a:solidFill>
              </a:rPr>
              <a:t>Review the plan and collaborate with the nurse 	if the care plan goals are not attainable or 	changes in the client condition warrant a 	revision.  </a:t>
            </a:r>
            <a:endParaRPr lang="en-US" sz="2800" dirty="0">
              <a:solidFill>
                <a:schemeClr val="tx1"/>
              </a:solidFill>
            </a:endParaRPr>
          </a:p>
        </p:txBody>
      </p:sp>
    </p:spTree>
    <p:extLst>
      <p:ext uri="{BB962C8B-B14F-4D97-AF65-F5344CB8AC3E}">
        <p14:creationId xmlns:p14="http://schemas.microsoft.com/office/powerpoint/2010/main" val="22536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762000"/>
          </a:xfrm>
        </p:spPr>
        <p:txBody>
          <a:bodyPr/>
          <a:lstStyle/>
          <a:p>
            <a:r>
              <a:rPr lang="en-US" dirty="0" smtClean="0"/>
              <a:t>Physical Health vs Emotional Health</a:t>
            </a:r>
            <a:endParaRPr lang="en-US" dirty="0"/>
          </a:p>
        </p:txBody>
      </p:sp>
      <p:sp>
        <p:nvSpPr>
          <p:cNvPr id="3" name="Content Placeholder 2"/>
          <p:cNvSpPr>
            <a:spLocks noGrp="1"/>
          </p:cNvSpPr>
          <p:nvPr>
            <p:ph idx="1"/>
          </p:nvPr>
        </p:nvSpPr>
        <p:spPr>
          <a:xfrm>
            <a:off x="2589212" y="952500"/>
            <a:ext cx="8915400" cy="5473700"/>
          </a:xfrm>
        </p:spPr>
        <p:txBody>
          <a:bodyPr>
            <a:noAutofit/>
          </a:bodyPr>
          <a:lstStyle/>
          <a:p>
            <a:pPr marL="0" indent="0">
              <a:buNone/>
            </a:pPr>
            <a:r>
              <a:rPr lang="en-US" sz="2400" dirty="0" smtClean="0"/>
              <a:t>Abraham Maslow was a psychologist who developed the Human Needs Theory.  </a:t>
            </a:r>
          </a:p>
          <a:p>
            <a:pPr marL="0" indent="0">
              <a:buNone/>
            </a:pPr>
            <a:r>
              <a:rPr lang="en-US" sz="2400" dirty="0" smtClean="0"/>
              <a:t>Maslow’s Theory states;</a:t>
            </a:r>
          </a:p>
          <a:p>
            <a:pPr marL="0" indent="0">
              <a:buNone/>
            </a:pPr>
            <a:r>
              <a:rPr lang="en-US" sz="2400" dirty="0"/>
              <a:t>	</a:t>
            </a:r>
            <a:r>
              <a:rPr lang="en-US" sz="2400" dirty="0" smtClean="0"/>
              <a:t>1. Certain internal, external, physical, and  psychological needs are common to all people.</a:t>
            </a:r>
          </a:p>
          <a:p>
            <a:pPr marL="0" indent="0">
              <a:buNone/>
            </a:pPr>
            <a:r>
              <a:rPr lang="en-US" sz="2400" dirty="0"/>
              <a:t>	</a:t>
            </a:r>
            <a:r>
              <a:rPr lang="en-US" sz="2400" dirty="0" smtClean="0"/>
              <a:t>2. Common needs are arranged in a hierarchy</a:t>
            </a:r>
          </a:p>
          <a:p>
            <a:pPr marL="0" indent="0">
              <a:buNone/>
            </a:pPr>
            <a:r>
              <a:rPr lang="en-US" sz="2400" dirty="0"/>
              <a:t>	</a:t>
            </a:r>
            <a:r>
              <a:rPr lang="en-US" sz="2400" dirty="0" smtClean="0"/>
              <a:t>3. Unmet needs create tension, which causes the person to react</a:t>
            </a:r>
          </a:p>
          <a:p>
            <a:pPr marL="0" indent="0">
              <a:buNone/>
            </a:pPr>
            <a:r>
              <a:rPr lang="en-US" sz="2400" dirty="0"/>
              <a:t>	</a:t>
            </a:r>
            <a:r>
              <a:rPr lang="en-US" sz="2400" dirty="0" smtClean="0"/>
              <a:t>4. When needs are met, the person is no longer aware of the needs, and 	the need no longer motivates them.</a:t>
            </a:r>
          </a:p>
          <a:p>
            <a:pPr marL="0" indent="0">
              <a:buNone/>
            </a:pPr>
            <a:r>
              <a:rPr lang="en-US" sz="2400" dirty="0"/>
              <a:t>	</a:t>
            </a:r>
            <a:r>
              <a:rPr lang="en-US" sz="2400" dirty="0" smtClean="0"/>
              <a:t>5. Dominant needs that matter to a person can vary in life.</a:t>
            </a:r>
          </a:p>
          <a:p>
            <a:pPr marL="0" indent="0">
              <a:buNone/>
            </a:pPr>
            <a:endParaRPr lang="en-US" sz="2400" dirty="0"/>
          </a:p>
        </p:txBody>
      </p:sp>
    </p:spTree>
    <p:extLst>
      <p:ext uri="{BB962C8B-B14F-4D97-AF65-F5344CB8AC3E}">
        <p14:creationId xmlns:p14="http://schemas.microsoft.com/office/powerpoint/2010/main" val="178253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45719"/>
          </a:xfrm>
        </p:spPr>
        <p:txBody>
          <a:bodyPr>
            <a:normAutofit fontScale="90000"/>
          </a:bodyPr>
          <a:lstStyle/>
          <a:p>
            <a:r>
              <a:rPr lang="en-US" dirty="0" smtClean="0"/>
              <a:t>Abraham Maslow’s Human Needs Theory</a:t>
            </a:r>
            <a:endParaRPr lang="en-US" dirty="0"/>
          </a:p>
        </p:txBody>
      </p:sp>
      <p:pic>
        <p:nvPicPr>
          <p:cNvPr id="6" name="Content Placeholder 5"/>
          <p:cNvPicPr>
            <a:picLocks noGrp="1" noChangeAspect="1"/>
          </p:cNvPicPr>
          <p:nvPr>
            <p:ph idx="1"/>
          </p:nvPr>
        </p:nvPicPr>
        <p:blipFill>
          <a:blip r:embed="rId2"/>
          <a:srcRect l="-20270" r="-20270"/>
          <a:stretch>
            <a:fillRect/>
          </a:stretch>
        </p:blipFill>
        <p:spPr>
          <a:xfrm>
            <a:off x="2349500" y="812800"/>
            <a:ext cx="9842500" cy="5951255"/>
          </a:xfrm>
        </p:spPr>
      </p:pic>
    </p:spTree>
    <p:extLst>
      <p:ext uri="{BB962C8B-B14F-4D97-AF65-F5344CB8AC3E}">
        <p14:creationId xmlns:p14="http://schemas.microsoft.com/office/powerpoint/2010/main" val="3484148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647700"/>
          </a:xfrm>
        </p:spPr>
        <p:txBody>
          <a:bodyPr/>
          <a:lstStyle/>
          <a:p>
            <a:r>
              <a:rPr lang="en-US" dirty="0" smtClean="0"/>
              <a:t>Communication Techniques</a:t>
            </a:r>
            <a:endParaRPr lang="en-US" dirty="0"/>
          </a:p>
        </p:txBody>
      </p:sp>
      <p:sp>
        <p:nvSpPr>
          <p:cNvPr id="3" name="Content Placeholder 2"/>
          <p:cNvSpPr>
            <a:spLocks noGrp="1"/>
          </p:cNvSpPr>
          <p:nvPr>
            <p:ph idx="1"/>
          </p:nvPr>
        </p:nvSpPr>
        <p:spPr>
          <a:xfrm>
            <a:off x="2589212" y="1079500"/>
            <a:ext cx="8915400" cy="5486400"/>
          </a:xfrm>
        </p:spPr>
        <p:txBody>
          <a:bodyPr/>
          <a:lstStyle/>
          <a:p>
            <a:pPr marL="0" indent="0">
              <a:buNone/>
            </a:pPr>
            <a:r>
              <a:rPr lang="en-US" sz="2800" dirty="0" smtClean="0">
                <a:solidFill>
                  <a:srgbClr val="FF0000"/>
                </a:solidFill>
              </a:rPr>
              <a:t>Therapeutic Communication </a:t>
            </a:r>
            <a:r>
              <a:rPr lang="en-US" dirty="0" smtClean="0"/>
              <a:t>– </a:t>
            </a:r>
            <a:r>
              <a:rPr lang="en-US" sz="2400" dirty="0" smtClean="0"/>
              <a:t>a </a:t>
            </a:r>
            <a:r>
              <a:rPr lang="en-US" sz="2400" dirty="0"/>
              <a:t>process in which the nurse consciously influences a client or helps the client to a better understanding through verbal or nonverbal communication. </a:t>
            </a:r>
            <a:endParaRPr lang="en-US" sz="2400" dirty="0" smtClean="0"/>
          </a:p>
          <a:p>
            <a:pPr marL="0" indent="0">
              <a:buNone/>
            </a:pPr>
            <a:r>
              <a:rPr lang="en-US" sz="2400" dirty="0"/>
              <a:t>S</a:t>
            </a:r>
            <a:r>
              <a:rPr lang="en-US" sz="2400" dirty="0" smtClean="0"/>
              <a:t>trategies </a:t>
            </a:r>
            <a:r>
              <a:rPr lang="en-US" sz="2400" dirty="0"/>
              <a:t>that encourage the patient to express feelings and ideas and that convey acceptance and </a:t>
            </a:r>
            <a:r>
              <a:rPr lang="en-US" sz="2400" dirty="0" smtClean="0"/>
              <a:t>respect include:</a:t>
            </a:r>
          </a:p>
          <a:p>
            <a:pPr marL="0" indent="0">
              <a:buNone/>
            </a:pPr>
            <a:r>
              <a:rPr lang="en-US" sz="2400" dirty="0"/>
              <a:t>	</a:t>
            </a:r>
            <a:r>
              <a:rPr lang="en-US" sz="2400" dirty="0" smtClean="0"/>
              <a:t>Giving Recognition			Summarizing</a:t>
            </a:r>
          </a:p>
          <a:p>
            <a:pPr marL="0" indent="0">
              <a:buNone/>
            </a:pPr>
            <a:r>
              <a:rPr lang="en-US" sz="2400" dirty="0"/>
              <a:t>	</a:t>
            </a:r>
            <a:r>
              <a:rPr lang="en-US" sz="2400" dirty="0" smtClean="0"/>
              <a:t>Using Silence					Reflecting</a:t>
            </a:r>
          </a:p>
          <a:p>
            <a:pPr marL="0" indent="0">
              <a:buNone/>
            </a:pPr>
            <a:r>
              <a:rPr lang="en-US" sz="2400" dirty="0"/>
              <a:t>	</a:t>
            </a:r>
            <a:r>
              <a:rPr lang="en-US" sz="2400" dirty="0" smtClean="0"/>
              <a:t>Active Listening				Offer Hope and Humor</a:t>
            </a:r>
          </a:p>
          <a:p>
            <a:pPr marL="0" indent="0">
              <a:buNone/>
            </a:pPr>
            <a:r>
              <a:rPr lang="en-US" sz="2400" dirty="0"/>
              <a:t>	</a:t>
            </a:r>
            <a:r>
              <a:rPr lang="en-US" sz="2400" dirty="0" smtClean="0"/>
              <a:t>Acceptance</a:t>
            </a:r>
            <a:endParaRPr lang="en-US" sz="2400" dirty="0"/>
          </a:p>
        </p:txBody>
      </p:sp>
    </p:spTree>
    <p:extLst>
      <p:ext uri="{BB962C8B-B14F-4D97-AF65-F5344CB8AC3E}">
        <p14:creationId xmlns:p14="http://schemas.microsoft.com/office/powerpoint/2010/main" val="165129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8600"/>
            <a:ext cx="8911687" cy="800100"/>
          </a:xfrm>
        </p:spPr>
        <p:txBody>
          <a:bodyPr/>
          <a:lstStyle/>
          <a:p>
            <a:r>
              <a:rPr lang="en-US" dirty="0"/>
              <a:t>Communication Techniques</a:t>
            </a:r>
          </a:p>
        </p:txBody>
      </p:sp>
      <p:sp>
        <p:nvSpPr>
          <p:cNvPr id="3" name="Content Placeholder 2"/>
          <p:cNvSpPr>
            <a:spLocks noGrp="1"/>
          </p:cNvSpPr>
          <p:nvPr>
            <p:ph idx="1"/>
          </p:nvPr>
        </p:nvSpPr>
        <p:spPr>
          <a:xfrm>
            <a:off x="2589212" y="927100"/>
            <a:ext cx="8915400" cy="5664200"/>
          </a:xfrm>
        </p:spPr>
        <p:txBody>
          <a:bodyPr>
            <a:normAutofit lnSpcReduction="10000"/>
          </a:bodyPr>
          <a:lstStyle/>
          <a:p>
            <a:pPr marL="0" indent="0">
              <a:buNone/>
            </a:pPr>
            <a:r>
              <a:rPr lang="en-US" sz="2800" dirty="0" smtClean="0">
                <a:solidFill>
                  <a:srgbClr val="FF0000"/>
                </a:solidFill>
              </a:rPr>
              <a:t>Non-Therapeutic Communication</a:t>
            </a:r>
          </a:p>
          <a:p>
            <a:pPr marL="0" indent="0">
              <a:buNone/>
            </a:pPr>
            <a:r>
              <a:rPr lang="en-US" sz="2800" dirty="0">
                <a:solidFill>
                  <a:srgbClr val="FF0000"/>
                </a:solidFill>
              </a:rPr>
              <a:t>	</a:t>
            </a:r>
            <a:r>
              <a:rPr lang="en-US" sz="2800" dirty="0" smtClean="0">
                <a:solidFill>
                  <a:schemeClr val="tx1"/>
                </a:solidFill>
              </a:rPr>
              <a:t>Overloading – Talking too fast, giving too much</a:t>
            </a:r>
          </a:p>
          <a:p>
            <a:pPr marL="0" indent="0">
              <a:buNone/>
            </a:pPr>
            <a:r>
              <a:rPr lang="en-US" sz="2800" dirty="0">
                <a:solidFill>
                  <a:schemeClr val="tx1"/>
                </a:solidFill>
              </a:rPr>
              <a:t>	</a:t>
            </a:r>
            <a:r>
              <a:rPr lang="en-US" sz="2800" dirty="0" smtClean="0">
                <a:solidFill>
                  <a:schemeClr val="tx1"/>
                </a:solidFill>
              </a:rPr>
              <a:t>Value Judgments- Using words like “That’s 	wrong don’t do that.”</a:t>
            </a:r>
          </a:p>
          <a:p>
            <a:pPr marL="0" indent="0">
              <a:buNone/>
            </a:pPr>
            <a:r>
              <a:rPr lang="en-US" sz="2800" dirty="0">
                <a:solidFill>
                  <a:schemeClr val="tx1"/>
                </a:solidFill>
              </a:rPr>
              <a:t>	</a:t>
            </a:r>
            <a:r>
              <a:rPr lang="en-US" sz="2800" dirty="0" smtClean="0">
                <a:solidFill>
                  <a:schemeClr val="tx1"/>
                </a:solidFill>
              </a:rPr>
              <a:t>Incongruence – verbal and non-verbal 	messages that do not mix</a:t>
            </a:r>
          </a:p>
          <a:p>
            <a:pPr marL="0" indent="0">
              <a:buNone/>
            </a:pPr>
            <a:r>
              <a:rPr lang="en-US" sz="2800" dirty="0">
                <a:solidFill>
                  <a:schemeClr val="tx1"/>
                </a:solidFill>
              </a:rPr>
              <a:t>	</a:t>
            </a:r>
            <a:r>
              <a:rPr lang="en-US" sz="2800" dirty="0" smtClean="0">
                <a:solidFill>
                  <a:schemeClr val="tx1"/>
                </a:solidFill>
              </a:rPr>
              <a:t>Under-loading- not enough information</a:t>
            </a:r>
          </a:p>
          <a:p>
            <a:pPr marL="0" indent="0">
              <a:buNone/>
            </a:pPr>
            <a:r>
              <a:rPr lang="en-US" sz="2800" dirty="0">
                <a:solidFill>
                  <a:schemeClr val="tx1"/>
                </a:solidFill>
              </a:rPr>
              <a:t>	</a:t>
            </a:r>
            <a:r>
              <a:rPr lang="en-US" sz="2800" dirty="0" smtClean="0">
                <a:solidFill>
                  <a:schemeClr val="tx1"/>
                </a:solidFill>
              </a:rPr>
              <a:t>False Reassurance – it’s going to be OK</a:t>
            </a:r>
          </a:p>
          <a:p>
            <a:pPr marL="0" indent="0">
              <a:buNone/>
            </a:pPr>
            <a:r>
              <a:rPr lang="en-US" sz="2800" dirty="0">
                <a:solidFill>
                  <a:schemeClr val="tx1"/>
                </a:solidFill>
              </a:rPr>
              <a:t>	</a:t>
            </a:r>
            <a:r>
              <a:rPr lang="en-US" sz="2800" dirty="0" smtClean="0">
                <a:solidFill>
                  <a:schemeClr val="tx1"/>
                </a:solidFill>
              </a:rPr>
              <a:t>Changing the subject</a:t>
            </a:r>
          </a:p>
          <a:p>
            <a:pPr marL="0" indent="0">
              <a:buNone/>
            </a:pPr>
            <a:r>
              <a:rPr lang="en-US" sz="2800" dirty="0">
                <a:solidFill>
                  <a:schemeClr val="tx1"/>
                </a:solidFill>
              </a:rPr>
              <a:t>	</a:t>
            </a:r>
            <a:r>
              <a:rPr lang="en-US" sz="2800" dirty="0" smtClean="0">
                <a:solidFill>
                  <a:schemeClr val="tx1"/>
                </a:solidFill>
              </a:rPr>
              <a:t>Giving advice</a:t>
            </a:r>
          </a:p>
          <a:p>
            <a:pPr marL="0" indent="0">
              <a:buNone/>
            </a:pPr>
            <a:r>
              <a:rPr lang="en-US" sz="2800" dirty="0">
                <a:solidFill>
                  <a:schemeClr val="tx1"/>
                </a:solidFill>
              </a:rPr>
              <a:t>	</a:t>
            </a:r>
            <a:endParaRPr lang="en-US" sz="2800" dirty="0">
              <a:solidFill>
                <a:srgbClr val="FF0000"/>
              </a:solidFill>
            </a:endParaRPr>
          </a:p>
        </p:txBody>
      </p:sp>
    </p:spTree>
    <p:extLst>
      <p:ext uri="{BB962C8B-B14F-4D97-AF65-F5344CB8AC3E}">
        <p14:creationId xmlns:p14="http://schemas.microsoft.com/office/powerpoint/2010/main" val="137729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4000"/>
            <a:ext cx="8911687" cy="749300"/>
          </a:xfrm>
        </p:spPr>
        <p:txBody>
          <a:bodyPr/>
          <a:lstStyle/>
          <a:p>
            <a:r>
              <a:rPr lang="en-US" b="1" dirty="0" smtClean="0"/>
              <a:t>Learning Styles</a:t>
            </a:r>
            <a:endParaRPr lang="en-US" b="1" dirty="0"/>
          </a:p>
        </p:txBody>
      </p:sp>
      <p:sp>
        <p:nvSpPr>
          <p:cNvPr id="3" name="Content Placeholder 2"/>
          <p:cNvSpPr>
            <a:spLocks noGrp="1"/>
          </p:cNvSpPr>
          <p:nvPr>
            <p:ph idx="1"/>
          </p:nvPr>
        </p:nvSpPr>
        <p:spPr>
          <a:xfrm>
            <a:off x="2589212" y="1003300"/>
            <a:ext cx="8915400" cy="4907922"/>
          </a:xfrm>
        </p:spPr>
        <p:txBody>
          <a:bodyPr>
            <a:normAutofit/>
          </a:bodyPr>
          <a:lstStyle/>
          <a:p>
            <a:r>
              <a:rPr lang="en-US" sz="3200" dirty="0" smtClean="0"/>
              <a:t>Visual (eyes)</a:t>
            </a:r>
          </a:p>
          <a:p>
            <a:pPr lvl="1"/>
            <a:r>
              <a:rPr lang="en-US" sz="2400" dirty="0" smtClean="0"/>
              <a:t>Majority of people from Western Countries prefer visual learning.</a:t>
            </a:r>
          </a:p>
          <a:p>
            <a:r>
              <a:rPr lang="en-US" sz="3200" dirty="0" smtClean="0"/>
              <a:t>Auditory (listening)</a:t>
            </a:r>
          </a:p>
          <a:p>
            <a:r>
              <a:rPr lang="en-US" sz="3200" dirty="0" smtClean="0"/>
              <a:t>Tactile (hands-on </a:t>
            </a:r>
            <a:r>
              <a:rPr lang="en-US" sz="3200" dirty="0"/>
              <a:t>tasks) </a:t>
            </a:r>
            <a:endParaRPr lang="en-US" sz="3200" dirty="0" smtClean="0"/>
          </a:p>
          <a:p>
            <a:pPr marL="0" indent="0">
              <a:buNone/>
            </a:pPr>
            <a:r>
              <a:rPr lang="en-US" sz="3200" dirty="0" smtClean="0"/>
              <a:t>Complete the following Learning Style </a:t>
            </a:r>
            <a:r>
              <a:rPr lang="en-US" sz="3200" dirty="0" err="1" smtClean="0"/>
              <a:t>Iventory</a:t>
            </a:r>
            <a:r>
              <a:rPr lang="en-US" sz="3200" dirty="0" smtClean="0"/>
              <a:t>/Assessment</a:t>
            </a:r>
          </a:p>
          <a:p>
            <a:pPr marL="0" indent="0">
              <a:buNone/>
            </a:pPr>
            <a:r>
              <a:rPr lang="en-US" sz="3200" dirty="0" smtClean="0"/>
              <a:t> </a:t>
            </a:r>
            <a:endParaRPr lang="en-US" sz="3200" dirty="0"/>
          </a:p>
          <a:p>
            <a:pPr marL="457200" lvl="1" indent="0">
              <a:buNone/>
            </a:pPr>
            <a:endParaRPr lang="en-US" sz="3000" dirty="0"/>
          </a:p>
        </p:txBody>
      </p:sp>
    </p:spTree>
    <p:extLst>
      <p:ext uri="{BB962C8B-B14F-4D97-AF65-F5344CB8AC3E}">
        <p14:creationId xmlns:p14="http://schemas.microsoft.com/office/powerpoint/2010/main" val="62954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622300"/>
          </a:xfrm>
        </p:spPr>
        <p:txBody>
          <a:bodyPr>
            <a:normAutofit fontScale="90000"/>
          </a:bodyPr>
          <a:lstStyle/>
          <a:p>
            <a:r>
              <a:rPr lang="en-US" dirty="0" smtClean="0"/>
              <a:t>Cultural Differences in Communication</a:t>
            </a:r>
            <a:endParaRPr lang="en-US" dirty="0"/>
          </a:p>
        </p:txBody>
      </p:sp>
      <p:sp>
        <p:nvSpPr>
          <p:cNvPr id="3" name="Content Placeholder 2"/>
          <p:cNvSpPr>
            <a:spLocks noGrp="1"/>
          </p:cNvSpPr>
          <p:nvPr>
            <p:ph idx="1"/>
          </p:nvPr>
        </p:nvSpPr>
        <p:spPr>
          <a:xfrm>
            <a:off x="2589212" y="622300"/>
            <a:ext cx="8915400" cy="6134100"/>
          </a:xfrm>
        </p:spPr>
        <p:txBody>
          <a:bodyPr>
            <a:normAutofit fontScale="85000" lnSpcReduction="20000"/>
          </a:bodyPr>
          <a:lstStyle/>
          <a:p>
            <a:r>
              <a:rPr lang="en-US" sz="1900" b="1" dirty="0"/>
              <a:t>Eye contact</a:t>
            </a:r>
          </a:p>
          <a:p>
            <a:r>
              <a:rPr lang="en-US" sz="1900" dirty="0" smtClean="0"/>
              <a:t>In </a:t>
            </a:r>
            <a:r>
              <a:rPr lang="en-US" sz="1900" dirty="0"/>
              <a:t>many Asian cultures, avoiding eye contact is seen as a sign of respect. However, those in Latin and North America consider eye contact important for conveying equality among individuals. </a:t>
            </a:r>
          </a:p>
          <a:p>
            <a:r>
              <a:rPr lang="en-US" sz="1900" b="1" dirty="0"/>
              <a:t>Touch</a:t>
            </a:r>
          </a:p>
          <a:p>
            <a:r>
              <a:rPr lang="en-US" sz="1900" dirty="0"/>
              <a:t>A great number of cultural expressions are achieved through touch. In America, for example, using a firm handshake is considered appropriate to greet a stranger or another business professional. In France, however, it is common to kiss someone you greet on both cheeks. Touching children on the head is fine in North America. Yet in Asia, this is considered highly inappropriate, as the head is considered a sacred part of the body. </a:t>
            </a:r>
            <a:endParaRPr lang="en-US" sz="1900" dirty="0" smtClean="0"/>
          </a:p>
          <a:p>
            <a:r>
              <a:rPr lang="en-US" sz="1900" b="1" dirty="0" smtClean="0"/>
              <a:t>Gestures</a:t>
            </a:r>
            <a:endParaRPr lang="en-US" sz="1900" b="1" dirty="0"/>
          </a:p>
          <a:p>
            <a:r>
              <a:rPr lang="en-US" sz="1900" dirty="0"/>
              <a:t>Gestures can convey wildly different meanings. Individuals in the United States use the “OK” sign to convey that something is acceptable. In Japan, the same hand symbol means “money.” </a:t>
            </a:r>
            <a:endParaRPr lang="en-US" sz="1900" dirty="0" smtClean="0"/>
          </a:p>
          <a:p>
            <a:r>
              <a:rPr lang="en-US" sz="1900" b="1" dirty="0" smtClean="0"/>
              <a:t>Physical </a:t>
            </a:r>
            <a:r>
              <a:rPr lang="en-US" sz="1900" b="1" dirty="0"/>
              <a:t>Space</a:t>
            </a:r>
          </a:p>
          <a:p>
            <a:r>
              <a:rPr lang="en-US" sz="1900" dirty="0"/>
              <a:t>Countries that are densely populated generally have much less need for personal space than those that are not. The Japanese, for example, are less likely to react strongly to an accidental touch by a stranger than Americans. </a:t>
            </a:r>
            <a:endParaRPr lang="en-US" sz="1900" dirty="0" smtClean="0"/>
          </a:p>
          <a:p>
            <a:r>
              <a:rPr lang="en-US" sz="1900" b="1" dirty="0" smtClean="0"/>
              <a:t>Facial </a:t>
            </a:r>
            <a:r>
              <a:rPr lang="en-US" sz="1900" b="1" dirty="0"/>
              <a:t>Expressions</a:t>
            </a:r>
          </a:p>
          <a:p>
            <a:r>
              <a:rPr lang="en-US" sz="1900" dirty="0"/>
              <a:t>Winking is a facial expression particularly varied in meaning. In Latin America, for example, the gesture is often considered a romantic or sexual invitation. The Yoruba people in Nigeria wink at their children if they want them to leave the room. And the Chinese consider the gesture rude.</a:t>
            </a:r>
          </a:p>
          <a:p>
            <a:pPr marL="0" indent="0">
              <a:buNone/>
            </a:pPr>
            <a:endParaRPr lang="en-US" dirty="0"/>
          </a:p>
        </p:txBody>
      </p:sp>
    </p:spTree>
    <p:extLst>
      <p:ext uri="{BB962C8B-B14F-4D97-AF65-F5344CB8AC3E}">
        <p14:creationId xmlns:p14="http://schemas.microsoft.com/office/powerpoint/2010/main" val="145454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863600"/>
          </a:xfrm>
        </p:spPr>
        <p:txBody>
          <a:bodyPr/>
          <a:lstStyle/>
          <a:p>
            <a:r>
              <a:rPr lang="en-US" dirty="0" smtClean="0"/>
              <a:t>Evolution of the Practical Nurse</a:t>
            </a:r>
            <a:endParaRPr lang="en-US" dirty="0"/>
          </a:p>
        </p:txBody>
      </p:sp>
      <p:sp>
        <p:nvSpPr>
          <p:cNvPr id="3" name="Content Placeholder 2"/>
          <p:cNvSpPr>
            <a:spLocks noGrp="1"/>
          </p:cNvSpPr>
          <p:nvPr>
            <p:ph idx="1"/>
          </p:nvPr>
        </p:nvSpPr>
        <p:spPr>
          <a:xfrm>
            <a:off x="2589212" y="850900"/>
            <a:ext cx="8915400" cy="5060322"/>
          </a:xfrm>
        </p:spPr>
        <p:txBody>
          <a:bodyPr/>
          <a:lstStyle/>
          <a:p>
            <a:pPr marL="0" indent="0">
              <a:buNone/>
            </a:pPr>
            <a:r>
              <a:rPr lang="en-US" sz="2800" dirty="0" smtClean="0"/>
              <a:t>Open the link below to read an article concerning the history of practical nursing.</a:t>
            </a:r>
          </a:p>
          <a:p>
            <a:pPr marL="0" indent="0">
              <a:buNone/>
            </a:pPr>
            <a:r>
              <a:rPr lang="en-US" dirty="0" smtClean="0">
                <a:hlinkClick r:id="rId2"/>
              </a:rPr>
              <a:t>https://www.practicalnursing.org/lpn-lvn-history</a:t>
            </a:r>
            <a:r>
              <a:rPr lang="en-US" dirty="0" smtClean="0"/>
              <a:t>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00" y="2374900"/>
            <a:ext cx="5905500" cy="3924300"/>
          </a:xfrm>
          <a:prstGeom prst="rect">
            <a:avLst/>
          </a:prstGeom>
        </p:spPr>
      </p:pic>
    </p:spTree>
    <p:extLst>
      <p:ext uri="{BB962C8B-B14F-4D97-AF65-F5344CB8AC3E}">
        <p14:creationId xmlns:p14="http://schemas.microsoft.com/office/powerpoint/2010/main" val="3954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17500"/>
            <a:ext cx="8911687" cy="1041400"/>
          </a:xfrm>
        </p:spPr>
        <p:txBody>
          <a:bodyPr/>
          <a:lstStyle/>
          <a:p>
            <a:r>
              <a:rPr lang="en-US" dirty="0" smtClean="0"/>
              <a:t>The Evolution of Nursing </a:t>
            </a:r>
            <a:endParaRPr lang="en-US" dirty="0"/>
          </a:p>
        </p:txBody>
      </p:sp>
      <p:sp>
        <p:nvSpPr>
          <p:cNvPr id="3" name="Content Placeholder 2"/>
          <p:cNvSpPr>
            <a:spLocks noGrp="1"/>
          </p:cNvSpPr>
          <p:nvPr>
            <p:ph idx="1"/>
          </p:nvPr>
        </p:nvSpPr>
        <p:spPr>
          <a:xfrm>
            <a:off x="2589212" y="1104900"/>
            <a:ext cx="8915400" cy="4806322"/>
          </a:xfrm>
        </p:spPr>
        <p:txBody>
          <a:bodyPr/>
          <a:lstStyle/>
          <a:p>
            <a:pPr marL="0" indent="0">
              <a:buNone/>
            </a:pPr>
            <a:r>
              <a:rPr lang="en-US" sz="2800" dirty="0" smtClean="0"/>
              <a:t>Read Box 4-2 Hospital Nursing 1887 page 63 Text</a:t>
            </a:r>
          </a:p>
          <a:p>
            <a:pPr marL="0" indent="0" algn="ctr">
              <a:buNone/>
            </a:pPr>
            <a:endParaRPr lang="en-US" sz="2800" dirty="0" smtClean="0"/>
          </a:p>
          <a:p>
            <a:pPr marL="0" indent="0">
              <a:buNone/>
            </a:pPr>
            <a:endParaRPr lang="en-US" sz="2800" dirty="0"/>
          </a:p>
          <a:p>
            <a:pPr marL="0" indent="0">
              <a:buNone/>
            </a:pPr>
            <a:endParaRPr lang="en-US" dirty="0" smtClean="0"/>
          </a:p>
          <a:p>
            <a:pPr marL="0" indent="0">
              <a:buNone/>
            </a:pPr>
            <a:r>
              <a:rPr lang="en-US" dirty="0">
                <a:hlinkClick r:id="rId2"/>
              </a:rPr>
              <a:t>https://</a:t>
            </a:r>
            <a:r>
              <a:rPr lang="en-US" dirty="0" smtClean="0">
                <a:hlinkClick r:id="rId2"/>
              </a:rPr>
              <a:t>www.asrn.org/journal-advanced-practice-nursing/1259-the-changing-role-of-todays-nurses.html</a:t>
            </a:r>
            <a:r>
              <a:rPr lang="en-US" dirty="0" smtClean="0"/>
              <a:t>  </a:t>
            </a:r>
            <a:endParaRPr lang="en-US" dirty="0"/>
          </a:p>
        </p:txBody>
      </p:sp>
      <p:sp>
        <p:nvSpPr>
          <p:cNvPr id="4" name="Down Arrow 3"/>
          <p:cNvSpPr/>
          <p:nvPr/>
        </p:nvSpPr>
        <p:spPr>
          <a:xfrm>
            <a:off x="6337300" y="1803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66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19100"/>
            <a:ext cx="8911687" cy="787400"/>
          </a:xfrm>
        </p:spPr>
        <p:txBody>
          <a:bodyPr/>
          <a:lstStyle/>
          <a:p>
            <a:r>
              <a:rPr lang="en-US" dirty="0" smtClean="0"/>
              <a:t>Nursing Trends</a:t>
            </a:r>
            <a:endParaRPr lang="en-US" dirty="0"/>
          </a:p>
        </p:txBody>
      </p:sp>
      <p:sp>
        <p:nvSpPr>
          <p:cNvPr id="3" name="Content Placeholder 2"/>
          <p:cNvSpPr>
            <a:spLocks noGrp="1"/>
          </p:cNvSpPr>
          <p:nvPr>
            <p:ph idx="1"/>
          </p:nvPr>
        </p:nvSpPr>
        <p:spPr>
          <a:xfrm>
            <a:off x="2589212" y="1371600"/>
            <a:ext cx="8915400" cy="4539622"/>
          </a:xfrm>
        </p:spPr>
        <p:txBody>
          <a:bodyPr>
            <a:normAutofit/>
          </a:bodyPr>
          <a:lstStyle/>
          <a:p>
            <a:pPr>
              <a:buFont typeface="Wingdings" panose="05000000000000000000" pitchFamily="2" charset="2"/>
              <a:buChar char="§"/>
            </a:pPr>
            <a:r>
              <a:rPr lang="en-US" sz="3600" dirty="0" smtClean="0"/>
              <a:t>Technology </a:t>
            </a:r>
            <a:endParaRPr lang="en-US" sz="3600" dirty="0"/>
          </a:p>
          <a:p>
            <a:pPr>
              <a:buFont typeface="Wingdings" panose="05000000000000000000" pitchFamily="2" charset="2"/>
              <a:buChar char="§"/>
            </a:pPr>
            <a:r>
              <a:rPr lang="en-US" sz="3600" dirty="0" smtClean="0"/>
              <a:t>Nursing Shortage</a:t>
            </a:r>
          </a:p>
          <a:p>
            <a:pPr>
              <a:buFont typeface="Wingdings" panose="05000000000000000000" pitchFamily="2" charset="2"/>
              <a:buChar char="§"/>
            </a:pPr>
            <a:r>
              <a:rPr lang="en-US" sz="3600" dirty="0" smtClean="0"/>
              <a:t>Mentoring Programs</a:t>
            </a:r>
          </a:p>
          <a:p>
            <a:pPr>
              <a:buFont typeface="Wingdings" panose="05000000000000000000" pitchFamily="2" charset="2"/>
              <a:buChar char="§"/>
            </a:pPr>
            <a:r>
              <a:rPr lang="en-US" sz="3600" dirty="0" smtClean="0"/>
              <a:t>Increased demand for Emergency Room, Radiology, Cardiology</a:t>
            </a:r>
          </a:p>
          <a:p>
            <a:pPr>
              <a:buFont typeface="Wingdings" panose="05000000000000000000" pitchFamily="2" charset="2"/>
              <a:buChar char="§"/>
            </a:pPr>
            <a:r>
              <a:rPr lang="en-US" sz="3600" dirty="0" smtClean="0"/>
              <a:t>Affordable Care Act </a:t>
            </a:r>
          </a:p>
          <a:p>
            <a:pPr marL="0" indent="0">
              <a:buNone/>
            </a:pPr>
            <a:endParaRPr lang="en-US" sz="3600" dirty="0" smtClean="0"/>
          </a:p>
          <a:p>
            <a:pPr marL="0" indent="0">
              <a:buNone/>
            </a:pPr>
            <a:endParaRPr lang="en-US" sz="2400" dirty="0" smtClean="0"/>
          </a:p>
        </p:txBody>
      </p:sp>
    </p:spTree>
    <p:extLst>
      <p:ext uri="{BB962C8B-B14F-4D97-AF65-F5344CB8AC3E}">
        <p14:creationId xmlns:p14="http://schemas.microsoft.com/office/powerpoint/2010/main" val="201031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825500"/>
          </a:xfrm>
        </p:spPr>
        <p:txBody>
          <a:bodyPr>
            <a:normAutofit/>
          </a:bodyPr>
          <a:lstStyle/>
          <a:p>
            <a:pPr algn="ctr"/>
            <a:r>
              <a:rPr lang="en-US" b="1" dirty="0" smtClean="0"/>
              <a:t>Task Oriented vs. Complex Nursing </a:t>
            </a:r>
            <a:endParaRPr lang="en-US" b="1" dirty="0"/>
          </a:p>
        </p:txBody>
      </p:sp>
      <p:sp>
        <p:nvSpPr>
          <p:cNvPr id="3" name="Content Placeholder 2"/>
          <p:cNvSpPr>
            <a:spLocks noGrp="1"/>
          </p:cNvSpPr>
          <p:nvPr>
            <p:ph idx="1"/>
          </p:nvPr>
        </p:nvSpPr>
        <p:spPr>
          <a:xfrm>
            <a:off x="1701800" y="1028700"/>
            <a:ext cx="9802812" cy="5346700"/>
          </a:xfrm>
        </p:spPr>
        <p:txBody>
          <a:bodyPr>
            <a:normAutofit/>
          </a:bodyPr>
          <a:lstStyle/>
          <a:p>
            <a:pPr marL="1714500" lvl="4" indent="0">
              <a:buNone/>
            </a:pPr>
            <a:r>
              <a:rPr lang="en-US" sz="3000" dirty="0" smtClean="0"/>
              <a:t>    </a:t>
            </a:r>
            <a:r>
              <a:rPr lang="en-US" sz="3000" b="1" dirty="0" smtClean="0"/>
              <a:t>LPN</a:t>
            </a:r>
            <a:r>
              <a:rPr lang="en-US" sz="3000" dirty="0" smtClean="0"/>
              <a:t>									</a:t>
            </a:r>
            <a:r>
              <a:rPr lang="en-US" sz="3000" b="1" dirty="0" smtClean="0"/>
              <a:t>RN</a:t>
            </a:r>
          </a:p>
          <a:p>
            <a:pPr marL="1714500" lvl="4" indent="0">
              <a:buNone/>
            </a:pPr>
            <a:r>
              <a:rPr lang="en-US" sz="3000" dirty="0"/>
              <a:t> </a:t>
            </a:r>
            <a:r>
              <a:rPr lang="en-US" sz="3000" dirty="0" smtClean="0"/>
              <a:t>  							   </a:t>
            </a:r>
          </a:p>
          <a:p>
            <a:pPr marL="1714500" lvl="4" indent="0">
              <a:buNone/>
            </a:pPr>
            <a:r>
              <a:rPr lang="en-US" sz="3000" dirty="0" smtClean="0"/>
              <a:t>Task Oriented					Assessment</a:t>
            </a:r>
          </a:p>
          <a:p>
            <a:pPr marL="1714500" lvl="4" indent="0">
              <a:buNone/>
            </a:pPr>
            <a:r>
              <a:rPr lang="en-US" sz="2400" dirty="0" smtClean="0"/>
              <a:t>12-18 mos. Program</a:t>
            </a:r>
            <a:r>
              <a:rPr lang="en-US" sz="3000" dirty="0" smtClean="0"/>
              <a:t>				2- 4 years or &gt;</a:t>
            </a:r>
          </a:p>
          <a:p>
            <a:pPr marL="1714500" lvl="4" indent="0">
              <a:buNone/>
            </a:pPr>
            <a:r>
              <a:rPr lang="en-US" sz="3000" dirty="0" smtClean="0"/>
              <a:t>NCLEX-PN							NCLEX-RN</a:t>
            </a:r>
          </a:p>
          <a:p>
            <a:pPr marL="1714500" lvl="4" indent="0">
              <a:buNone/>
            </a:pPr>
            <a:r>
              <a:rPr lang="en-US" sz="3000" dirty="0" smtClean="0"/>
              <a:t>LTC, Community				Hospitals, LTC,</a:t>
            </a:r>
          </a:p>
          <a:p>
            <a:pPr marL="1714500" lvl="4" indent="0">
              <a:buNone/>
            </a:pPr>
            <a:r>
              <a:rPr lang="en-US" sz="3000" dirty="0" smtClean="0"/>
              <a:t>Assisted Living					Dialysis, etc.</a:t>
            </a:r>
            <a:endParaRPr lang="en-US" sz="3000" dirty="0"/>
          </a:p>
        </p:txBody>
      </p:sp>
      <p:cxnSp>
        <p:nvCxnSpPr>
          <p:cNvPr id="5" name="Straight Arrow Connector 4"/>
          <p:cNvCxnSpPr/>
          <p:nvPr/>
        </p:nvCxnSpPr>
        <p:spPr>
          <a:xfrm>
            <a:off x="4216400" y="1574800"/>
            <a:ext cx="0" cy="59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826500" y="1574800"/>
            <a:ext cx="12700" cy="59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5003800"/>
            <a:ext cx="1790700" cy="1593850"/>
          </a:xfrm>
          <a:prstGeom prst="rect">
            <a:avLst/>
          </a:prstGeom>
        </p:spPr>
      </p:pic>
    </p:spTree>
    <p:extLst>
      <p:ext uri="{BB962C8B-B14F-4D97-AF65-F5344CB8AC3E}">
        <p14:creationId xmlns:p14="http://schemas.microsoft.com/office/powerpoint/2010/main" val="384202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17500"/>
            <a:ext cx="8911687" cy="736600"/>
          </a:xfrm>
        </p:spPr>
        <p:txBody>
          <a:bodyPr/>
          <a:lstStyle/>
          <a:p>
            <a:r>
              <a:rPr lang="en-US" b="1" dirty="0" smtClean="0"/>
              <a:t>Nursing Programs</a:t>
            </a:r>
            <a:endParaRPr lang="en-US" b="1" dirty="0"/>
          </a:p>
        </p:txBody>
      </p:sp>
      <p:sp>
        <p:nvSpPr>
          <p:cNvPr id="3" name="Content Placeholder 2"/>
          <p:cNvSpPr>
            <a:spLocks noGrp="1"/>
          </p:cNvSpPr>
          <p:nvPr>
            <p:ph idx="1"/>
          </p:nvPr>
        </p:nvSpPr>
        <p:spPr>
          <a:xfrm>
            <a:off x="2589212" y="1231900"/>
            <a:ext cx="8915400" cy="5232400"/>
          </a:xfrm>
        </p:spPr>
        <p:txBody>
          <a:bodyPr>
            <a:normAutofit/>
          </a:bodyPr>
          <a:lstStyle/>
          <a:p>
            <a:pPr>
              <a:buFont typeface="Wingdings" panose="05000000000000000000" pitchFamily="2" charset="2"/>
              <a:buChar char="v"/>
            </a:pPr>
            <a:r>
              <a:rPr lang="en-US" sz="3200" dirty="0" smtClean="0"/>
              <a:t>Practical Nursing leading to Licensure as an LPN </a:t>
            </a:r>
            <a:r>
              <a:rPr lang="en-US" sz="2400" dirty="0" smtClean="0"/>
              <a:t>(12-18 mos.)</a:t>
            </a:r>
          </a:p>
          <a:p>
            <a:pPr>
              <a:buFont typeface="Wingdings" panose="05000000000000000000" pitchFamily="2" charset="2"/>
              <a:buChar char="v"/>
            </a:pPr>
            <a:r>
              <a:rPr lang="en-US" sz="3200" dirty="0" smtClean="0"/>
              <a:t>Associate Degree leading to Licensure as an RN</a:t>
            </a:r>
          </a:p>
          <a:p>
            <a:pPr>
              <a:buFont typeface="Wingdings" panose="05000000000000000000" pitchFamily="2" charset="2"/>
              <a:buChar char="v"/>
            </a:pPr>
            <a:r>
              <a:rPr lang="en-US" sz="3200" dirty="0" smtClean="0"/>
              <a:t>Baccalaureate Degree Leading to Licensure as an RN</a:t>
            </a:r>
          </a:p>
          <a:p>
            <a:pPr>
              <a:buFont typeface="Wingdings" panose="05000000000000000000" pitchFamily="2" charset="2"/>
              <a:buChar char="v"/>
            </a:pPr>
            <a:r>
              <a:rPr lang="en-US" sz="3200" dirty="0" smtClean="0"/>
              <a:t>Master’s Program in Nursing </a:t>
            </a:r>
          </a:p>
          <a:p>
            <a:pPr>
              <a:buFont typeface="Wingdings" panose="05000000000000000000" pitchFamily="2" charset="2"/>
              <a:buChar char="v"/>
            </a:pPr>
            <a:r>
              <a:rPr lang="en-US" sz="3200" dirty="0" smtClean="0"/>
              <a:t>Doctoral Program in Nursing</a:t>
            </a:r>
            <a:endParaRPr lang="en-US" sz="3200" dirty="0"/>
          </a:p>
        </p:txBody>
      </p:sp>
    </p:spTree>
    <p:extLst>
      <p:ext uri="{BB962C8B-B14F-4D97-AF65-F5344CB8AC3E}">
        <p14:creationId xmlns:p14="http://schemas.microsoft.com/office/powerpoint/2010/main" val="214282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Standards/Licensure for the LPN as Set Forth by the Pa. State Board of Nursing</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a:t>
            </a:r>
            <a:r>
              <a:rPr lang="en-US" dirty="0" smtClean="0">
                <a:hlinkClick r:id="rId2"/>
              </a:rPr>
              <a:t>www.pacode.com/secure/data/049/chapter21/subchapBtoc.html</a:t>
            </a:r>
            <a:r>
              <a:rPr lang="en-US" dirty="0" smtClean="0"/>
              <a:t> </a:t>
            </a:r>
            <a:endParaRPr lang="en-US" dirty="0"/>
          </a:p>
        </p:txBody>
      </p:sp>
    </p:spTree>
    <p:extLst>
      <p:ext uri="{BB962C8B-B14F-4D97-AF65-F5344CB8AC3E}">
        <p14:creationId xmlns:p14="http://schemas.microsoft.com/office/powerpoint/2010/main" val="321301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9400"/>
            <a:ext cx="8911687" cy="787400"/>
          </a:xfrm>
        </p:spPr>
        <p:txBody>
          <a:bodyPr/>
          <a:lstStyle/>
          <a:p>
            <a:r>
              <a:rPr lang="en-US" dirty="0" smtClean="0"/>
              <a:t>Nursing Theory</a:t>
            </a:r>
            <a:endParaRPr lang="en-US" dirty="0"/>
          </a:p>
        </p:txBody>
      </p:sp>
      <p:sp>
        <p:nvSpPr>
          <p:cNvPr id="3" name="Content Placeholder 2"/>
          <p:cNvSpPr>
            <a:spLocks noGrp="1"/>
          </p:cNvSpPr>
          <p:nvPr>
            <p:ph idx="1"/>
          </p:nvPr>
        </p:nvSpPr>
        <p:spPr>
          <a:xfrm>
            <a:off x="2589212" y="1384300"/>
            <a:ext cx="8915400" cy="5270500"/>
          </a:xfrm>
        </p:spPr>
        <p:txBody>
          <a:bodyPr/>
          <a:lstStyle/>
          <a:p>
            <a:pPr marL="0" indent="0">
              <a:buNone/>
            </a:pPr>
            <a:r>
              <a:rPr lang="en-US" sz="2400" b="1" dirty="0" smtClean="0"/>
              <a:t>Theory</a:t>
            </a:r>
            <a:r>
              <a:rPr lang="en-US" dirty="0" smtClean="0"/>
              <a:t> – </a:t>
            </a:r>
            <a:r>
              <a:rPr lang="en-US" sz="2400" dirty="0" smtClean="0"/>
              <a:t>is a </a:t>
            </a:r>
            <a:r>
              <a:rPr lang="en-US" sz="2400" dirty="0"/>
              <a:t>system of ideas intended to explain something, especially one based on general principles independent of the thing to be </a:t>
            </a:r>
            <a:r>
              <a:rPr lang="en-US" sz="2400" dirty="0" smtClean="0"/>
              <a:t>explained.</a:t>
            </a:r>
          </a:p>
          <a:p>
            <a:pPr marL="0" indent="0">
              <a:buNone/>
            </a:pPr>
            <a:r>
              <a:rPr lang="en-US" sz="2400" dirty="0" smtClean="0"/>
              <a:t>Numerous </a:t>
            </a:r>
            <a:r>
              <a:rPr lang="en-US" sz="2400" b="1" i="1" dirty="0" smtClean="0"/>
              <a:t>“Theories” </a:t>
            </a:r>
            <a:r>
              <a:rPr lang="en-US" sz="2400" dirty="0" smtClean="0"/>
              <a:t>have been developed for Nursing for the basis of curriculum, and provide a basis for research on the effectiveness of nursing care.</a:t>
            </a:r>
          </a:p>
          <a:p>
            <a:pPr marL="0" indent="0">
              <a:buNone/>
            </a:pPr>
            <a:endParaRPr lang="en-US" sz="2400" dirty="0" smtClean="0"/>
          </a:p>
          <a:p>
            <a:pPr marL="0" indent="0">
              <a:buNone/>
            </a:pPr>
            <a:r>
              <a:rPr lang="en-US" sz="2400" dirty="0" smtClean="0"/>
              <a:t>The following three concepts are important to nursing</a:t>
            </a:r>
          </a:p>
          <a:p>
            <a:pPr marL="0" indent="0">
              <a:buNone/>
            </a:pPr>
            <a:r>
              <a:rPr lang="en-US" sz="2400" dirty="0"/>
              <a:t>	</a:t>
            </a:r>
            <a:r>
              <a:rPr lang="en-US" sz="2400" dirty="0" smtClean="0"/>
              <a:t>1. Person (person receiving care)</a:t>
            </a:r>
          </a:p>
          <a:p>
            <a:pPr marL="0" indent="0">
              <a:buNone/>
            </a:pPr>
            <a:r>
              <a:rPr lang="en-US" sz="2400" dirty="0"/>
              <a:t>	</a:t>
            </a:r>
            <a:r>
              <a:rPr lang="en-US" sz="2400" dirty="0" smtClean="0"/>
              <a:t>2. Health (The goal of nursing)</a:t>
            </a:r>
          </a:p>
          <a:p>
            <a:pPr marL="0" indent="0">
              <a:buNone/>
            </a:pPr>
            <a:r>
              <a:rPr lang="en-US" sz="2400" dirty="0"/>
              <a:t>	</a:t>
            </a:r>
            <a:r>
              <a:rPr lang="en-US" sz="2400" dirty="0" smtClean="0"/>
              <a:t>3. Environment (Setting where nursing care is given)</a:t>
            </a:r>
            <a:endParaRPr lang="en-US" sz="2400" dirty="0"/>
          </a:p>
        </p:txBody>
      </p:sp>
    </p:spTree>
    <p:extLst>
      <p:ext uri="{BB962C8B-B14F-4D97-AF65-F5344CB8AC3E}">
        <p14:creationId xmlns:p14="http://schemas.microsoft.com/office/powerpoint/2010/main" val="173368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749300"/>
          </a:xfrm>
        </p:spPr>
        <p:txBody>
          <a:bodyPr/>
          <a:lstStyle/>
          <a:p>
            <a:r>
              <a:rPr lang="en-US" dirty="0" smtClean="0"/>
              <a:t>Nursing Theory </a:t>
            </a:r>
            <a:r>
              <a:rPr lang="en-US" sz="2800" dirty="0" smtClean="0"/>
              <a:t>(cont.)</a:t>
            </a:r>
            <a:endParaRPr lang="en-US" sz="2800" dirty="0"/>
          </a:p>
        </p:txBody>
      </p:sp>
      <p:sp>
        <p:nvSpPr>
          <p:cNvPr id="3" name="Content Placeholder 2"/>
          <p:cNvSpPr>
            <a:spLocks noGrp="1"/>
          </p:cNvSpPr>
          <p:nvPr>
            <p:ph idx="1"/>
          </p:nvPr>
        </p:nvSpPr>
        <p:spPr>
          <a:xfrm>
            <a:off x="2589212" y="1206500"/>
            <a:ext cx="8915400" cy="5384800"/>
          </a:xfrm>
        </p:spPr>
        <p:txBody>
          <a:bodyPr>
            <a:normAutofit lnSpcReduction="10000"/>
          </a:bodyPr>
          <a:lstStyle/>
          <a:p>
            <a:pPr marL="0" indent="0">
              <a:buNone/>
            </a:pPr>
            <a:r>
              <a:rPr lang="en-US" sz="2800" b="1" dirty="0" smtClean="0"/>
              <a:t>Florence Nightingale was the First Nursing Theorist.</a:t>
            </a:r>
          </a:p>
          <a:p>
            <a:pPr marL="0" indent="0">
              <a:buNone/>
            </a:pPr>
            <a:r>
              <a:rPr lang="en-US" sz="2800" dirty="0" smtClean="0"/>
              <a:t>She was the first to emphasize the environment as a crucial part of the well being of the client.</a:t>
            </a:r>
          </a:p>
          <a:p>
            <a:pPr marL="0" indent="0">
              <a:buNone/>
            </a:pPr>
            <a:r>
              <a:rPr lang="en-US" sz="2800" dirty="0" smtClean="0"/>
              <a:t>Basic Components of her theory;</a:t>
            </a:r>
          </a:p>
          <a:p>
            <a:pPr marL="0" indent="0">
              <a:buNone/>
            </a:pPr>
            <a:r>
              <a:rPr lang="en-US" sz="2800" dirty="0"/>
              <a:t>	</a:t>
            </a:r>
            <a:r>
              <a:rPr lang="en-US" sz="2800" dirty="0" smtClean="0"/>
              <a:t>Ventilation</a:t>
            </a:r>
          </a:p>
          <a:p>
            <a:pPr marL="0" indent="0">
              <a:buNone/>
            </a:pPr>
            <a:r>
              <a:rPr lang="en-US" sz="2800" dirty="0"/>
              <a:t>	</a:t>
            </a:r>
            <a:r>
              <a:rPr lang="en-US" sz="2800" dirty="0" smtClean="0"/>
              <a:t>Warmth</a:t>
            </a:r>
          </a:p>
          <a:p>
            <a:pPr marL="0" indent="0">
              <a:buNone/>
            </a:pPr>
            <a:r>
              <a:rPr lang="en-US" sz="2800" dirty="0"/>
              <a:t>	</a:t>
            </a:r>
            <a:r>
              <a:rPr lang="en-US" sz="2800" dirty="0" smtClean="0"/>
              <a:t>Noise</a:t>
            </a:r>
          </a:p>
          <a:p>
            <a:pPr marL="0" indent="0">
              <a:buNone/>
            </a:pPr>
            <a:r>
              <a:rPr lang="en-US" sz="2800" dirty="0"/>
              <a:t>	</a:t>
            </a:r>
            <a:r>
              <a:rPr lang="en-US" sz="2800" dirty="0" smtClean="0"/>
              <a:t>Light</a:t>
            </a:r>
          </a:p>
          <a:p>
            <a:pPr marL="0" indent="0">
              <a:buNone/>
            </a:pPr>
            <a:r>
              <a:rPr lang="en-US" sz="2800" dirty="0"/>
              <a:t>	</a:t>
            </a:r>
            <a:r>
              <a:rPr lang="en-US" sz="2800" dirty="0" smtClean="0"/>
              <a:t>Cleanliness</a:t>
            </a:r>
            <a:endParaRPr lang="en-US" sz="2800" dirty="0"/>
          </a:p>
          <a:p>
            <a:pPr marL="0" indent="0">
              <a:buNone/>
            </a:pPr>
            <a:r>
              <a:rPr lang="en-US" sz="2800" b="1" dirty="0">
                <a:hlinkClick r:id="rId2"/>
              </a:rPr>
              <a:t>http://</a:t>
            </a:r>
            <a:r>
              <a:rPr lang="en-US" sz="2800" b="1" dirty="0" smtClean="0">
                <a:hlinkClick r:id="rId2"/>
              </a:rPr>
              <a:t>nursing-theory.org/theories-and-models/nightingale-environment-theory.php</a:t>
            </a:r>
            <a:r>
              <a:rPr lang="en-US" sz="2800" b="1" dirty="0" smtClean="0"/>
              <a:t> </a:t>
            </a:r>
          </a:p>
          <a:p>
            <a:pPr marL="0" indent="0">
              <a:buNone/>
            </a:pPr>
            <a:endParaRPr lang="en-US" sz="2800" b="1" dirty="0"/>
          </a:p>
          <a:p>
            <a:pPr marL="0" indent="0">
              <a:buNone/>
            </a:pPr>
            <a:endParaRPr lang="en-US" sz="2800" b="1" dirty="0" smtClean="0"/>
          </a:p>
          <a:p>
            <a:pPr marL="0" indent="0">
              <a:buNone/>
            </a:pPr>
            <a:endParaRPr lang="en-US" sz="2800" b="1" dirty="0"/>
          </a:p>
        </p:txBody>
      </p:sp>
    </p:spTree>
    <p:extLst>
      <p:ext uri="{BB962C8B-B14F-4D97-AF65-F5344CB8AC3E}">
        <p14:creationId xmlns:p14="http://schemas.microsoft.com/office/powerpoint/2010/main" val="4120391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838200"/>
          </a:xfrm>
        </p:spPr>
        <p:txBody>
          <a:bodyPr/>
          <a:lstStyle/>
          <a:p>
            <a:r>
              <a:rPr lang="en-US" b="1" dirty="0" smtClean="0"/>
              <a:t>Health Care Delivery System</a:t>
            </a:r>
            <a:endParaRPr lang="en-US" b="1" dirty="0"/>
          </a:p>
        </p:txBody>
      </p:sp>
      <p:sp>
        <p:nvSpPr>
          <p:cNvPr id="3" name="Content Placeholder 2"/>
          <p:cNvSpPr>
            <a:spLocks noGrp="1"/>
          </p:cNvSpPr>
          <p:nvPr>
            <p:ph idx="1"/>
          </p:nvPr>
        </p:nvSpPr>
        <p:spPr>
          <a:xfrm>
            <a:off x="2589212" y="914400"/>
            <a:ext cx="8915400" cy="5943600"/>
          </a:xfrm>
        </p:spPr>
        <p:txBody>
          <a:bodyPr>
            <a:normAutofit fontScale="92500"/>
          </a:bodyPr>
          <a:lstStyle/>
          <a:p>
            <a:pPr marL="0" indent="0">
              <a:buNone/>
            </a:pPr>
            <a:r>
              <a:rPr lang="en-US" sz="2800" b="1" dirty="0" smtClean="0"/>
              <a:t>Levels of Care</a:t>
            </a:r>
            <a:endParaRPr lang="en-US" sz="2800" b="1" dirty="0"/>
          </a:p>
          <a:p>
            <a:pPr marL="514350" indent="-514350">
              <a:buAutoNum type="arabicPeriod"/>
            </a:pPr>
            <a:r>
              <a:rPr lang="en-US" sz="2800" b="1" dirty="0" smtClean="0"/>
              <a:t>Primary Care </a:t>
            </a:r>
            <a:r>
              <a:rPr lang="en-US" sz="2800" dirty="0" smtClean="0"/>
              <a:t>–</a:t>
            </a:r>
            <a:r>
              <a:rPr lang="en-US" sz="2800" b="1" dirty="0"/>
              <a:t> </a:t>
            </a:r>
            <a:r>
              <a:rPr lang="en-US" sz="2800" dirty="0" smtClean="0"/>
              <a:t>are </a:t>
            </a:r>
            <a:r>
              <a:rPr lang="en-US" sz="2800" dirty="0"/>
              <a:t>normal </a:t>
            </a:r>
            <a:r>
              <a:rPr lang="en-US" sz="2800" dirty="0" smtClean="0"/>
              <a:t>general practitioners, </a:t>
            </a:r>
            <a:r>
              <a:rPr lang="en-US" sz="2800" dirty="0"/>
              <a:t>deals with a broad range of psychological, physical and social problems </a:t>
            </a:r>
            <a:r>
              <a:rPr lang="en-US" sz="2800" dirty="0" smtClean="0"/>
              <a:t>etc. </a:t>
            </a:r>
            <a:r>
              <a:rPr lang="en-US" sz="2800" dirty="0"/>
              <a:t>rather than specialists in any particular disease area.</a:t>
            </a:r>
            <a:endParaRPr lang="en-US" sz="2800" dirty="0" smtClean="0"/>
          </a:p>
          <a:p>
            <a:pPr marL="514350" indent="-514350">
              <a:buAutoNum type="arabicPeriod"/>
            </a:pPr>
            <a:r>
              <a:rPr lang="en-US" sz="2800" b="1" dirty="0" smtClean="0"/>
              <a:t>Secondary Care </a:t>
            </a:r>
            <a:r>
              <a:rPr lang="en-US" sz="2800" dirty="0" smtClean="0"/>
              <a:t>– </a:t>
            </a:r>
            <a:r>
              <a:rPr lang="en-US" sz="2800" b="1" dirty="0"/>
              <a:t>medical specialists</a:t>
            </a:r>
            <a:r>
              <a:rPr lang="en-US" sz="2800" dirty="0"/>
              <a:t> and other health problems who do not have direct contact with a patient like urologists, dermatologists, cardiologists etc.</a:t>
            </a:r>
            <a:endParaRPr lang="en-US" sz="2800" dirty="0" smtClean="0"/>
          </a:p>
          <a:p>
            <a:pPr marL="514350" indent="-514350">
              <a:buAutoNum type="arabicPeriod"/>
            </a:pPr>
            <a:r>
              <a:rPr lang="en-US" sz="2800" b="1" dirty="0" smtClean="0"/>
              <a:t>Tertiary Care </a:t>
            </a:r>
            <a:r>
              <a:rPr lang="en-US" sz="2800" dirty="0" smtClean="0"/>
              <a:t>- </a:t>
            </a:r>
            <a:r>
              <a:rPr lang="en-US" sz="2600" dirty="0"/>
              <a:t>Specialized consultative care, usually on referral from primary or secondary medical care personnel, by specialists working in a center that has personnel and facilities for special investigation and treatment.</a:t>
            </a:r>
          </a:p>
        </p:txBody>
      </p:sp>
    </p:spTree>
    <p:extLst>
      <p:ext uri="{BB962C8B-B14F-4D97-AF65-F5344CB8AC3E}">
        <p14:creationId xmlns:p14="http://schemas.microsoft.com/office/powerpoint/2010/main" val="196678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5600"/>
            <a:ext cx="8911687" cy="838200"/>
          </a:xfrm>
        </p:spPr>
        <p:txBody>
          <a:bodyPr/>
          <a:lstStyle/>
          <a:p>
            <a:r>
              <a:rPr lang="en-US" b="1" dirty="0" smtClean="0"/>
              <a:t>Visual Learners</a:t>
            </a:r>
            <a:endParaRPr lang="en-US" b="1" dirty="0"/>
          </a:p>
        </p:txBody>
      </p:sp>
      <p:sp>
        <p:nvSpPr>
          <p:cNvPr id="3" name="Content Placeholder 2"/>
          <p:cNvSpPr>
            <a:spLocks noGrp="1"/>
          </p:cNvSpPr>
          <p:nvPr>
            <p:ph idx="1"/>
          </p:nvPr>
        </p:nvSpPr>
        <p:spPr>
          <a:xfrm>
            <a:off x="2589212" y="1193800"/>
            <a:ext cx="8915400" cy="5245100"/>
          </a:xfrm>
        </p:spPr>
        <p:txBody>
          <a:bodyPr>
            <a:noAutofit/>
          </a:bodyPr>
          <a:lstStyle/>
          <a:p>
            <a:r>
              <a:rPr lang="en-US" sz="2800" dirty="0" smtClean="0"/>
              <a:t>Learn Best by Watching a Demonstration</a:t>
            </a:r>
          </a:p>
          <a:p>
            <a:pPr lvl="1"/>
            <a:r>
              <a:rPr lang="en-US" sz="2800" dirty="0" smtClean="0"/>
              <a:t>Sit up front in a face-to-face class</a:t>
            </a:r>
          </a:p>
          <a:p>
            <a:pPr lvl="1"/>
            <a:r>
              <a:rPr lang="en-US" sz="2800" dirty="0" smtClean="0"/>
              <a:t>Take notes in class, highlight, color code</a:t>
            </a:r>
          </a:p>
          <a:p>
            <a:pPr lvl="1"/>
            <a:r>
              <a:rPr lang="en-US" sz="2800" dirty="0" smtClean="0"/>
              <a:t>Rewrite notes in your own words</a:t>
            </a:r>
          </a:p>
          <a:p>
            <a:pPr lvl="1"/>
            <a:r>
              <a:rPr lang="en-US" sz="2800" dirty="0" smtClean="0"/>
              <a:t>Use index cards for review or memorization</a:t>
            </a:r>
          </a:p>
          <a:p>
            <a:pPr lvl="1"/>
            <a:r>
              <a:rPr lang="en-US" sz="2800" dirty="0" smtClean="0"/>
              <a:t>Review videos, DVD’s etc.</a:t>
            </a:r>
          </a:p>
          <a:p>
            <a:pPr lvl="1"/>
            <a:r>
              <a:rPr lang="en-US" sz="2800" dirty="0" smtClean="0"/>
              <a:t>Look for reference books that contain pictures.</a:t>
            </a:r>
          </a:p>
          <a:p>
            <a:pPr lvl="1"/>
            <a:r>
              <a:rPr lang="en-US" sz="2800" dirty="0" smtClean="0"/>
              <a:t>Try to “picture” a procedure rather than just memorizing steps.</a:t>
            </a:r>
            <a:endParaRPr lang="en-US" sz="2800" dirty="0"/>
          </a:p>
        </p:txBody>
      </p:sp>
    </p:spTree>
    <p:extLst>
      <p:ext uri="{BB962C8B-B14F-4D97-AF65-F5344CB8AC3E}">
        <p14:creationId xmlns:p14="http://schemas.microsoft.com/office/powerpoint/2010/main" val="356621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774700"/>
          </a:xfrm>
        </p:spPr>
        <p:txBody>
          <a:bodyPr/>
          <a:lstStyle/>
          <a:p>
            <a:r>
              <a:rPr lang="en-US" dirty="0" smtClean="0"/>
              <a:t>Health Care Regulation</a:t>
            </a:r>
            <a:endParaRPr lang="en-US" dirty="0"/>
          </a:p>
        </p:txBody>
      </p:sp>
      <p:sp>
        <p:nvSpPr>
          <p:cNvPr id="3" name="Content Placeholder 2"/>
          <p:cNvSpPr>
            <a:spLocks noGrp="1"/>
          </p:cNvSpPr>
          <p:nvPr>
            <p:ph idx="1"/>
          </p:nvPr>
        </p:nvSpPr>
        <p:spPr>
          <a:xfrm>
            <a:off x="2589212" y="1206500"/>
            <a:ext cx="8915400" cy="5461000"/>
          </a:xfrm>
        </p:spPr>
        <p:txBody>
          <a:bodyPr>
            <a:normAutofit fontScale="92500"/>
          </a:bodyPr>
          <a:lstStyle/>
          <a:p>
            <a:r>
              <a:rPr lang="en-US" sz="2400" dirty="0"/>
              <a:t>Health care regulations and standards are necessary to ensure compliance and to provide safe health care to every individual who accesses the system. The health care regulatory agencies in turn monitor practitioners and facilities, provide information about industry changes, promote safety and ensure legal compliance and quality services</a:t>
            </a:r>
            <a:r>
              <a:rPr lang="en-US" sz="2400" dirty="0" smtClean="0"/>
              <a:t>.</a:t>
            </a:r>
          </a:p>
          <a:p>
            <a:pPr marL="0" indent="0">
              <a:buNone/>
            </a:pPr>
            <a:endParaRPr lang="en-US" sz="2400" dirty="0"/>
          </a:p>
          <a:p>
            <a:r>
              <a:rPr lang="en-US" sz="2400" dirty="0"/>
              <a:t>Federal, state and local regulatory agencies often establish rules and regulations for the health care industry, and their oversight is mandatory. Some other agencies, such as those for accreditation, require voluntary participation but are still important because they provide rankings or certification of quality and serve as additional oversight, ensuring that health care organizations promote and provide quality care.</a:t>
            </a:r>
          </a:p>
          <a:p>
            <a:pPr marL="0" indent="0">
              <a:buNone/>
            </a:pPr>
            <a:endParaRPr lang="en-US" dirty="0"/>
          </a:p>
        </p:txBody>
      </p:sp>
    </p:spTree>
    <p:extLst>
      <p:ext uri="{BB962C8B-B14F-4D97-AF65-F5344CB8AC3E}">
        <p14:creationId xmlns:p14="http://schemas.microsoft.com/office/powerpoint/2010/main" val="310210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812800"/>
          </a:xfrm>
        </p:spPr>
        <p:txBody>
          <a:bodyPr/>
          <a:lstStyle/>
          <a:p>
            <a:r>
              <a:rPr lang="en-US" dirty="0" smtClean="0"/>
              <a:t>Major Sources of Health Insurance</a:t>
            </a:r>
            <a:endParaRPr lang="en-US" dirty="0"/>
          </a:p>
        </p:txBody>
      </p:sp>
      <p:sp>
        <p:nvSpPr>
          <p:cNvPr id="3" name="Content Placeholder 2"/>
          <p:cNvSpPr>
            <a:spLocks noGrp="1"/>
          </p:cNvSpPr>
          <p:nvPr>
            <p:ph idx="1"/>
          </p:nvPr>
        </p:nvSpPr>
        <p:spPr>
          <a:xfrm>
            <a:off x="2589212" y="990600"/>
            <a:ext cx="8915400" cy="5867400"/>
          </a:xfrm>
        </p:spPr>
        <p:txBody>
          <a:bodyPr>
            <a:normAutofit/>
          </a:bodyPr>
          <a:lstStyle/>
          <a:p>
            <a:pPr marL="0" indent="0">
              <a:buNone/>
            </a:pPr>
            <a:r>
              <a:rPr lang="en-US" sz="1900" b="1" dirty="0" smtClean="0"/>
              <a:t>Medicare - </a:t>
            </a:r>
            <a:r>
              <a:rPr lang="en-US" sz="1900" dirty="0" smtClean="0"/>
              <a:t>Medicare </a:t>
            </a:r>
            <a:r>
              <a:rPr lang="en-US" sz="1900" dirty="0"/>
              <a:t>is a federal health insurance program for Americans above the age of 65. </a:t>
            </a:r>
          </a:p>
          <a:p>
            <a:pPr marL="0" indent="0">
              <a:buNone/>
            </a:pPr>
            <a:r>
              <a:rPr lang="en-US" sz="1900" b="1" dirty="0" smtClean="0"/>
              <a:t>Medicaid </a:t>
            </a:r>
            <a:r>
              <a:rPr lang="en-US" sz="1900" b="1" dirty="0"/>
              <a:t>and the Children’s Health Insurance Program (CHIP</a:t>
            </a:r>
            <a:r>
              <a:rPr lang="en-US" sz="1900" b="1" dirty="0" smtClean="0"/>
              <a:t>) </a:t>
            </a:r>
            <a:r>
              <a:rPr lang="en-US" sz="1900" dirty="0" smtClean="0"/>
              <a:t>- </a:t>
            </a:r>
            <a:r>
              <a:rPr lang="en-US" sz="1900" dirty="0"/>
              <a:t>is a federal and state health insurance program for low-income families and </a:t>
            </a:r>
            <a:r>
              <a:rPr lang="en-US" sz="1900" dirty="0" smtClean="0"/>
              <a:t>individuals.</a:t>
            </a:r>
          </a:p>
          <a:p>
            <a:pPr marL="0" indent="0">
              <a:buNone/>
            </a:pPr>
            <a:r>
              <a:rPr lang="en-US" sz="1900" b="1" dirty="0"/>
              <a:t>HMO: Health Maintenance </a:t>
            </a:r>
            <a:r>
              <a:rPr lang="en-US" sz="1900" b="1" dirty="0" smtClean="0"/>
              <a:t>Organization </a:t>
            </a:r>
            <a:r>
              <a:rPr lang="en-US" sz="1900" dirty="0" smtClean="0"/>
              <a:t>- </a:t>
            </a:r>
            <a:r>
              <a:rPr lang="en-US" sz="1900" dirty="0"/>
              <a:t>are the most restrictive type of plan when it comes to accessing your network of providers</a:t>
            </a:r>
            <a:r>
              <a:rPr lang="en-US" sz="1900" dirty="0" smtClean="0"/>
              <a:t>.</a:t>
            </a:r>
          </a:p>
          <a:p>
            <a:pPr marL="0" indent="0">
              <a:buNone/>
            </a:pPr>
            <a:r>
              <a:rPr lang="en-US" sz="1900" b="1" dirty="0"/>
              <a:t>PPO: Preferred Provider </a:t>
            </a:r>
            <a:r>
              <a:rPr lang="en-US" sz="1900" b="1" dirty="0" smtClean="0"/>
              <a:t>Organization </a:t>
            </a:r>
            <a:r>
              <a:rPr lang="en-US" sz="1900" dirty="0" smtClean="0"/>
              <a:t>- </a:t>
            </a:r>
            <a:r>
              <a:rPr lang="en-US" sz="1900" dirty="0"/>
              <a:t>are the least restrictive type of plan when it comes to accessing your network of providers and getting care from outside the plan’s </a:t>
            </a:r>
            <a:r>
              <a:rPr lang="en-US" sz="1900" dirty="0" smtClean="0"/>
              <a:t>network.</a:t>
            </a:r>
          </a:p>
          <a:p>
            <a:pPr marL="0" indent="0">
              <a:buNone/>
            </a:pPr>
            <a:r>
              <a:rPr lang="en-US" sz="1900" b="1" dirty="0"/>
              <a:t>EPO: Exclusive Provider </a:t>
            </a:r>
            <a:r>
              <a:rPr lang="en-US" sz="1900" b="1" dirty="0" smtClean="0"/>
              <a:t>Organization </a:t>
            </a:r>
            <a:r>
              <a:rPr lang="en-US" sz="1900" dirty="0" smtClean="0"/>
              <a:t>- </a:t>
            </a:r>
            <a:r>
              <a:rPr lang="en-US" sz="1900" dirty="0"/>
              <a:t>are a mix between HMO plans and PPO plans. EPO plans give you the option of seeing a specialist without a referral. However, EPO plans do not cover out-of-network physicians</a:t>
            </a:r>
            <a:r>
              <a:rPr lang="en-US" sz="1900" dirty="0" smtClean="0"/>
              <a:t>.</a:t>
            </a:r>
          </a:p>
          <a:p>
            <a:pPr marL="0" indent="0">
              <a:buNone/>
            </a:pPr>
            <a:r>
              <a:rPr lang="en-US" sz="1900" b="1" dirty="0"/>
              <a:t>POS: Point of </a:t>
            </a:r>
            <a:r>
              <a:rPr lang="en-US" sz="1900" b="1" dirty="0" smtClean="0"/>
              <a:t>Service </a:t>
            </a:r>
            <a:r>
              <a:rPr lang="en-US" sz="1900" dirty="0" smtClean="0"/>
              <a:t>- </a:t>
            </a:r>
            <a:r>
              <a:rPr lang="en-US" sz="1900" dirty="0"/>
              <a:t>are another hybrid of HMO and PPO plans. You’ll have a primary care provider on an HMO-style network that can coordinate your care. You’ll also have access to a PPO-style network with out-of-network options (albeit at a higher cost). </a:t>
            </a:r>
          </a:p>
        </p:txBody>
      </p:sp>
    </p:spTree>
    <p:extLst>
      <p:ext uri="{BB962C8B-B14F-4D97-AF65-F5344CB8AC3E}">
        <p14:creationId xmlns:p14="http://schemas.microsoft.com/office/powerpoint/2010/main" val="2358757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8600"/>
            <a:ext cx="8911687" cy="736600"/>
          </a:xfrm>
        </p:spPr>
        <p:txBody>
          <a:bodyPr/>
          <a:lstStyle/>
          <a:p>
            <a:r>
              <a:rPr lang="en-US" dirty="0" smtClean="0"/>
              <a:t>Health Care Team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912" y="1266824"/>
            <a:ext cx="9132887" cy="5013303"/>
          </a:xfrm>
        </p:spPr>
      </p:pic>
    </p:spTree>
    <p:extLst>
      <p:ext uri="{BB962C8B-B14F-4D97-AF65-F5344CB8AC3E}">
        <p14:creationId xmlns:p14="http://schemas.microsoft.com/office/powerpoint/2010/main" val="40803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325" y="228600"/>
            <a:ext cx="8911687" cy="787400"/>
          </a:xfrm>
        </p:spPr>
        <p:txBody>
          <a:bodyPr/>
          <a:lstStyle/>
          <a:p>
            <a:r>
              <a:rPr lang="en-US" dirty="0" smtClean="0"/>
              <a:t>Unlicensed Personnel </a:t>
            </a:r>
            <a:endParaRPr lang="en-US" dirty="0"/>
          </a:p>
        </p:txBody>
      </p:sp>
      <p:sp>
        <p:nvSpPr>
          <p:cNvPr id="13" name="Content Placeholder 12"/>
          <p:cNvSpPr>
            <a:spLocks noGrp="1"/>
          </p:cNvSpPr>
          <p:nvPr>
            <p:ph idx="1"/>
          </p:nvPr>
        </p:nvSpPr>
        <p:spPr>
          <a:xfrm>
            <a:off x="2349500" y="1104900"/>
            <a:ext cx="9155112" cy="5422900"/>
          </a:xfrm>
        </p:spPr>
        <p:txBody>
          <a:bodyPr/>
          <a:lstStyle/>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p>
          <a:p>
            <a:pPr marL="0" indent="0">
              <a:buNone/>
            </a:pPr>
            <a:endParaRPr lang="en-US" dirty="0"/>
          </a:p>
          <a:p>
            <a:pPr marL="0" indent="0">
              <a:buNone/>
            </a:pPr>
            <a:r>
              <a:rPr lang="en-US" dirty="0" smtClean="0"/>
              <a:t>				</a:t>
            </a:r>
            <a:r>
              <a:rPr lang="en-US" sz="2400" b="1" dirty="0" smtClean="0"/>
              <a:t>Lab Tech </a:t>
            </a:r>
            <a:r>
              <a:rPr lang="en-US" dirty="0" smtClean="0"/>
              <a:t>					</a:t>
            </a:r>
            <a:r>
              <a:rPr lang="en-US" sz="2400" b="1" dirty="0" smtClean="0"/>
              <a:t>X-ray Tech</a:t>
            </a:r>
            <a:r>
              <a:rPr lang="en-US" b="1" dirty="0" smtClean="0"/>
              <a:t> </a:t>
            </a:r>
          </a:p>
          <a:p>
            <a:endParaRPr lang="en-US" dirty="0"/>
          </a:p>
          <a:p>
            <a:pPr marL="0" indent="0">
              <a:buNone/>
            </a:pPr>
            <a:r>
              <a:rPr lang="en-US" sz="2000" b="1" dirty="0" smtClean="0"/>
              <a:t>Nursing Assistant </a:t>
            </a:r>
            <a:r>
              <a:rPr lang="en-US" dirty="0" smtClean="0"/>
              <a:t>				</a:t>
            </a:r>
            <a:r>
              <a:rPr lang="en-US" sz="2000" b="1" dirty="0" smtClean="0"/>
              <a:t>Transporter</a:t>
            </a:r>
            <a:r>
              <a:rPr lang="en-US" b="1" dirty="0" smtClean="0"/>
              <a:t>	</a:t>
            </a:r>
            <a:r>
              <a:rPr lang="en-US" dirty="0" smtClean="0"/>
              <a:t>			</a:t>
            </a:r>
            <a:r>
              <a:rPr lang="en-US" b="1" dirty="0" smtClean="0"/>
              <a:t>Ward Clerk/Secretary</a:t>
            </a:r>
            <a:endParaRPr lang="en-US" b="1" dirty="0"/>
          </a:p>
        </p:txBody>
      </p:sp>
      <p:pic>
        <p:nvPicPr>
          <p:cNvPr id="14" name="Picture 13"/>
          <p:cNvPicPr>
            <a:picLocks noChangeAspect="1"/>
          </p:cNvPicPr>
          <p:nvPr/>
        </p:nvPicPr>
        <p:blipFill>
          <a:blip r:embed="rId2"/>
          <a:stretch>
            <a:fillRect/>
          </a:stretch>
        </p:blipFill>
        <p:spPr>
          <a:xfrm>
            <a:off x="4546600" y="1336674"/>
            <a:ext cx="3937000" cy="1762125"/>
          </a:xfrm>
          <a:prstGeom prst="rect">
            <a:avLst/>
          </a:prstGeom>
        </p:spPr>
      </p:pic>
      <p:cxnSp>
        <p:nvCxnSpPr>
          <p:cNvPr id="16" name="Straight Arrow Connector 15"/>
          <p:cNvCxnSpPr/>
          <p:nvPr/>
        </p:nvCxnSpPr>
        <p:spPr>
          <a:xfrm flipH="1">
            <a:off x="5080000" y="3441700"/>
            <a:ext cx="431800" cy="62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45400" y="3340100"/>
            <a:ext cx="304800" cy="81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7000" y="3340100"/>
            <a:ext cx="152400" cy="171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113088" y="2933700"/>
            <a:ext cx="1433512"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83600" y="2819400"/>
            <a:ext cx="1333500" cy="210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61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4000"/>
            <a:ext cx="8911687" cy="787400"/>
          </a:xfrm>
        </p:spPr>
        <p:txBody>
          <a:bodyPr/>
          <a:lstStyle/>
          <a:p>
            <a:r>
              <a:rPr lang="en-US" dirty="0" smtClean="0"/>
              <a:t>Methods to Deliver Nursing Services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300" y="1244600"/>
            <a:ext cx="8064500" cy="5372100"/>
          </a:xfrm>
        </p:spPr>
      </p:pic>
    </p:spTree>
    <p:extLst>
      <p:ext uri="{BB962C8B-B14F-4D97-AF65-F5344CB8AC3E}">
        <p14:creationId xmlns:p14="http://schemas.microsoft.com/office/powerpoint/2010/main" val="422068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5900"/>
            <a:ext cx="8911687" cy="990600"/>
          </a:xfrm>
        </p:spPr>
        <p:txBody>
          <a:bodyPr/>
          <a:lstStyle/>
          <a:p>
            <a:r>
              <a:rPr lang="en-US" dirty="0" smtClean="0"/>
              <a:t>Methods to Deliver Nursing Care </a:t>
            </a:r>
            <a:r>
              <a:rPr lang="en-US" sz="2400" dirty="0" smtClean="0"/>
              <a:t>(cont.)</a:t>
            </a:r>
            <a:endParaRPr lang="en-US" sz="2400" dirty="0"/>
          </a:p>
        </p:txBody>
      </p:sp>
      <p:pic>
        <p:nvPicPr>
          <p:cNvPr id="4" name="Content Placeholder 3"/>
          <p:cNvPicPr>
            <a:picLocks noGrp="1" noChangeAspect="1"/>
          </p:cNvPicPr>
          <p:nvPr>
            <p:ph idx="1"/>
          </p:nvPr>
        </p:nvPicPr>
        <p:blipFill>
          <a:blip r:embed="rId2"/>
          <a:stretch>
            <a:fillRect/>
          </a:stretch>
        </p:blipFill>
        <p:spPr>
          <a:xfrm>
            <a:off x="2870200" y="1206500"/>
            <a:ext cx="7505700" cy="5334000"/>
          </a:xfrm>
          <a:prstGeom prst="rect">
            <a:avLst/>
          </a:prstGeom>
        </p:spPr>
      </p:pic>
    </p:spTree>
    <p:extLst>
      <p:ext uri="{BB962C8B-B14F-4D97-AF65-F5344CB8AC3E}">
        <p14:creationId xmlns:p14="http://schemas.microsoft.com/office/powerpoint/2010/main" val="3543296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9400"/>
            <a:ext cx="8911687" cy="749300"/>
          </a:xfrm>
        </p:spPr>
        <p:txBody>
          <a:bodyPr>
            <a:normAutofit fontScale="90000"/>
          </a:bodyPr>
          <a:lstStyle/>
          <a:p>
            <a:r>
              <a:rPr lang="en-US" dirty="0" smtClean="0"/>
              <a:t>Methods to Deliver Nursing Care (cont.)</a:t>
            </a:r>
            <a:endParaRPr lang="en-US" dirty="0"/>
          </a:p>
        </p:txBody>
      </p:sp>
      <p:pic>
        <p:nvPicPr>
          <p:cNvPr id="4" name="Content Placeholder 3"/>
          <p:cNvPicPr>
            <a:picLocks noGrp="1" noChangeAspect="1"/>
          </p:cNvPicPr>
          <p:nvPr>
            <p:ph idx="1"/>
          </p:nvPr>
        </p:nvPicPr>
        <p:blipFill>
          <a:blip r:embed="rId2"/>
          <a:stretch>
            <a:fillRect/>
          </a:stretch>
        </p:blipFill>
        <p:spPr>
          <a:xfrm>
            <a:off x="3924300" y="1397000"/>
            <a:ext cx="6489700" cy="4686299"/>
          </a:xfrm>
          <a:prstGeom prst="rect">
            <a:avLst/>
          </a:prstGeom>
        </p:spPr>
      </p:pic>
    </p:spTree>
    <p:extLst>
      <p:ext uri="{BB962C8B-B14F-4D97-AF65-F5344CB8AC3E}">
        <p14:creationId xmlns:p14="http://schemas.microsoft.com/office/powerpoint/2010/main" val="157391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825500"/>
          </a:xfrm>
        </p:spPr>
        <p:txBody>
          <a:bodyPr/>
          <a:lstStyle/>
          <a:p>
            <a:r>
              <a:rPr lang="en-US" dirty="0" smtClean="0"/>
              <a:t>Methods to Deliver Nursing Care </a:t>
            </a:r>
            <a:r>
              <a:rPr lang="en-US" sz="2400" dirty="0" smtClean="0"/>
              <a:t>(cont.)</a:t>
            </a:r>
            <a:endParaRPr lang="en-US" sz="2400" dirty="0"/>
          </a:p>
        </p:txBody>
      </p:sp>
      <p:pic>
        <p:nvPicPr>
          <p:cNvPr id="4" name="Content Placeholder 3"/>
          <p:cNvPicPr>
            <a:picLocks noGrp="1" noChangeAspect="1"/>
          </p:cNvPicPr>
          <p:nvPr>
            <p:ph idx="1"/>
          </p:nvPr>
        </p:nvPicPr>
        <p:blipFill>
          <a:blip r:embed="rId2"/>
          <a:stretch>
            <a:fillRect/>
          </a:stretch>
        </p:blipFill>
        <p:spPr>
          <a:xfrm>
            <a:off x="3184525" y="1247775"/>
            <a:ext cx="7724775" cy="4572000"/>
          </a:xfrm>
          <a:prstGeom prst="rect">
            <a:avLst/>
          </a:prstGeom>
        </p:spPr>
      </p:pic>
    </p:spTree>
    <p:extLst>
      <p:ext uri="{BB962C8B-B14F-4D97-AF65-F5344CB8AC3E}">
        <p14:creationId xmlns:p14="http://schemas.microsoft.com/office/powerpoint/2010/main" val="336833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9400"/>
            <a:ext cx="8911687" cy="1117600"/>
          </a:xfrm>
        </p:spPr>
        <p:txBody>
          <a:bodyPr>
            <a:normAutofit fontScale="90000"/>
          </a:bodyPr>
          <a:lstStyle/>
          <a:p>
            <a:r>
              <a:rPr lang="en-US" dirty="0" smtClean="0"/>
              <a:t>Cultural and Ethnic Differences in Patients</a:t>
            </a:r>
            <a:endParaRPr lang="en-US" dirty="0"/>
          </a:p>
        </p:txBody>
      </p:sp>
      <p:sp>
        <p:nvSpPr>
          <p:cNvPr id="3" name="Content Placeholder 2"/>
          <p:cNvSpPr>
            <a:spLocks noGrp="1"/>
          </p:cNvSpPr>
          <p:nvPr>
            <p:ph idx="1"/>
          </p:nvPr>
        </p:nvSpPr>
        <p:spPr>
          <a:xfrm>
            <a:off x="2589212" y="1270000"/>
            <a:ext cx="8915400" cy="5257800"/>
          </a:xfrm>
        </p:spPr>
        <p:txBody>
          <a:bodyPr>
            <a:normAutofit/>
          </a:bodyPr>
          <a:lstStyle/>
          <a:p>
            <a:pPr marL="0" indent="0">
              <a:buNone/>
            </a:pPr>
            <a:r>
              <a:rPr lang="en-US" sz="3200" i="1" u="sng" dirty="0" smtClean="0">
                <a:solidFill>
                  <a:srgbClr val="FF0000"/>
                </a:solidFill>
              </a:rPr>
              <a:t>Culture</a:t>
            </a:r>
            <a:r>
              <a:rPr lang="en-US" sz="2400" dirty="0" smtClean="0"/>
              <a:t> is a way of life.  It is a total of the ever changing knowledge, ideas, thoughts, beliefs, values, communication, actions, attitudes, traditions, customs, and objects that a group of people possess and the ways they have of doing things.</a:t>
            </a:r>
          </a:p>
          <a:p>
            <a:pPr>
              <a:buFont typeface="Wingdings" panose="05000000000000000000" pitchFamily="2" charset="2"/>
              <a:buChar char="ü"/>
            </a:pPr>
            <a:r>
              <a:rPr lang="en-US" sz="2400" dirty="0" smtClean="0"/>
              <a:t>Nurses could risk legal implications due to their lack of knowledge toward </a:t>
            </a:r>
            <a:r>
              <a:rPr lang="en-US" sz="2400" dirty="0"/>
              <a:t>culture. </a:t>
            </a:r>
            <a:endParaRPr lang="en-US" sz="2400" dirty="0" smtClean="0"/>
          </a:p>
          <a:p>
            <a:pPr marL="0" indent="0">
              <a:buNone/>
            </a:pPr>
            <a:r>
              <a:rPr lang="en-US" sz="2400" dirty="0" smtClean="0"/>
              <a:t>Complete the following quiz in an effort to improve your knowledge of cultural/ethnic diversity.</a:t>
            </a:r>
          </a:p>
          <a:p>
            <a:pPr marL="0" indent="0">
              <a:buNone/>
            </a:pPr>
            <a:r>
              <a:rPr lang="en-US" sz="2400" dirty="0" smtClean="0">
                <a:hlinkClick r:id="rId2"/>
              </a:rPr>
              <a:t>https</a:t>
            </a:r>
            <a:r>
              <a:rPr lang="en-US" sz="2400" dirty="0">
                <a:hlinkClick r:id="rId2"/>
              </a:rPr>
              <a:t>://quizlet.com/205956878/nclex-fundamentals-of-nursing-culture-and-ethnicity-flash-cards</a:t>
            </a:r>
            <a:r>
              <a:rPr lang="en-US" sz="2400" dirty="0" smtClean="0">
                <a:hlinkClick r:id="rId2"/>
              </a:rPr>
              <a:t>/</a:t>
            </a:r>
            <a:r>
              <a:rPr lang="en-US" sz="2400" dirty="0" smtClean="0"/>
              <a:t> </a:t>
            </a: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261184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17500"/>
            <a:ext cx="8911687" cy="685800"/>
          </a:xfrm>
        </p:spPr>
        <p:txBody>
          <a:bodyPr/>
          <a:lstStyle/>
          <a:p>
            <a:r>
              <a:rPr lang="en-US" dirty="0" smtClean="0"/>
              <a:t>Spiritual Needs of Patients</a:t>
            </a:r>
            <a:endParaRPr lang="en-US" dirty="0"/>
          </a:p>
        </p:txBody>
      </p:sp>
      <p:sp>
        <p:nvSpPr>
          <p:cNvPr id="3" name="Content Placeholder 2"/>
          <p:cNvSpPr>
            <a:spLocks noGrp="1"/>
          </p:cNvSpPr>
          <p:nvPr>
            <p:ph idx="1"/>
          </p:nvPr>
        </p:nvSpPr>
        <p:spPr>
          <a:xfrm>
            <a:off x="2589212" y="1295400"/>
            <a:ext cx="8915400" cy="5346700"/>
          </a:xfrm>
        </p:spPr>
        <p:txBody>
          <a:bodyPr>
            <a:normAutofit/>
          </a:bodyPr>
          <a:lstStyle/>
          <a:p>
            <a:pPr marL="0" indent="0">
              <a:buNone/>
            </a:pPr>
            <a:r>
              <a:rPr lang="en-US" sz="2400" b="1" i="1" dirty="0" smtClean="0">
                <a:solidFill>
                  <a:srgbClr val="FF0000"/>
                </a:solidFill>
              </a:rPr>
              <a:t>Spirituality</a:t>
            </a:r>
            <a:r>
              <a:rPr lang="en-US" sz="2400" dirty="0" smtClean="0"/>
              <a:t> is an essential part of being a human being.</a:t>
            </a:r>
          </a:p>
          <a:p>
            <a:pPr marL="0" indent="0">
              <a:buNone/>
            </a:pPr>
            <a:r>
              <a:rPr lang="en-US" sz="2400" b="1" i="1" dirty="0" smtClean="0">
                <a:solidFill>
                  <a:srgbClr val="FF0000"/>
                </a:solidFill>
              </a:rPr>
              <a:t>Spiritual Care </a:t>
            </a:r>
            <a:r>
              <a:rPr lang="en-US" sz="2400" dirty="0" smtClean="0"/>
              <a:t>involves helping clients to develop an awareness of and maintain the following:</a:t>
            </a:r>
          </a:p>
          <a:p>
            <a:pPr marL="0" indent="0">
              <a:buNone/>
            </a:pPr>
            <a:r>
              <a:rPr lang="en-US" sz="2400" dirty="0"/>
              <a:t>	</a:t>
            </a:r>
            <a:r>
              <a:rPr lang="en-US" sz="2400" dirty="0" smtClean="0"/>
              <a:t>1. Inner strength</a:t>
            </a:r>
          </a:p>
          <a:p>
            <a:pPr marL="0" indent="0">
              <a:buNone/>
            </a:pPr>
            <a:r>
              <a:rPr lang="en-US" sz="2400" dirty="0"/>
              <a:t>	</a:t>
            </a:r>
            <a:r>
              <a:rPr lang="en-US" sz="2400" dirty="0" smtClean="0"/>
              <a:t>2. Self-Awareness</a:t>
            </a:r>
          </a:p>
          <a:p>
            <a:pPr marL="0" indent="0">
              <a:buNone/>
            </a:pPr>
            <a:r>
              <a:rPr lang="en-US" sz="2400" dirty="0"/>
              <a:t>	</a:t>
            </a:r>
            <a:r>
              <a:rPr lang="en-US" sz="2400" dirty="0" smtClean="0"/>
              <a:t>3. Life’s Meaning and Purpose</a:t>
            </a:r>
          </a:p>
          <a:p>
            <a:pPr marL="0" indent="0">
              <a:buNone/>
            </a:pPr>
            <a:r>
              <a:rPr lang="en-US" sz="2400" dirty="0"/>
              <a:t>	</a:t>
            </a:r>
            <a:r>
              <a:rPr lang="en-US" sz="2400" dirty="0" smtClean="0"/>
              <a:t>4. Relationship to Others</a:t>
            </a:r>
          </a:p>
          <a:p>
            <a:pPr marL="0" indent="0">
              <a:buNone/>
            </a:pPr>
            <a:r>
              <a:rPr lang="en-US" sz="2400" dirty="0"/>
              <a:t>	</a:t>
            </a:r>
            <a:r>
              <a:rPr lang="en-US" sz="2400" dirty="0" smtClean="0"/>
              <a:t>5. Relationship to a Higher Power</a:t>
            </a:r>
          </a:p>
          <a:p>
            <a:pPr marL="0" indent="0">
              <a:buNone/>
            </a:pPr>
            <a:r>
              <a:rPr lang="en-US" sz="2400" dirty="0" smtClean="0"/>
              <a:t>See Pages 161-171Textbook</a:t>
            </a:r>
          </a:p>
          <a:p>
            <a:pPr marL="0" indent="0">
              <a:buNone/>
            </a:pPr>
            <a:r>
              <a:rPr lang="en-US" sz="2400" dirty="0" smtClean="0"/>
              <a:t>Read Chapter 11 Text, Complete NCLEX Questions back of Book</a:t>
            </a:r>
          </a:p>
          <a:p>
            <a:pPr marL="0" indent="0">
              <a:buNone/>
            </a:pPr>
            <a:endParaRPr lang="en-US" dirty="0"/>
          </a:p>
        </p:txBody>
      </p:sp>
    </p:spTree>
    <p:extLst>
      <p:ext uri="{BB962C8B-B14F-4D97-AF65-F5344CB8AC3E}">
        <p14:creationId xmlns:p14="http://schemas.microsoft.com/office/powerpoint/2010/main" val="5479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876300"/>
          </a:xfrm>
        </p:spPr>
        <p:txBody>
          <a:bodyPr/>
          <a:lstStyle/>
          <a:p>
            <a:r>
              <a:rPr lang="en-US" b="1" dirty="0" smtClean="0"/>
              <a:t>Auditory Learners</a:t>
            </a:r>
            <a:endParaRPr lang="en-US" b="1" dirty="0"/>
          </a:p>
        </p:txBody>
      </p:sp>
      <p:sp>
        <p:nvSpPr>
          <p:cNvPr id="3" name="Content Placeholder 2"/>
          <p:cNvSpPr>
            <a:spLocks noGrp="1"/>
          </p:cNvSpPr>
          <p:nvPr>
            <p:ph idx="1"/>
          </p:nvPr>
        </p:nvSpPr>
        <p:spPr>
          <a:xfrm>
            <a:off x="2589212" y="1143000"/>
            <a:ext cx="8915400" cy="5575300"/>
          </a:xfrm>
        </p:spPr>
        <p:txBody>
          <a:bodyPr>
            <a:normAutofit/>
          </a:bodyPr>
          <a:lstStyle/>
          <a:p>
            <a:r>
              <a:rPr lang="en-US" sz="3200" dirty="0" smtClean="0"/>
              <a:t>Learn Best by Listening</a:t>
            </a:r>
          </a:p>
          <a:p>
            <a:pPr lvl="1"/>
            <a:r>
              <a:rPr lang="en-US" sz="3200" dirty="0" smtClean="0"/>
              <a:t>Summarize what has been covered in class</a:t>
            </a:r>
          </a:p>
          <a:p>
            <a:pPr lvl="1"/>
            <a:r>
              <a:rPr lang="en-US" sz="3200" dirty="0" smtClean="0"/>
              <a:t>Read aloud or mouth the words</a:t>
            </a:r>
          </a:p>
          <a:p>
            <a:pPr lvl="1"/>
            <a:r>
              <a:rPr lang="en-US" sz="3200" dirty="0" smtClean="0"/>
              <a:t>Concentrate on hearing the words</a:t>
            </a:r>
          </a:p>
          <a:p>
            <a:pPr lvl="1"/>
            <a:r>
              <a:rPr lang="en-US" sz="3200" dirty="0" smtClean="0"/>
              <a:t>When attending a lecture, listen to the words instead of taking notes.</a:t>
            </a:r>
          </a:p>
          <a:p>
            <a:pPr lvl="1"/>
            <a:r>
              <a:rPr lang="en-US" sz="3200" dirty="0" smtClean="0"/>
              <a:t>Find a friend to study with and “discuss content.”</a:t>
            </a:r>
          </a:p>
        </p:txBody>
      </p:sp>
    </p:spTree>
    <p:extLst>
      <p:ext uri="{BB962C8B-B14F-4D97-AF65-F5344CB8AC3E}">
        <p14:creationId xmlns:p14="http://schemas.microsoft.com/office/powerpoint/2010/main" val="804480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825500"/>
          </a:xfrm>
        </p:spPr>
        <p:txBody>
          <a:bodyPr/>
          <a:lstStyle/>
          <a:p>
            <a:r>
              <a:rPr lang="en-US" dirty="0" smtClean="0"/>
              <a:t>Nursing Ethics</a:t>
            </a:r>
            <a:endParaRPr lang="en-US" dirty="0"/>
          </a:p>
        </p:txBody>
      </p:sp>
      <p:sp>
        <p:nvSpPr>
          <p:cNvPr id="3" name="Content Placeholder 2"/>
          <p:cNvSpPr>
            <a:spLocks noGrp="1"/>
          </p:cNvSpPr>
          <p:nvPr>
            <p:ph idx="1"/>
          </p:nvPr>
        </p:nvSpPr>
        <p:spPr>
          <a:xfrm>
            <a:off x="2589212" y="1346200"/>
            <a:ext cx="8915400" cy="4978400"/>
          </a:xfrm>
        </p:spPr>
        <p:txBody>
          <a:bodyPr>
            <a:normAutofit/>
          </a:bodyPr>
          <a:lstStyle/>
          <a:p>
            <a:pPr marL="0" indent="0">
              <a:buNone/>
            </a:pPr>
            <a:r>
              <a:rPr lang="en-US" sz="3200" i="1" dirty="0" smtClean="0">
                <a:solidFill>
                  <a:srgbClr val="FF0000"/>
                </a:solidFill>
              </a:rPr>
              <a:t>Ethics </a:t>
            </a:r>
            <a:r>
              <a:rPr lang="en-US" sz="3200" dirty="0" smtClean="0">
                <a:solidFill>
                  <a:schemeClr val="tx1"/>
                </a:solidFill>
              </a:rPr>
              <a:t>– moral principles that direct actions as being right or wrong.  </a:t>
            </a:r>
            <a:r>
              <a:rPr lang="en-US" sz="2000" dirty="0" smtClean="0">
                <a:solidFill>
                  <a:schemeClr val="tx1"/>
                </a:solidFill>
              </a:rPr>
              <a:t>Example; See page 73 text</a:t>
            </a:r>
          </a:p>
          <a:p>
            <a:pPr marL="0" indent="0">
              <a:buNone/>
            </a:pPr>
            <a:r>
              <a:rPr lang="en-US" sz="3200" i="1" dirty="0" smtClean="0">
                <a:solidFill>
                  <a:srgbClr val="FF0000"/>
                </a:solidFill>
              </a:rPr>
              <a:t>Nursing Ethics </a:t>
            </a:r>
            <a:r>
              <a:rPr lang="en-US" sz="3200" i="1" dirty="0" smtClean="0">
                <a:solidFill>
                  <a:schemeClr val="tx1"/>
                </a:solidFill>
              </a:rPr>
              <a:t>– </a:t>
            </a:r>
            <a:r>
              <a:rPr lang="en-US" sz="3200" dirty="0" smtClean="0">
                <a:solidFill>
                  <a:schemeClr val="tx1"/>
                </a:solidFill>
              </a:rPr>
              <a:t>the relationship of a nurse to the patient’s family, associates and fellow nurses, and society at large. </a:t>
            </a:r>
          </a:p>
          <a:p>
            <a:pPr marL="0" indent="0">
              <a:buNone/>
            </a:pPr>
            <a:r>
              <a:rPr lang="en-US" sz="3200" i="1" dirty="0" smtClean="0">
                <a:solidFill>
                  <a:srgbClr val="FF0000"/>
                </a:solidFill>
              </a:rPr>
              <a:t>Personal Code of Ethics </a:t>
            </a:r>
            <a:r>
              <a:rPr lang="en-US" sz="3200" dirty="0" smtClean="0">
                <a:solidFill>
                  <a:schemeClr val="tx1"/>
                </a:solidFill>
              </a:rPr>
              <a:t>– personal guidelines for </a:t>
            </a:r>
            <a:r>
              <a:rPr lang="en-US" sz="3200" dirty="0">
                <a:solidFill>
                  <a:schemeClr val="tx1"/>
                </a:solidFill>
              </a:rPr>
              <a:t>living. </a:t>
            </a:r>
            <a:r>
              <a:rPr lang="en-US" sz="2000" dirty="0">
                <a:solidFill>
                  <a:schemeClr val="tx1"/>
                </a:solidFill>
                <a:hlinkClick r:id="rId2"/>
              </a:rPr>
              <a:t>https://</a:t>
            </a:r>
            <a:r>
              <a:rPr lang="en-US" sz="2000" dirty="0" smtClean="0">
                <a:solidFill>
                  <a:schemeClr val="tx1"/>
                </a:solidFill>
                <a:hlinkClick r:id="rId2"/>
              </a:rPr>
              <a:t>www.pacode.com/secure/data/049/chapter21/s21.148.html</a:t>
            </a:r>
            <a:r>
              <a:rPr lang="en-US" sz="2000" dirty="0" smtClean="0">
                <a:solidFill>
                  <a:schemeClr val="tx1"/>
                </a:solidFill>
              </a:rPr>
              <a:t> </a:t>
            </a:r>
            <a:endParaRPr lang="en-US" sz="2000" dirty="0">
              <a:solidFill>
                <a:srgbClr val="FF0000"/>
              </a:solidFill>
            </a:endParaRPr>
          </a:p>
        </p:txBody>
      </p:sp>
    </p:spTree>
    <p:extLst>
      <p:ext uri="{BB962C8B-B14F-4D97-AF65-F5344CB8AC3E}">
        <p14:creationId xmlns:p14="http://schemas.microsoft.com/office/powerpoint/2010/main" val="200727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5900"/>
            <a:ext cx="8911687" cy="673100"/>
          </a:xfrm>
        </p:spPr>
        <p:txBody>
          <a:bodyPr/>
          <a:lstStyle/>
          <a:p>
            <a:r>
              <a:rPr lang="en-US" dirty="0" smtClean="0"/>
              <a:t>Nurse Practice Act</a:t>
            </a:r>
            <a:endParaRPr lang="en-US" dirty="0"/>
          </a:p>
        </p:txBody>
      </p:sp>
      <p:sp>
        <p:nvSpPr>
          <p:cNvPr id="3" name="Content Placeholder 2"/>
          <p:cNvSpPr>
            <a:spLocks noGrp="1"/>
          </p:cNvSpPr>
          <p:nvPr>
            <p:ph idx="1"/>
          </p:nvPr>
        </p:nvSpPr>
        <p:spPr>
          <a:xfrm>
            <a:off x="2589212" y="990600"/>
            <a:ext cx="8915400" cy="5600700"/>
          </a:xfrm>
        </p:spPr>
        <p:txBody>
          <a:bodyPr>
            <a:normAutofit/>
          </a:bodyPr>
          <a:lstStyle/>
          <a:p>
            <a:pPr>
              <a:buFont typeface="Wingdings" panose="05000000000000000000" pitchFamily="2" charset="2"/>
              <a:buChar char="§"/>
            </a:pPr>
            <a:r>
              <a:rPr lang="en-US" sz="2800" dirty="0" smtClean="0"/>
              <a:t>Defines nursing practice and establishes standards for nurses in each state.  Ignorance of your state’s NPA is </a:t>
            </a:r>
            <a:r>
              <a:rPr lang="en-US" sz="2800" i="1" dirty="0" smtClean="0">
                <a:solidFill>
                  <a:srgbClr val="FF0000"/>
                </a:solidFill>
              </a:rPr>
              <a:t>NEVER</a:t>
            </a:r>
            <a:r>
              <a:rPr lang="en-US" sz="2800" dirty="0" smtClean="0"/>
              <a:t> a valid defense against any legal proceeding regarding your </a:t>
            </a:r>
            <a:r>
              <a:rPr lang="en-US" sz="2800" dirty="0"/>
              <a:t>licens</a:t>
            </a:r>
            <a:r>
              <a:rPr lang="en-US" sz="2400" dirty="0"/>
              <a:t>e. </a:t>
            </a:r>
            <a:endParaRPr lang="en-US" sz="2400" dirty="0" smtClean="0"/>
          </a:p>
          <a:p>
            <a:pPr marL="0" indent="0">
              <a:buNone/>
            </a:pPr>
            <a:r>
              <a:rPr lang="en-US" sz="2400" dirty="0" smtClean="0"/>
              <a:t>Below is a pdf copy of the Nurse Practice Act for Pa. Read it and be aware  of it.  </a:t>
            </a:r>
          </a:p>
          <a:p>
            <a:pPr marL="0" indent="0">
              <a:buNone/>
            </a:pPr>
            <a:endParaRPr lang="en-US" sz="2400" dirty="0" smtClean="0"/>
          </a:p>
          <a:p>
            <a:pPr marL="0" indent="0">
              <a:buNone/>
            </a:pPr>
            <a:r>
              <a:rPr lang="en-US" sz="2400" dirty="0" smtClean="0">
                <a:hlinkClick r:id="rId2"/>
              </a:rPr>
              <a:t>https</a:t>
            </a:r>
            <a:r>
              <a:rPr lang="en-US" sz="2400" dirty="0">
                <a:hlinkClick r:id="rId2"/>
              </a:rPr>
              <a:t>://</a:t>
            </a:r>
            <a:r>
              <a:rPr lang="en-US" sz="2400" dirty="0" smtClean="0">
                <a:hlinkClick r:id="rId2"/>
              </a:rPr>
              <a:t>www.dos.pa.gov/ProfessionalLicensing/BoardsCommissions/Nursing/Documents/Applications%20and%20Forms/Practical%20Nurse%20Law.pdf</a:t>
            </a:r>
            <a:r>
              <a:rPr lang="en-US" sz="2400" dirty="0" smtClean="0"/>
              <a:t> </a:t>
            </a:r>
            <a:endParaRPr lang="en-US" sz="2400" dirty="0"/>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3455222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762000"/>
          </a:xfrm>
        </p:spPr>
        <p:txBody>
          <a:bodyPr/>
          <a:lstStyle/>
          <a:p>
            <a:r>
              <a:rPr lang="en-US" dirty="0" smtClean="0"/>
              <a:t>Patient’s Bill of Rights</a:t>
            </a:r>
            <a:endParaRPr lang="en-US" dirty="0"/>
          </a:p>
        </p:txBody>
      </p:sp>
      <p:sp>
        <p:nvSpPr>
          <p:cNvPr id="3" name="Content Placeholder 2"/>
          <p:cNvSpPr>
            <a:spLocks noGrp="1"/>
          </p:cNvSpPr>
          <p:nvPr>
            <p:ph idx="1"/>
          </p:nvPr>
        </p:nvSpPr>
        <p:spPr>
          <a:xfrm>
            <a:off x="2589212" y="952500"/>
            <a:ext cx="8915400" cy="4958722"/>
          </a:xfrm>
        </p:spPr>
        <p:txBody>
          <a:bodyPr>
            <a:normAutofit/>
          </a:bodyPr>
          <a:lstStyle/>
          <a:p>
            <a:pPr marL="0" indent="0">
              <a:buNone/>
            </a:pPr>
            <a:r>
              <a:rPr lang="en-US" sz="3600" dirty="0"/>
              <a:t>A patient's bill of rights is a </a:t>
            </a:r>
            <a:r>
              <a:rPr lang="en-US" sz="3600" b="1" dirty="0"/>
              <a:t>list of guarantees for those receiving medical care</a:t>
            </a:r>
            <a:r>
              <a:rPr lang="en-US" sz="3600" dirty="0"/>
              <a:t>. It may take the form of a law or a non-binding declaration. Typically a patient's bill of rights guarantees patients information, fair treatment, and autonomy over medical decisions, among other rights.</a:t>
            </a:r>
          </a:p>
        </p:txBody>
      </p:sp>
    </p:spTree>
    <p:extLst>
      <p:ext uri="{BB962C8B-B14F-4D97-AF65-F5344CB8AC3E}">
        <p14:creationId xmlns:p14="http://schemas.microsoft.com/office/powerpoint/2010/main" val="3409936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723900"/>
          </a:xfrm>
        </p:spPr>
        <p:txBody>
          <a:bodyPr/>
          <a:lstStyle/>
          <a:p>
            <a:r>
              <a:rPr lang="en-US" dirty="0" smtClean="0"/>
              <a:t>Patient’s Bill of Rights </a:t>
            </a:r>
            <a:endParaRPr lang="en-US" dirty="0"/>
          </a:p>
        </p:txBody>
      </p:sp>
      <p:pic>
        <p:nvPicPr>
          <p:cNvPr id="4" name="Content Placeholder 3"/>
          <p:cNvPicPr>
            <a:picLocks noGrp="1" noChangeAspect="1"/>
          </p:cNvPicPr>
          <p:nvPr>
            <p:ph idx="1"/>
          </p:nvPr>
        </p:nvPicPr>
        <p:blipFill>
          <a:blip r:embed="rId2"/>
          <a:stretch>
            <a:fillRect/>
          </a:stretch>
        </p:blipFill>
        <p:spPr>
          <a:xfrm>
            <a:off x="2730500" y="177800"/>
            <a:ext cx="6946900" cy="6477000"/>
          </a:xfrm>
          <a:prstGeom prst="rect">
            <a:avLst/>
          </a:prstGeom>
        </p:spPr>
      </p:pic>
    </p:spTree>
    <p:extLst>
      <p:ext uri="{BB962C8B-B14F-4D97-AF65-F5344CB8AC3E}">
        <p14:creationId xmlns:p14="http://schemas.microsoft.com/office/powerpoint/2010/main" val="75262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774700"/>
          </a:xfrm>
        </p:spPr>
        <p:txBody>
          <a:bodyPr/>
          <a:lstStyle/>
          <a:p>
            <a:r>
              <a:rPr lang="en-US" dirty="0" smtClean="0"/>
              <a:t>Pa. State Board of Nursing</a:t>
            </a:r>
            <a:endParaRPr lang="en-US" dirty="0"/>
          </a:p>
        </p:txBody>
      </p:sp>
      <p:sp>
        <p:nvSpPr>
          <p:cNvPr id="3" name="Content Placeholder 2"/>
          <p:cNvSpPr>
            <a:spLocks noGrp="1"/>
          </p:cNvSpPr>
          <p:nvPr>
            <p:ph idx="1"/>
          </p:nvPr>
        </p:nvSpPr>
        <p:spPr>
          <a:xfrm>
            <a:off x="2589212" y="1117600"/>
            <a:ext cx="8915400" cy="4793622"/>
          </a:xfrm>
        </p:spPr>
        <p:txBody>
          <a:bodyPr/>
          <a:lstStyle/>
          <a:p>
            <a:pPr marL="0" indent="0">
              <a:buNone/>
            </a:pPr>
            <a:r>
              <a:rPr lang="en-US" sz="2400" dirty="0" smtClean="0"/>
              <a:t>Offers a variety of services through their website.</a:t>
            </a:r>
          </a:p>
          <a:p>
            <a:pPr marL="0" indent="0">
              <a:buNone/>
            </a:pPr>
            <a:r>
              <a:rPr lang="en-US" dirty="0">
                <a:hlinkClick r:id="rId2"/>
              </a:rPr>
              <a:t>https://www.pals.pa.gov/#/</a:t>
            </a:r>
            <a:r>
              <a:rPr lang="en-US" dirty="0" smtClean="0">
                <a:hlinkClick r:id="rId2"/>
              </a:rPr>
              <a:t>page/default</a:t>
            </a:r>
            <a:r>
              <a:rPr lang="en-US" dirty="0" smtClean="0"/>
              <a:t> </a:t>
            </a:r>
          </a:p>
          <a:p>
            <a:pPr marL="0" indent="0">
              <a:buNone/>
            </a:pPr>
            <a:endParaRPr lang="en-US" dirty="0"/>
          </a:p>
          <a:p>
            <a:pPr marL="0" indent="0">
              <a:buNone/>
            </a:pPr>
            <a:r>
              <a:rPr lang="en-US" sz="2800" dirty="0" smtClean="0"/>
              <a:t>This board also decides whether specific activities are within the scope of an LPN in their state.  </a:t>
            </a:r>
          </a:p>
          <a:p>
            <a:pPr marL="0" indent="0">
              <a:buNone/>
            </a:pPr>
            <a:endParaRPr lang="en-US" sz="2800" dirty="0"/>
          </a:p>
          <a:p>
            <a:pPr marL="0" indent="0">
              <a:buNone/>
            </a:pPr>
            <a:r>
              <a:rPr lang="en-US" sz="2800" dirty="0" smtClean="0"/>
              <a:t>Review complaints which can lead to revocation of licensure.</a:t>
            </a:r>
          </a:p>
          <a:p>
            <a:pPr marL="0" indent="0">
              <a:buNone/>
            </a:pPr>
            <a:r>
              <a:rPr lang="en-US" sz="2800" dirty="0" smtClean="0"/>
              <a:t>Review Box 7-2 page 88 Textbook </a:t>
            </a:r>
            <a:endParaRPr lang="en-US" sz="2800" dirty="0"/>
          </a:p>
        </p:txBody>
      </p:sp>
    </p:spTree>
    <p:extLst>
      <p:ext uri="{BB962C8B-B14F-4D97-AF65-F5344CB8AC3E}">
        <p14:creationId xmlns:p14="http://schemas.microsoft.com/office/powerpoint/2010/main" val="1577967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660400"/>
          </a:xfrm>
        </p:spPr>
        <p:txBody>
          <a:bodyPr/>
          <a:lstStyle/>
          <a:p>
            <a:r>
              <a:rPr lang="en-US" dirty="0" smtClean="0"/>
              <a:t>Legal Concerns</a:t>
            </a:r>
            <a:endParaRPr lang="en-US" dirty="0"/>
          </a:p>
        </p:txBody>
      </p:sp>
      <p:sp>
        <p:nvSpPr>
          <p:cNvPr id="3" name="Content Placeholder 2"/>
          <p:cNvSpPr>
            <a:spLocks noGrp="1"/>
          </p:cNvSpPr>
          <p:nvPr>
            <p:ph idx="1"/>
          </p:nvPr>
        </p:nvSpPr>
        <p:spPr>
          <a:xfrm>
            <a:off x="2589212" y="1028700"/>
            <a:ext cx="8915400" cy="5626100"/>
          </a:xfrm>
        </p:spPr>
        <p:txBody>
          <a:bodyPr/>
          <a:lstStyle/>
          <a:p>
            <a:pPr marL="0" indent="0">
              <a:buNone/>
            </a:pPr>
            <a:r>
              <a:rPr lang="en-US" sz="2800" i="1" dirty="0" smtClean="0">
                <a:solidFill>
                  <a:srgbClr val="FF0000"/>
                </a:solidFill>
              </a:rPr>
              <a:t>Employer Liability </a:t>
            </a:r>
            <a:r>
              <a:rPr lang="en-US" dirty="0"/>
              <a:t>- </a:t>
            </a:r>
            <a:r>
              <a:rPr lang="en-US" sz="2400" dirty="0"/>
              <a:t>Because the hospital is liable for the negligence of their employees, a malpractice victim would be entitled to sue the hospital for malpractice, in addition to suing the negligent hospital employee him/herself</a:t>
            </a:r>
            <a:r>
              <a:rPr lang="en-US" dirty="0" smtClean="0"/>
              <a:t>.</a:t>
            </a:r>
          </a:p>
          <a:p>
            <a:pPr marL="0" indent="0">
              <a:buNone/>
            </a:pPr>
            <a:endParaRPr lang="en-US" dirty="0"/>
          </a:p>
          <a:p>
            <a:pPr marL="0" indent="0">
              <a:buNone/>
            </a:pPr>
            <a:r>
              <a:rPr lang="en-US" sz="2800" i="1" dirty="0" smtClean="0">
                <a:solidFill>
                  <a:srgbClr val="FF0000"/>
                </a:solidFill>
              </a:rPr>
              <a:t>Incident Report </a:t>
            </a:r>
            <a:r>
              <a:rPr lang="en-US" dirty="0" smtClean="0"/>
              <a:t>- </a:t>
            </a:r>
            <a:r>
              <a:rPr lang="en-US" sz="2400" dirty="0"/>
              <a:t>An </a:t>
            </a:r>
            <a:r>
              <a:rPr lang="en-US" sz="2400" b="1" dirty="0"/>
              <a:t>incident</a:t>
            </a:r>
            <a:r>
              <a:rPr lang="en-US" sz="2400" dirty="0"/>
              <a:t> </a:t>
            </a:r>
            <a:r>
              <a:rPr lang="en-US" sz="2400" b="1" dirty="0"/>
              <a:t>report</a:t>
            </a:r>
            <a:r>
              <a:rPr lang="en-US" sz="2400" dirty="0"/>
              <a:t> is a formal recording of the facts related to an </a:t>
            </a:r>
            <a:r>
              <a:rPr lang="en-US" sz="2400" b="1" dirty="0"/>
              <a:t>incident</a:t>
            </a:r>
            <a:r>
              <a:rPr lang="en-US" sz="2400" dirty="0"/>
              <a:t>. </a:t>
            </a:r>
            <a:r>
              <a:rPr lang="en-US" sz="2400" dirty="0" smtClean="0"/>
              <a:t>For example; The </a:t>
            </a:r>
            <a:r>
              <a:rPr lang="en-US" sz="2400" b="1" dirty="0"/>
              <a:t>report</a:t>
            </a:r>
            <a:r>
              <a:rPr lang="en-US" sz="2400" dirty="0"/>
              <a:t> may pertain to </a:t>
            </a:r>
            <a:r>
              <a:rPr lang="en-US" sz="2400" dirty="0" smtClean="0"/>
              <a:t>a fall that  occurred in a hospital or facility.  </a:t>
            </a:r>
            <a:r>
              <a:rPr lang="en-US" sz="2400" dirty="0"/>
              <a:t>T</a:t>
            </a:r>
            <a:r>
              <a:rPr lang="en-US" sz="2400" dirty="0" smtClean="0"/>
              <a:t>he </a:t>
            </a:r>
            <a:r>
              <a:rPr lang="en-US" sz="2400" b="1" dirty="0"/>
              <a:t>incident</a:t>
            </a:r>
            <a:r>
              <a:rPr lang="en-US" sz="2400" dirty="0"/>
              <a:t> </a:t>
            </a:r>
            <a:r>
              <a:rPr lang="en-US" sz="2400" b="1" dirty="0"/>
              <a:t>report</a:t>
            </a:r>
            <a:r>
              <a:rPr lang="en-US" sz="2400" dirty="0"/>
              <a:t> should be completed as soon as possible following the injury</a:t>
            </a:r>
            <a:r>
              <a:rPr lang="en-US" sz="2400" dirty="0" smtClean="0"/>
              <a:t>. The incident Report is NOT part of the client’s chart.  </a:t>
            </a:r>
          </a:p>
          <a:p>
            <a:pPr marL="0" indent="0">
              <a:buNone/>
            </a:pPr>
            <a:endParaRPr lang="en-US" dirty="0"/>
          </a:p>
        </p:txBody>
      </p:sp>
    </p:spTree>
    <p:extLst>
      <p:ext uri="{BB962C8B-B14F-4D97-AF65-F5344CB8AC3E}">
        <p14:creationId xmlns:p14="http://schemas.microsoft.com/office/powerpoint/2010/main" val="610072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863600"/>
          </a:xfrm>
        </p:spPr>
        <p:txBody>
          <a:bodyPr/>
          <a:lstStyle/>
          <a:p>
            <a:r>
              <a:rPr lang="en-US" dirty="0" smtClean="0"/>
              <a:t>Legal Concerns </a:t>
            </a:r>
            <a:r>
              <a:rPr lang="en-US" sz="2400" dirty="0" smtClean="0"/>
              <a:t>(cont.)</a:t>
            </a:r>
            <a:endParaRPr lang="en-US" sz="2400" dirty="0"/>
          </a:p>
        </p:txBody>
      </p:sp>
      <p:sp>
        <p:nvSpPr>
          <p:cNvPr id="3" name="Content Placeholder 2"/>
          <p:cNvSpPr>
            <a:spLocks noGrp="1"/>
          </p:cNvSpPr>
          <p:nvPr>
            <p:ph idx="1"/>
          </p:nvPr>
        </p:nvSpPr>
        <p:spPr>
          <a:xfrm>
            <a:off x="2589212" y="1155700"/>
            <a:ext cx="8915400" cy="5702300"/>
          </a:xfrm>
        </p:spPr>
        <p:txBody>
          <a:bodyPr/>
          <a:lstStyle/>
          <a:p>
            <a:pPr marL="0" indent="0">
              <a:buNone/>
            </a:pPr>
            <a:r>
              <a:rPr lang="en-US" sz="2800" i="1" dirty="0" smtClean="0">
                <a:solidFill>
                  <a:srgbClr val="FF0000"/>
                </a:solidFill>
              </a:rPr>
              <a:t>Informed Consent </a:t>
            </a:r>
            <a:r>
              <a:rPr lang="en-US" dirty="0" smtClean="0"/>
              <a:t>- </a:t>
            </a:r>
            <a:r>
              <a:rPr lang="en-US" sz="2400" dirty="0"/>
              <a:t>The process by which a patient learns about and understands the purpose, benefits, and potential risks of a medical or surgical intervention, including clinical trials, and then agrees to receive the treatment or </a:t>
            </a:r>
            <a:r>
              <a:rPr lang="en-US" sz="2400" dirty="0" smtClean="0"/>
              <a:t>participate </a:t>
            </a:r>
            <a:r>
              <a:rPr lang="en-US" sz="2400" dirty="0"/>
              <a:t>in the trial</a:t>
            </a:r>
            <a:r>
              <a:rPr lang="en-US" sz="2400" dirty="0" smtClean="0"/>
              <a:t>.</a:t>
            </a:r>
            <a:endParaRPr lang="en-US" sz="2400" dirty="0"/>
          </a:p>
          <a:p>
            <a:pPr marL="0" indent="0">
              <a:buNone/>
            </a:pPr>
            <a:r>
              <a:rPr lang="en-US" sz="2400" dirty="0" smtClean="0"/>
              <a:t>Example; Informed Consent must be obtained before a surgical procedure, medical testing, participation in a research study. </a:t>
            </a:r>
          </a:p>
          <a:p>
            <a:pPr marL="0" indent="0">
              <a:buNone/>
            </a:pPr>
            <a:endParaRPr lang="en-US" sz="2400" dirty="0"/>
          </a:p>
          <a:p>
            <a:pPr marL="0" indent="0">
              <a:buNone/>
            </a:pPr>
            <a:r>
              <a:rPr lang="en-US" sz="2400" i="1" dirty="0" smtClean="0">
                <a:solidFill>
                  <a:srgbClr val="FF0000"/>
                </a:solidFill>
              </a:rPr>
              <a:t>Implied Consent </a:t>
            </a:r>
            <a:r>
              <a:rPr lang="en-US" sz="2400" dirty="0" smtClean="0"/>
              <a:t>– Obtained during the initial admission to the facility.  Example; the LPN </a:t>
            </a:r>
            <a:r>
              <a:rPr lang="en-US" sz="2400" smtClean="0"/>
              <a:t>walks in </a:t>
            </a:r>
            <a:endParaRPr lang="en-US" sz="2400" dirty="0"/>
          </a:p>
        </p:txBody>
      </p:sp>
    </p:spTree>
    <p:extLst>
      <p:ext uri="{BB962C8B-B14F-4D97-AF65-F5344CB8AC3E}">
        <p14:creationId xmlns:p14="http://schemas.microsoft.com/office/powerpoint/2010/main" val="384594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673100"/>
          </a:xfrm>
        </p:spPr>
        <p:txBody>
          <a:bodyPr/>
          <a:lstStyle/>
          <a:p>
            <a:r>
              <a:rPr lang="en-US" dirty="0" smtClean="0"/>
              <a:t>Advance Directives</a:t>
            </a:r>
            <a:endParaRPr lang="en-US" dirty="0"/>
          </a:p>
        </p:txBody>
      </p:sp>
      <p:sp>
        <p:nvSpPr>
          <p:cNvPr id="3" name="Content Placeholder 2"/>
          <p:cNvSpPr>
            <a:spLocks noGrp="1"/>
          </p:cNvSpPr>
          <p:nvPr>
            <p:ph idx="1"/>
          </p:nvPr>
        </p:nvSpPr>
        <p:spPr>
          <a:xfrm>
            <a:off x="2589212" y="1003300"/>
            <a:ext cx="8915400" cy="5562600"/>
          </a:xfrm>
        </p:spPr>
        <p:txBody>
          <a:bodyPr/>
          <a:lstStyle/>
          <a:p>
            <a:pPr marL="0" indent="0">
              <a:buNone/>
            </a:pPr>
            <a:r>
              <a:rPr lang="en-US" sz="2800" i="1" dirty="0" smtClean="0">
                <a:solidFill>
                  <a:srgbClr val="FF0000"/>
                </a:solidFill>
              </a:rPr>
              <a:t>Living Will </a:t>
            </a:r>
            <a:r>
              <a:rPr lang="en-US" dirty="0" smtClean="0"/>
              <a:t>– </a:t>
            </a:r>
            <a:r>
              <a:rPr lang="en-US" b="1" dirty="0" smtClean="0">
                <a:solidFill>
                  <a:schemeClr val="tx1"/>
                </a:solidFill>
              </a:rPr>
              <a:t>A legal document, which describes the kind of medical treatments or life-sustaining treatments a person desires if they became seriously or terminally ill.</a:t>
            </a:r>
          </a:p>
          <a:p>
            <a:pPr marL="0" indent="0">
              <a:buNone/>
            </a:pPr>
            <a:r>
              <a:rPr lang="en-US" b="1" dirty="0">
                <a:solidFill>
                  <a:schemeClr val="tx1"/>
                </a:solidFill>
              </a:rPr>
              <a:t>	</a:t>
            </a:r>
            <a:r>
              <a:rPr lang="en-US" b="1" dirty="0" smtClean="0">
                <a:solidFill>
                  <a:schemeClr val="tx1"/>
                </a:solidFill>
              </a:rPr>
              <a:t>There are many issues which can be included in a living will.</a:t>
            </a:r>
          </a:p>
          <a:p>
            <a:pPr marL="0" indent="0">
              <a:buNone/>
            </a:pPr>
            <a:r>
              <a:rPr lang="en-US" b="1" dirty="0">
                <a:solidFill>
                  <a:schemeClr val="tx1"/>
                </a:solidFill>
              </a:rPr>
              <a:t>	</a:t>
            </a:r>
            <a:r>
              <a:rPr lang="en-US" b="1" dirty="0" smtClean="0">
                <a:solidFill>
                  <a:schemeClr val="tx1"/>
                </a:solidFill>
              </a:rPr>
              <a:t>1. Transfusion of blood or blood products</a:t>
            </a:r>
          </a:p>
          <a:p>
            <a:pPr marL="0" indent="0">
              <a:buNone/>
            </a:pPr>
            <a:r>
              <a:rPr lang="en-US" b="1" dirty="0">
                <a:solidFill>
                  <a:schemeClr val="tx1"/>
                </a:solidFill>
              </a:rPr>
              <a:t>	</a:t>
            </a:r>
            <a:r>
              <a:rPr lang="en-US" b="1" dirty="0" smtClean="0">
                <a:solidFill>
                  <a:schemeClr val="tx1"/>
                </a:solidFill>
              </a:rPr>
              <a:t>2. CPR</a:t>
            </a:r>
          </a:p>
          <a:p>
            <a:pPr marL="0" indent="0">
              <a:buNone/>
            </a:pPr>
            <a:r>
              <a:rPr lang="en-US" b="1" dirty="0">
                <a:solidFill>
                  <a:schemeClr val="tx1"/>
                </a:solidFill>
              </a:rPr>
              <a:t>	</a:t>
            </a:r>
            <a:r>
              <a:rPr lang="en-US" b="1" dirty="0" smtClean="0">
                <a:solidFill>
                  <a:schemeClr val="tx1"/>
                </a:solidFill>
              </a:rPr>
              <a:t>3. Diagnostic tests</a:t>
            </a:r>
          </a:p>
          <a:p>
            <a:pPr marL="0" indent="0">
              <a:buNone/>
            </a:pPr>
            <a:r>
              <a:rPr lang="en-US" b="1" dirty="0">
                <a:solidFill>
                  <a:schemeClr val="tx1"/>
                </a:solidFill>
              </a:rPr>
              <a:t>	</a:t>
            </a:r>
            <a:r>
              <a:rPr lang="en-US" b="1" dirty="0" smtClean="0">
                <a:solidFill>
                  <a:schemeClr val="tx1"/>
                </a:solidFill>
              </a:rPr>
              <a:t>4. Administration of drugs</a:t>
            </a:r>
          </a:p>
          <a:p>
            <a:pPr marL="0" indent="0">
              <a:buNone/>
            </a:pPr>
            <a:r>
              <a:rPr lang="en-US" b="1" dirty="0">
                <a:solidFill>
                  <a:schemeClr val="tx1"/>
                </a:solidFill>
              </a:rPr>
              <a:t>	</a:t>
            </a:r>
            <a:r>
              <a:rPr lang="en-US" b="1" dirty="0" smtClean="0">
                <a:solidFill>
                  <a:schemeClr val="tx1"/>
                </a:solidFill>
              </a:rPr>
              <a:t>5. Tissue or organ donation</a:t>
            </a:r>
          </a:p>
          <a:p>
            <a:pPr marL="0" indent="0">
              <a:buNone/>
            </a:pPr>
            <a:r>
              <a:rPr lang="en-US" b="1" dirty="0">
                <a:solidFill>
                  <a:schemeClr val="tx1"/>
                </a:solidFill>
              </a:rPr>
              <a:t>	</a:t>
            </a:r>
            <a:r>
              <a:rPr lang="en-US" b="1" dirty="0" smtClean="0">
                <a:solidFill>
                  <a:schemeClr val="tx1"/>
                </a:solidFill>
              </a:rPr>
              <a:t>6. Dialysis</a:t>
            </a:r>
          </a:p>
          <a:p>
            <a:pPr marL="0" indent="0">
              <a:buNone/>
            </a:pPr>
            <a:r>
              <a:rPr lang="en-US" b="1" dirty="0">
                <a:solidFill>
                  <a:schemeClr val="tx1"/>
                </a:solidFill>
              </a:rPr>
              <a:t>	</a:t>
            </a:r>
            <a:r>
              <a:rPr lang="en-US" b="1" dirty="0" smtClean="0">
                <a:solidFill>
                  <a:schemeClr val="tx1"/>
                </a:solidFill>
              </a:rPr>
              <a:t>7. Use of a respirator</a:t>
            </a:r>
          </a:p>
          <a:p>
            <a:pPr marL="0" indent="0">
              <a:buNone/>
            </a:pPr>
            <a:r>
              <a:rPr lang="en-US" b="1" dirty="0">
                <a:solidFill>
                  <a:schemeClr val="tx1"/>
                </a:solidFill>
              </a:rPr>
              <a:t>	</a:t>
            </a:r>
            <a:r>
              <a:rPr lang="en-US" b="1" dirty="0" smtClean="0">
                <a:solidFill>
                  <a:schemeClr val="tx1"/>
                </a:solidFill>
              </a:rPr>
              <a:t>8. Tube feeding</a:t>
            </a:r>
          </a:p>
          <a:p>
            <a:pPr marL="0" indent="0">
              <a:buNone/>
            </a:pPr>
            <a:r>
              <a:rPr lang="en-US" b="1" dirty="0">
                <a:solidFill>
                  <a:schemeClr val="tx1"/>
                </a:solidFill>
              </a:rPr>
              <a:t>	</a:t>
            </a:r>
            <a:r>
              <a:rPr lang="en-US" b="1" dirty="0" smtClean="0">
                <a:solidFill>
                  <a:schemeClr val="tx1"/>
                </a:solidFill>
              </a:rPr>
              <a:t>9. Surgery</a:t>
            </a:r>
          </a:p>
          <a:p>
            <a:pPr marL="0" indent="0">
              <a:buNone/>
            </a:pPr>
            <a:r>
              <a:rPr lang="en-US" b="1" dirty="0">
                <a:solidFill>
                  <a:schemeClr val="tx1"/>
                </a:solidFill>
              </a:rPr>
              <a:t>	</a:t>
            </a:r>
            <a:r>
              <a:rPr lang="en-US" b="1" dirty="0" smtClean="0">
                <a:solidFill>
                  <a:schemeClr val="tx1"/>
                </a:solidFill>
              </a:rPr>
              <a:t>10. Hydration, pain meds, food, and other comfort measures</a:t>
            </a:r>
            <a:endParaRPr lang="en-US" b="1" dirty="0">
              <a:solidFill>
                <a:schemeClr val="tx1"/>
              </a:solidFill>
            </a:endParaRPr>
          </a:p>
        </p:txBody>
      </p:sp>
    </p:spTree>
    <p:extLst>
      <p:ext uri="{BB962C8B-B14F-4D97-AF65-F5344CB8AC3E}">
        <p14:creationId xmlns:p14="http://schemas.microsoft.com/office/powerpoint/2010/main" val="163213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762000"/>
          </a:xfrm>
        </p:spPr>
        <p:txBody>
          <a:bodyPr/>
          <a:lstStyle/>
          <a:p>
            <a:r>
              <a:rPr lang="en-US" dirty="0" smtClean="0"/>
              <a:t>Advance Directives</a:t>
            </a:r>
            <a:endParaRPr lang="en-US" dirty="0"/>
          </a:p>
        </p:txBody>
      </p:sp>
      <p:sp>
        <p:nvSpPr>
          <p:cNvPr id="3" name="Content Placeholder 2"/>
          <p:cNvSpPr>
            <a:spLocks noGrp="1"/>
          </p:cNvSpPr>
          <p:nvPr>
            <p:ph idx="1"/>
          </p:nvPr>
        </p:nvSpPr>
        <p:spPr>
          <a:xfrm>
            <a:off x="2589212" y="965200"/>
            <a:ext cx="8915400" cy="4946022"/>
          </a:xfrm>
        </p:spPr>
        <p:txBody>
          <a:bodyPr>
            <a:normAutofit/>
          </a:bodyPr>
          <a:lstStyle/>
          <a:p>
            <a:pPr marL="0" indent="0">
              <a:buNone/>
            </a:pPr>
            <a:r>
              <a:rPr lang="en-US" sz="2400" i="1" dirty="0" smtClean="0">
                <a:solidFill>
                  <a:srgbClr val="FF0000"/>
                </a:solidFill>
              </a:rPr>
              <a:t>Durable Medical Power of Attorney </a:t>
            </a:r>
            <a:r>
              <a:rPr lang="en-US" sz="2400" dirty="0" smtClean="0">
                <a:solidFill>
                  <a:schemeClr val="tx1"/>
                </a:solidFill>
              </a:rPr>
              <a:t>– A legal document that names a health care proxy (anyone at least 18 years old) to make medical decisions if that person is no longer able to make medical decisions for himself or herself.  This type of advance directive is not a good choice if the individual does not have someone he/she could trust.</a:t>
            </a:r>
            <a:endParaRPr lang="en-US" sz="2400" i="1" dirty="0">
              <a:solidFill>
                <a:srgbClr val="FF0000"/>
              </a:solidFill>
            </a:endParaRPr>
          </a:p>
        </p:txBody>
      </p:sp>
    </p:spTree>
    <p:extLst>
      <p:ext uri="{BB962C8B-B14F-4D97-AF65-F5344CB8AC3E}">
        <p14:creationId xmlns:p14="http://schemas.microsoft.com/office/powerpoint/2010/main" val="286273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4000"/>
            <a:ext cx="8911687" cy="800100"/>
          </a:xfrm>
        </p:spPr>
        <p:txBody>
          <a:bodyPr/>
          <a:lstStyle/>
          <a:p>
            <a:r>
              <a:rPr lang="en-US" b="1" dirty="0" smtClean="0"/>
              <a:t>Kinesthetic/Tactile Learners</a:t>
            </a:r>
            <a:endParaRPr lang="en-US" b="1" dirty="0"/>
          </a:p>
        </p:txBody>
      </p:sp>
      <p:sp>
        <p:nvSpPr>
          <p:cNvPr id="3" name="Content Placeholder 2"/>
          <p:cNvSpPr>
            <a:spLocks noGrp="1"/>
          </p:cNvSpPr>
          <p:nvPr>
            <p:ph idx="1"/>
          </p:nvPr>
        </p:nvSpPr>
        <p:spPr>
          <a:xfrm>
            <a:off x="2589212" y="1244600"/>
            <a:ext cx="8915400" cy="4666622"/>
          </a:xfrm>
        </p:spPr>
        <p:txBody>
          <a:bodyPr>
            <a:noAutofit/>
          </a:bodyPr>
          <a:lstStyle/>
          <a:p>
            <a:r>
              <a:rPr lang="en-US" sz="2800" dirty="0" smtClean="0"/>
              <a:t>Learn Best by Touch, movement, or hands-on.</a:t>
            </a:r>
          </a:p>
          <a:p>
            <a:pPr lvl="1"/>
            <a:r>
              <a:rPr lang="en-US" sz="2800" dirty="0" smtClean="0"/>
              <a:t>Handle the equipment before practicing a skill.</a:t>
            </a:r>
          </a:p>
          <a:p>
            <a:pPr lvl="1"/>
            <a:r>
              <a:rPr lang="en-US" sz="2800" dirty="0" smtClean="0"/>
              <a:t>Change study positions often</a:t>
            </a:r>
          </a:p>
          <a:p>
            <a:pPr lvl="1"/>
            <a:r>
              <a:rPr lang="en-US" sz="2800" dirty="0" smtClean="0"/>
              <a:t>Use background music of choice</a:t>
            </a:r>
          </a:p>
          <a:p>
            <a:pPr lvl="1"/>
            <a:r>
              <a:rPr lang="en-US" sz="2800" dirty="0" smtClean="0"/>
              <a:t>Take short breaks and do something active</a:t>
            </a:r>
          </a:p>
          <a:p>
            <a:pPr lvl="1"/>
            <a:r>
              <a:rPr lang="en-US" sz="2800" dirty="0" smtClean="0"/>
              <a:t>Highlight key concepts</a:t>
            </a:r>
            <a:endParaRPr lang="en-US" sz="2800" dirty="0"/>
          </a:p>
        </p:txBody>
      </p:sp>
    </p:spTree>
    <p:extLst>
      <p:ext uri="{BB962C8B-B14F-4D97-AF65-F5344CB8AC3E}">
        <p14:creationId xmlns:p14="http://schemas.microsoft.com/office/powerpoint/2010/main" val="214235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800100"/>
          </a:xfrm>
        </p:spPr>
        <p:txBody>
          <a:bodyPr/>
          <a:lstStyle/>
          <a:p>
            <a:r>
              <a:rPr lang="en-US" b="1" dirty="0" smtClean="0"/>
              <a:t>Note Making </a:t>
            </a:r>
            <a:endParaRPr lang="en-US" b="1" dirty="0"/>
          </a:p>
        </p:txBody>
      </p:sp>
      <p:sp>
        <p:nvSpPr>
          <p:cNvPr id="3" name="Content Placeholder 2"/>
          <p:cNvSpPr>
            <a:spLocks noGrp="1"/>
          </p:cNvSpPr>
          <p:nvPr>
            <p:ph idx="1"/>
          </p:nvPr>
        </p:nvSpPr>
        <p:spPr>
          <a:xfrm>
            <a:off x="2589212" y="1041400"/>
            <a:ext cx="8915400" cy="4869822"/>
          </a:xfrm>
        </p:spPr>
        <p:txBody>
          <a:bodyPr>
            <a:noAutofit/>
          </a:bodyPr>
          <a:lstStyle/>
          <a:p>
            <a:pPr>
              <a:buFont typeface="Wingdings" panose="05000000000000000000" pitchFamily="2" charset="2"/>
              <a:buChar char="§"/>
            </a:pPr>
            <a:r>
              <a:rPr lang="en-US" sz="3200" dirty="0" smtClean="0"/>
              <a:t>NEVER try to capture every spoken word or written word.</a:t>
            </a:r>
          </a:p>
          <a:p>
            <a:pPr>
              <a:buFont typeface="Wingdings" panose="05000000000000000000" pitchFamily="2" charset="2"/>
              <a:buChar char="§"/>
            </a:pPr>
            <a:r>
              <a:rPr lang="en-US" sz="3200" dirty="0" smtClean="0"/>
              <a:t>Actively listen/ pay close attention to main ideas.</a:t>
            </a:r>
          </a:p>
          <a:p>
            <a:pPr>
              <a:buFont typeface="Wingdings" panose="05000000000000000000" pitchFamily="2" charset="2"/>
              <a:buChar char="§"/>
            </a:pPr>
            <a:r>
              <a:rPr lang="en-US" sz="3200" dirty="0" smtClean="0"/>
              <a:t>Engage in not making.</a:t>
            </a:r>
          </a:p>
          <a:p>
            <a:pPr>
              <a:buFont typeface="Wingdings" panose="05000000000000000000" pitchFamily="2" charset="2"/>
              <a:buChar char="§"/>
            </a:pPr>
            <a:r>
              <a:rPr lang="en-US" sz="3200" dirty="0" smtClean="0"/>
              <a:t>Develop your own personal symbols, short hand.</a:t>
            </a:r>
          </a:p>
          <a:p>
            <a:pPr>
              <a:buFont typeface="Wingdings" panose="05000000000000000000" pitchFamily="2" charset="2"/>
              <a:buChar char="§"/>
            </a:pPr>
            <a:r>
              <a:rPr lang="en-US" sz="3200" dirty="0" smtClean="0"/>
              <a:t>With practice, notes will improve.</a:t>
            </a:r>
          </a:p>
          <a:p>
            <a:pPr>
              <a:buFont typeface="Wingdings" panose="05000000000000000000" pitchFamily="2" charset="2"/>
              <a:buChar char="§"/>
            </a:pPr>
            <a:r>
              <a:rPr lang="en-US" sz="3200" dirty="0" smtClean="0"/>
              <a:t>Outlining is a structured form of note making.</a:t>
            </a:r>
          </a:p>
          <a:p>
            <a:pPr>
              <a:buFont typeface="Wingdings" panose="05000000000000000000" pitchFamily="2" charset="2"/>
              <a:buChar char="§"/>
            </a:pPr>
            <a:endParaRPr lang="en-US" sz="3200" dirty="0" smtClean="0"/>
          </a:p>
          <a:p>
            <a:pPr marL="0" indent="0">
              <a:buNone/>
            </a:pPr>
            <a:endParaRPr lang="en-US" sz="3200" dirty="0"/>
          </a:p>
        </p:txBody>
      </p:sp>
    </p:spTree>
    <p:extLst>
      <p:ext uri="{BB962C8B-B14F-4D97-AF65-F5344CB8AC3E}">
        <p14:creationId xmlns:p14="http://schemas.microsoft.com/office/powerpoint/2010/main" val="89452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635000"/>
          </a:xfrm>
        </p:spPr>
        <p:txBody>
          <a:bodyPr>
            <a:normAutofit fontScale="90000"/>
          </a:bodyPr>
          <a:lstStyle/>
          <a:p>
            <a:r>
              <a:rPr lang="en-US" b="1" dirty="0" smtClean="0"/>
              <a:t>Test Taking Strategies</a:t>
            </a:r>
            <a:endParaRPr lang="en-US" b="1" dirty="0"/>
          </a:p>
        </p:txBody>
      </p:sp>
      <p:sp>
        <p:nvSpPr>
          <p:cNvPr id="3" name="Content Placeholder 2"/>
          <p:cNvSpPr>
            <a:spLocks noGrp="1"/>
          </p:cNvSpPr>
          <p:nvPr>
            <p:ph idx="1"/>
          </p:nvPr>
        </p:nvSpPr>
        <p:spPr>
          <a:xfrm>
            <a:off x="2589212" y="1041400"/>
            <a:ext cx="8915400" cy="5816600"/>
          </a:xfrm>
        </p:spPr>
        <p:txBody>
          <a:bodyPr>
            <a:normAutofit lnSpcReduction="10000"/>
          </a:bodyPr>
          <a:lstStyle/>
          <a:p>
            <a:pPr>
              <a:buFont typeface="Wingdings" panose="05000000000000000000" pitchFamily="2" charset="2"/>
              <a:buChar char="§"/>
            </a:pPr>
            <a:r>
              <a:rPr lang="en-US" sz="2400" dirty="0" smtClean="0"/>
              <a:t>Read Effectively; focus on highlights</a:t>
            </a:r>
          </a:p>
          <a:p>
            <a:pPr>
              <a:buFont typeface="Wingdings" panose="05000000000000000000" pitchFamily="2" charset="2"/>
              <a:buChar char="§"/>
            </a:pPr>
            <a:r>
              <a:rPr lang="en-US" sz="2400" dirty="0" smtClean="0"/>
              <a:t>Get enough rest, eat well before a test</a:t>
            </a:r>
          </a:p>
          <a:p>
            <a:pPr>
              <a:buFont typeface="Wingdings" panose="05000000000000000000" pitchFamily="2" charset="2"/>
              <a:buChar char="§"/>
            </a:pPr>
            <a:r>
              <a:rPr lang="en-US" sz="2400" dirty="0" smtClean="0"/>
              <a:t>Do not rush during a test, take the allotted time and review it once completed.</a:t>
            </a:r>
          </a:p>
          <a:p>
            <a:pPr>
              <a:buFont typeface="Wingdings" panose="05000000000000000000" pitchFamily="2" charset="2"/>
              <a:buChar char="§"/>
            </a:pPr>
            <a:r>
              <a:rPr lang="en-US" sz="2400" dirty="0" smtClean="0"/>
              <a:t>A bit of anxiety is welcome before a test</a:t>
            </a:r>
          </a:p>
          <a:p>
            <a:pPr>
              <a:buFont typeface="Wingdings" panose="05000000000000000000" pitchFamily="2" charset="2"/>
              <a:buChar char="§"/>
            </a:pPr>
            <a:r>
              <a:rPr lang="en-US" sz="2400" dirty="0" smtClean="0"/>
              <a:t>Review information often before a test</a:t>
            </a:r>
          </a:p>
          <a:p>
            <a:pPr>
              <a:buFont typeface="Wingdings" panose="05000000000000000000" pitchFamily="2" charset="2"/>
              <a:buChar char="§"/>
            </a:pPr>
            <a:r>
              <a:rPr lang="en-US" sz="2400" dirty="0" smtClean="0"/>
              <a:t>Use Memory Aids such as mnemonics </a:t>
            </a:r>
          </a:p>
          <a:p>
            <a:pPr lvl="1">
              <a:buFont typeface="Wingdings" panose="05000000000000000000" pitchFamily="2" charset="2"/>
              <a:buChar char="§"/>
            </a:pPr>
            <a:r>
              <a:rPr lang="en-US" sz="2400" dirty="0" smtClean="0"/>
              <a:t>CMTSP </a:t>
            </a:r>
          </a:p>
          <a:p>
            <a:pPr lvl="2">
              <a:buFont typeface="Wingdings" panose="05000000000000000000" pitchFamily="2" charset="2"/>
              <a:buChar char="§"/>
            </a:pPr>
            <a:r>
              <a:rPr lang="en-US" sz="2200" dirty="0" smtClean="0"/>
              <a:t>C = Color</a:t>
            </a:r>
          </a:p>
          <a:p>
            <a:pPr lvl="2">
              <a:buFont typeface="Wingdings" panose="05000000000000000000" pitchFamily="2" charset="2"/>
              <a:buChar char="§"/>
            </a:pPr>
            <a:r>
              <a:rPr lang="en-US" sz="2200" dirty="0" smtClean="0"/>
              <a:t>M = Motion</a:t>
            </a:r>
          </a:p>
          <a:p>
            <a:pPr lvl="2">
              <a:buFont typeface="Wingdings" panose="05000000000000000000" pitchFamily="2" charset="2"/>
              <a:buChar char="§"/>
            </a:pPr>
            <a:r>
              <a:rPr lang="en-US" sz="2200" dirty="0" smtClean="0"/>
              <a:t>T = Temperature</a:t>
            </a:r>
            <a:endParaRPr lang="en-US" sz="2000" dirty="0" smtClean="0"/>
          </a:p>
          <a:p>
            <a:pPr lvl="2">
              <a:buFont typeface="Wingdings" panose="05000000000000000000" pitchFamily="2" charset="2"/>
              <a:buChar char="§"/>
            </a:pPr>
            <a:r>
              <a:rPr lang="en-US" sz="2000" dirty="0" smtClean="0"/>
              <a:t>S = Sensation</a:t>
            </a:r>
          </a:p>
          <a:p>
            <a:pPr lvl="2">
              <a:buFont typeface="Wingdings" panose="05000000000000000000" pitchFamily="2" charset="2"/>
              <a:buChar char="§"/>
            </a:pPr>
            <a:r>
              <a:rPr lang="en-US" sz="2000" dirty="0" smtClean="0"/>
              <a:t>P = Pulse</a:t>
            </a:r>
          </a:p>
          <a:p>
            <a:pPr lvl="3">
              <a:buFont typeface="Wingdings" panose="05000000000000000000" pitchFamily="2" charset="2"/>
              <a:buChar char="§"/>
            </a:pPr>
            <a:endParaRPr lang="en-US" sz="2000" dirty="0" smtClean="0"/>
          </a:p>
        </p:txBody>
      </p:sp>
    </p:spTree>
    <p:extLst>
      <p:ext uri="{BB962C8B-B14F-4D97-AF65-F5344CB8AC3E}">
        <p14:creationId xmlns:p14="http://schemas.microsoft.com/office/powerpoint/2010/main" val="116210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863600"/>
          </a:xfrm>
        </p:spPr>
        <p:txBody>
          <a:bodyPr/>
          <a:lstStyle/>
          <a:p>
            <a:r>
              <a:rPr lang="en-US" b="1" dirty="0" smtClean="0"/>
              <a:t>Positive Attitude</a:t>
            </a:r>
            <a:endParaRPr lang="en-US" b="1" dirty="0"/>
          </a:p>
        </p:txBody>
      </p:sp>
      <p:sp>
        <p:nvSpPr>
          <p:cNvPr id="3" name="Content Placeholder 2"/>
          <p:cNvSpPr>
            <a:spLocks noGrp="1"/>
          </p:cNvSpPr>
          <p:nvPr>
            <p:ph idx="1"/>
          </p:nvPr>
        </p:nvSpPr>
        <p:spPr>
          <a:xfrm>
            <a:off x="2589212" y="990600"/>
            <a:ext cx="8915400" cy="5626100"/>
          </a:xfrm>
        </p:spPr>
        <p:txBody>
          <a:bodyPr>
            <a:noAutofit/>
          </a:bodyPr>
          <a:lstStyle/>
          <a:p>
            <a:pPr marL="0" indent="0">
              <a:buNone/>
            </a:pPr>
            <a:r>
              <a:rPr lang="en-US" sz="2400" dirty="0" smtClean="0"/>
              <a:t>Having a positive attitude is a factor of learning.  </a:t>
            </a:r>
          </a:p>
          <a:p>
            <a:pPr marL="0" indent="0">
              <a:buNone/>
            </a:pPr>
            <a:r>
              <a:rPr lang="en-US" sz="2400" dirty="0" smtClean="0"/>
              <a:t>A positive attitude helps a student to learn better, understand, and remember.</a:t>
            </a:r>
          </a:p>
          <a:p>
            <a:pPr marL="0" indent="0">
              <a:buNone/>
            </a:pPr>
            <a:r>
              <a:rPr lang="en-US" sz="2400" dirty="0" smtClean="0"/>
              <a:t>Remind yourself that the basic courses involved in this program are essential to your effectiveness as a licensed nurse.</a:t>
            </a:r>
          </a:p>
          <a:p>
            <a:pPr marL="0" indent="0">
              <a:buNone/>
            </a:pPr>
            <a:r>
              <a:rPr lang="en-US" sz="2400" dirty="0"/>
              <a:t>	</a:t>
            </a:r>
            <a:r>
              <a:rPr lang="en-US" sz="2200" dirty="0" smtClean="0">
                <a:solidFill>
                  <a:srgbClr val="FF0000"/>
                </a:solidFill>
              </a:rPr>
              <a:t>Helpful Hints:</a:t>
            </a:r>
          </a:p>
          <a:p>
            <a:pPr marL="0" indent="0">
              <a:buNone/>
            </a:pPr>
            <a:r>
              <a:rPr lang="en-US" sz="2200" dirty="0"/>
              <a:t>	</a:t>
            </a:r>
            <a:r>
              <a:rPr lang="en-US" sz="2200" dirty="0" smtClean="0"/>
              <a:t>1. Scan the material first, note headings, bold words, charts, etc.</a:t>
            </a:r>
          </a:p>
          <a:p>
            <a:pPr marL="0" indent="0">
              <a:buNone/>
            </a:pPr>
            <a:r>
              <a:rPr lang="en-US" sz="2200" dirty="0"/>
              <a:t>	</a:t>
            </a:r>
            <a:r>
              <a:rPr lang="en-US" sz="2200" dirty="0" smtClean="0"/>
              <a:t>2. Read the entire section, seek out key concepts.</a:t>
            </a:r>
          </a:p>
          <a:p>
            <a:pPr marL="0" indent="0">
              <a:buNone/>
            </a:pPr>
            <a:r>
              <a:rPr lang="en-US" sz="2200" dirty="0"/>
              <a:t>	</a:t>
            </a:r>
            <a:r>
              <a:rPr lang="en-US" sz="2200" dirty="0" smtClean="0"/>
              <a:t>3. Short study periods followed by short rest periods.</a:t>
            </a:r>
          </a:p>
          <a:p>
            <a:pPr marL="0" indent="0">
              <a:buNone/>
            </a:pPr>
            <a:r>
              <a:rPr lang="en-US" sz="2200" dirty="0"/>
              <a:t>	</a:t>
            </a:r>
            <a:r>
              <a:rPr lang="en-US" sz="2200" dirty="0" smtClean="0"/>
              <a:t>4. Recite information aloud as you read it</a:t>
            </a:r>
          </a:p>
          <a:p>
            <a:pPr marL="0" indent="0">
              <a:buNone/>
            </a:pPr>
            <a:r>
              <a:rPr lang="en-US" sz="2200" dirty="0"/>
              <a:t>	</a:t>
            </a:r>
            <a:r>
              <a:rPr lang="en-US" sz="2200" dirty="0" smtClean="0"/>
              <a:t>5. Write down information in your own words.</a:t>
            </a:r>
            <a:endParaRPr lang="en-US" sz="2200" dirty="0"/>
          </a:p>
        </p:txBody>
      </p:sp>
    </p:spTree>
    <p:extLst>
      <p:ext uri="{BB962C8B-B14F-4D97-AF65-F5344CB8AC3E}">
        <p14:creationId xmlns:p14="http://schemas.microsoft.com/office/powerpoint/2010/main" val="47802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7490"/>
          </a:xfrm>
        </p:spPr>
        <p:txBody>
          <a:bodyPr/>
          <a:lstStyle/>
          <a:p>
            <a:r>
              <a:rPr lang="en-US" b="1" dirty="0" smtClean="0"/>
              <a:t>Critical Thinking Skills</a:t>
            </a:r>
            <a:endParaRPr lang="en-US" b="1" dirty="0"/>
          </a:p>
        </p:txBody>
      </p:sp>
      <p:sp>
        <p:nvSpPr>
          <p:cNvPr id="3" name="Content Placeholder 2"/>
          <p:cNvSpPr>
            <a:spLocks noGrp="1"/>
          </p:cNvSpPr>
          <p:nvPr>
            <p:ph idx="1"/>
          </p:nvPr>
        </p:nvSpPr>
        <p:spPr>
          <a:xfrm>
            <a:off x="2589212" y="1587500"/>
            <a:ext cx="8915400" cy="4711700"/>
          </a:xfrm>
        </p:spPr>
        <p:txBody>
          <a:bodyPr>
            <a:noAutofit/>
          </a:bodyPr>
          <a:lstStyle/>
          <a:p>
            <a:pPr marL="0" indent="0">
              <a:buNone/>
            </a:pPr>
            <a:r>
              <a:rPr lang="en-US" sz="3200" dirty="0" smtClean="0"/>
              <a:t>Purposeful, informed thinking that requires careful identification of the problems, issues, and risks.</a:t>
            </a:r>
          </a:p>
          <a:p>
            <a:pPr marL="0" indent="0">
              <a:buNone/>
            </a:pPr>
            <a:r>
              <a:rPr lang="en-US" sz="3200" dirty="0" smtClean="0"/>
              <a:t>Example: Deciding whether a client needs one or more staff members to transfer a client.</a:t>
            </a:r>
          </a:p>
          <a:p>
            <a:pPr marL="0" indent="0" algn="ctr">
              <a:buNone/>
            </a:pPr>
            <a:r>
              <a:rPr lang="en-US" sz="3200" dirty="0"/>
              <a:t>	</a:t>
            </a:r>
            <a:r>
              <a:rPr lang="en-US" sz="3200" i="1" dirty="0" smtClean="0">
                <a:solidFill>
                  <a:srgbClr val="FF0000"/>
                </a:solidFill>
              </a:rPr>
              <a:t>Give an example of how you use critical thinking skills in the clinical environment.</a:t>
            </a:r>
            <a:endParaRPr lang="en-US" sz="3200" i="1" dirty="0">
              <a:solidFill>
                <a:srgbClr val="FF0000"/>
              </a:solidFill>
            </a:endParaRPr>
          </a:p>
        </p:txBody>
      </p:sp>
    </p:spTree>
    <p:extLst>
      <p:ext uri="{BB962C8B-B14F-4D97-AF65-F5344CB8AC3E}">
        <p14:creationId xmlns:p14="http://schemas.microsoft.com/office/powerpoint/2010/main" val="1259967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A870C2B598C241B305BCAB1F4242B2" ma:contentTypeVersion="10" ma:contentTypeDescription="Create a new document." ma:contentTypeScope="" ma:versionID="1c62cda747c61b1a1671b1f9f760d178">
  <xsd:schema xmlns:xsd="http://www.w3.org/2001/XMLSchema" xmlns:xs="http://www.w3.org/2001/XMLSchema" xmlns:p="http://schemas.microsoft.com/office/2006/metadata/properties" xmlns:ns3="6030d41e-2c5e-4c17-aa69-3920c9b4b43e" targetNamespace="http://schemas.microsoft.com/office/2006/metadata/properties" ma:root="true" ma:fieldsID="2cab8e79841659312d6a6a9e167dcbb0" ns3:_="">
    <xsd:import namespace="6030d41e-2c5e-4c17-aa69-3920c9b4b4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0d41e-2c5e-4c17-aa69-3920c9b4b4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0C27D7-0364-4426-8E76-103958BFAD92}">
  <ds:schemaRefs>
    <ds:schemaRef ds:uri="http://schemas.microsoft.com/sharepoint/v3/contenttype/forms"/>
  </ds:schemaRefs>
</ds:datastoreItem>
</file>

<file path=customXml/itemProps2.xml><?xml version="1.0" encoding="utf-8"?>
<ds:datastoreItem xmlns:ds="http://schemas.openxmlformats.org/officeDocument/2006/customXml" ds:itemID="{EBC135D7-11E6-4670-8450-B842E34BB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0d41e-2c5e-4c17-aa69-3920c9b4b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A56DC4-CB98-4ECA-A385-876D13294443}">
  <ds:schemaRefs>
    <ds:schemaRef ds:uri="http://schemas.microsoft.com/office/2006/documentManagement/types"/>
    <ds:schemaRef ds:uri="http://purl.org/dc/terms/"/>
    <ds:schemaRef ds:uri="6030d41e-2c5e-4c17-aa69-3920c9b4b43e"/>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834</TotalTime>
  <Words>2107</Words>
  <Application>Microsoft Office PowerPoint</Application>
  <PresentationFormat>Widescreen</PresentationFormat>
  <Paragraphs>279</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Century Gothic</vt:lpstr>
      <vt:lpstr>Wingdings</vt:lpstr>
      <vt:lpstr>Wingdings 3</vt:lpstr>
      <vt:lpstr>Wisp</vt:lpstr>
      <vt:lpstr>Practical Vocational Nursing</vt:lpstr>
      <vt:lpstr>Learning Styles</vt:lpstr>
      <vt:lpstr>Visual Learners</vt:lpstr>
      <vt:lpstr>Auditory Learners</vt:lpstr>
      <vt:lpstr>Kinesthetic/Tactile Learners</vt:lpstr>
      <vt:lpstr>Note Making </vt:lpstr>
      <vt:lpstr>Test Taking Strategies</vt:lpstr>
      <vt:lpstr>Positive Attitude</vt:lpstr>
      <vt:lpstr>Critical Thinking Skills</vt:lpstr>
      <vt:lpstr>Critical Thinking Skills</vt:lpstr>
      <vt:lpstr>The Nursing Process; A systematic approach to data collection</vt:lpstr>
      <vt:lpstr>Nursing Process- Systematic Way of Gathering Data</vt:lpstr>
      <vt:lpstr>Nursing Process</vt:lpstr>
      <vt:lpstr>Nursing Process</vt:lpstr>
      <vt:lpstr>Nursing Process </vt:lpstr>
      <vt:lpstr>Physical Health vs Emotional Health</vt:lpstr>
      <vt:lpstr>Abraham Maslow’s Human Needs Theory</vt:lpstr>
      <vt:lpstr>Communication Techniques</vt:lpstr>
      <vt:lpstr>Communication Techniques</vt:lpstr>
      <vt:lpstr>Cultural Differences in Communication</vt:lpstr>
      <vt:lpstr>Evolution of the Practical Nurse</vt:lpstr>
      <vt:lpstr>The Evolution of Nursing </vt:lpstr>
      <vt:lpstr>Nursing Trends</vt:lpstr>
      <vt:lpstr>Task Oriented vs. Complex Nursing </vt:lpstr>
      <vt:lpstr>Nursing Programs</vt:lpstr>
      <vt:lpstr>Standards/Licensure for the LPN as Set Forth by the Pa. State Board of Nursing</vt:lpstr>
      <vt:lpstr>Nursing Theory</vt:lpstr>
      <vt:lpstr>Nursing Theory (cont.)</vt:lpstr>
      <vt:lpstr>Health Care Delivery System</vt:lpstr>
      <vt:lpstr>Health Care Regulation</vt:lpstr>
      <vt:lpstr>Major Sources of Health Insurance</vt:lpstr>
      <vt:lpstr>Health Care Team </vt:lpstr>
      <vt:lpstr>Unlicensed Personnel </vt:lpstr>
      <vt:lpstr>Methods to Deliver Nursing Services</vt:lpstr>
      <vt:lpstr>Methods to Deliver Nursing Care (cont.)</vt:lpstr>
      <vt:lpstr>Methods to Deliver Nursing Care (cont.)</vt:lpstr>
      <vt:lpstr>Methods to Deliver Nursing Care (cont.)</vt:lpstr>
      <vt:lpstr>Cultural and Ethnic Differences in Patients</vt:lpstr>
      <vt:lpstr>Spiritual Needs of Patients</vt:lpstr>
      <vt:lpstr>Nursing Ethics</vt:lpstr>
      <vt:lpstr>Nurse Practice Act</vt:lpstr>
      <vt:lpstr>Patient’s Bill of Rights</vt:lpstr>
      <vt:lpstr>Patient’s Bill of Rights </vt:lpstr>
      <vt:lpstr>Pa. State Board of Nursing</vt:lpstr>
      <vt:lpstr>Legal Concerns</vt:lpstr>
      <vt:lpstr>Legal Concerns (cont.)</vt:lpstr>
      <vt:lpstr>Advance Directives</vt:lpstr>
      <vt:lpstr>Advance Directives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KAREN MALT</cp:lastModifiedBy>
  <cp:revision>82</cp:revision>
  <dcterms:created xsi:type="dcterms:W3CDTF">2018-11-19T19:21:26Z</dcterms:created>
  <dcterms:modified xsi:type="dcterms:W3CDTF">2021-09-15T12:40:09Z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0x01010057A870C2B598C241B305BCAB1F4242B2</vt:lpwstr>
  </property>
</Properties>
</file>